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68" r:id="rId5"/>
    <p:sldId id="271" r:id="rId6"/>
    <p:sldId id="277" r:id="rId7"/>
    <p:sldId id="446" r:id="rId8"/>
    <p:sldId id="419" r:id="rId9"/>
    <p:sldId id="420" r:id="rId10"/>
    <p:sldId id="447" r:id="rId11"/>
    <p:sldId id="433" r:id="rId12"/>
    <p:sldId id="459" r:id="rId13"/>
    <p:sldId id="323" r:id="rId14"/>
    <p:sldId id="437" r:id="rId15"/>
    <p:sldId id="269" r:id="rId16"/>
    <p:sldId id="273" r:id="rId17"/>
    <p:sldId id="460" r:id="rId18"/>
    <p:sldId id="282" r:id="rId19"/>
    <p:sldId id="455" r:id="rId20"/>
    <p:sldId id="467" r:id="rId21"/>
    <p:sldId id="456" r:id="rId22"/>
    <p:sldId id="457" r:id="rId23"/>
    <p:sldId id="468" r:id="rId24"/>
    <p:sldId id="461" r:id="rId25"/>
    <p:sldId id="463" r:id="rId26"/>
    <p:sldId id="449" r:id="rId27"/>
    <p:sldId id="451" r:id="rId28"/>
    <p:sldId id="450" r:id="rId29"/>
    <p:sldId id="452" r:id="rId30"/>
    <p:sldId id="441" r:id="rId31"/>
    <p:sldId id="276" r:id="rId32"/>
    <p:sldId id="458" r:id="rId33"/>
    <p:sldId id="462" r:id="rId34"/>
    <p:sldId id="264" r:id="rId35"/>
    <p:sldId id="43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Gold, Kathy (ACL) (CTR)" initials="WK((" lastIdx="1" clrIdx="0">
    <p:extLst>
      <p:ext uri="{19B8F6BF-5375-455C-9EA6-DF929625EA0E}">
        <p15:presenceInfo xmlns:p15="http://schemas.microsoft.com/office/powerpoint/2012/main" userId="S::Kathy.Wilson-gold@acl.hhs.gov::40ac20d7-93ff-44fa-ad14-9afcf90163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a:srgbClr val="075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131C1-7A7D-4228-A1F3-F56B3656A49D}" v="1730" dt="2022-07-26T21:17:55.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797" autoAdjust="0"/>
  </p:normalViewPr>
  <p:slideViewPr>
    <p:cSldViewPr snapToGrid="0">
      <p:cViewPr varScale="1">
        <p:scale>
          <a:sx n="143" d="100"/>
          <a:sy n="143" d="100"/>
        </p:scale>
        <p:origin x="124" y="88"/>
      </p:cViewPr>
      <p:guideLst>
        <p:guide orient="horz" pos="2160"/>
        <p:guide pos="3840"/>
      </p:guideLst>
    </p:cSldViewPr>
  </p:slideViewPr>
  <p:outlineViewPr>
    <p:cViewPr>
      <p:scale>
        <a:sx n="33" d="100"/>
        <a:sy n="33" d="100"/>
      </p:scale>
      <p:origin x="0" y="-11316"/>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Hubbard" userId="fb551d83-5fae-4a65-88e9-8717d43d2cc9" providerId="ADAL" clId="{76B131C1-7A7D-4228-A1F3-F56B3656A49D}"/>
    <pc:docChg chg="undo custSel modSld">
      <pc:chgData name="Christine Hubbard" userId="fb551d83-5fae-4a65-88e9-8717d43d2cc9" providerId="ADAL" clId="{76B131C1-7A7D-4228-A1F3-F56B3656A49D}" dt="2022-07-26T21:18:23.661" v="2753" actId="962"/>
      <pc:docMkLst>
        <pc:docMk/>
      </pc:docMkLst>
      <pc:sldChg chg="modSp mod">
        <pc:chgData name="Christine Hubbard" userId="fb551d83-5fae-4a65-88e9-8717d43d2cc9" providerId="ADAL" clId="{76B131C1-7A7D-4228-A1F3-F56B3656A49D}" dt="2022-07-26T21:18:23.661" v="2753" actId="962"/>
        <pc:sldMkLst>
          <pc:docMk/>
          <pc:sldMk cId="3605404501" sldId="264"/>
        </pc:sldMkLst>
        <pc:spChg chg="mod">
          <ac:chgData name="Christine Hubbard" userId="fb551d83-5fae-4a65-88e9-8717d43d2cc9" providerId="ADAL" clId="{76B131C1-7A7D-4228-A1F3-F56B3656A49D}" dt="2022-07-26T21:18:20.756" v="2752" actId="962"/>
          <ac:spMkLst>
            <pc:docMk/>
            <pc:sldMk cId="3605404501" sldId="264"/>
            <ac:spMk id="12" creationId="{77345AAF-5B4E-4F68-83C0-D6D8D1BF5C1B}"/>
          </ac:spMkLst>
        </pc:spChg>
        <pc:picChg chg="mod">
          <ac:chgData name="Christine Hubbard" userId="fb551d83-5fae-4a65-88e9-8717d43d2cc9" providerId="ADAL" clId="{76B131C1-7A7D-4228-A1F3-F56B3656A49D}" dt="2022-07-26T21:18:23.661" v="2753" actId="962"/>
          <ac:picMkLst>
            <pc:docMk/>
            <pc:sldMk cId="3605404501" sldId="264"/>
            <ac:picMk id="11" creationId="{041BC0B0-0BBA-446C-B557-D3A61CEF9107}"/>
          </ac:picMkLst>
        </pc:picChg>
      </pc:sldChg>
      <pc:sldChg chg="addSp delSp modSp mod">
        <pc:chgData name="Christine Hubbard" userId="fb551d83-5fae-4a65-88e9-8717d43d2cc9" providerId="ADAL" clId="{76B131C1-7A7D-4228-A1F3-F56B3656A49D}" dt="2022-07-26T21:04:45.085" v="78" actId="13244"/>
        <pc:sldMkLst>
          <pc:docMk/>
          <pc:sldMk cId="601776978" sldId="268"/>
        </pc:sldMkLst>
        <pc:spChg chg="add mod">
          <ac:chgData name="Christine Hubbard" userId="fb551d83-5fae-4a65-88e9-8717d43d2cc9" providerId="ADAL" clId="{76B131C1-7A7D-4228-A1F3-F56B3656A49D}" dt="2022-07-26T21:04:45.085" v="78" actId="13244"/>
          <ac:spMkLst>
            <pc:docMk/>
            <pc:sldMk cId="601776978" sldId="268"/>
            <ac:spMk id="2" creationId="{F034C142-187B-EAA8-7901-F708E86B5816}"/>
          </ac:spMkLst>
        </pc:spChg>
        <pc:spChg chg="del">
          <ac:chgData name="Christine Hubbard" userId="fb551d83-5fae-4a65-88e9-8717d43d2cc9" providerId="ADAL" clId="{76B131C1-7A7D-4228-A1F3-F56B3656A49D}" dt="2022-07-26T21:04:30.985" v="77" actId="478"/>
          <ac:spMkLst>
            <pc:docMk/>
            <pc:sldMk cId="601776978" sldId="268"/>
            <ac:spMk id="15" creationId="{37913640-3471-4DAB-B755-C92182CDC261}"/>
          </ac:spMkLst>
        </pc:spChg>
        <pc:spChg chg="mod ord">
          <ac:chgData name="Christine Hubbard" userId="fb551d83-5fae-4a65-88e9-8717d43d2cc9" providerId="ADAL" clId="{76B131C1-7A7D-4228-A1F3-F56B3656A49D}" dt="2022-07-26T21:04:18.983" v="74" actId="20577"/>
          <ac:spMkLst>
            <pc:docMk/>
            <pc:sldMk cId="601776978" sldId="268"/>
            <ac:spMk id="18" creationId="{987EA4C3-9C9E-43DD-80EA-9D88544001DA}"/>
          </ac:spMkLst>
        </pc:spChg>
        <pc:spChg chg="del mod ord">
          <ac:chgData name="Christine Hubbard" userId="fb551d83-5fae-4a65-88e9-8717d43d2cc9" providerId="ADAL" clId="{76B131C1-7A7D-4228-A1F3-F56B3656A49D}" dt="2022-07-26T21:04:24.415" v="76" actId="478"/>
          <ac:spMkLst>
            <pc:docMk/>
            <pc:sldMk cId="601776978" sldId="268"/>
            <ac:spMk id="21" creationId="{9EFB6C00-2BB7-45EF-A2C3-151292600866}"/>
          </ac:spMkLst>
        </pc:spChg>
      </pc:sldChg>
      <pc:sldChg chg="addSp delSp modSp">
        <pc:chgData name="Christine Hubbard" userId="fb551d83-5fae-4a65-88e9-8717d43d2cc9" providerId="ADAL" clId="{76B131C1-7A7D-4228-A1F3-F56B3656A49D}" dt="2022-07-26T21:08:37.606" v="413" actId="962"/>
        <pc:sldMkLst>
          <pc:docMk/>
          <pc:sldMk cId="1238570819" sldId="271"/>
        </pc:sldMkLst>
        <pc:spChg chg="add del mod">
          <ac:chgData name="Christine Hubbard" userId="fb551d83-5fae-4a65-88e9-8717d43d2cc9" providerId="ADAL" clId="{76B131C1-7A7D-4228-A1F3-F56B3656A49D}" dt="2022-07-26T21:04:54.764" v="79" actId="478"/>
          <ac:spMkLst>
            <pc:docMk/>
            <pc:sldMk cId="1238570819" sldId="271"/>
            <ac:spMk id="2" creationId="{D59A1950-40D4-67F6-476F-7966C01CF4F5}"/>
          </ac:spMkLst>
        </pc:spChg>
        <pc:spChg chg="add mod">
          <ac:chgData name="Christine Hubbard" userId="fb551d83-5fae-4a65-88e9-8717d43d2cc9" providerId="ADAL" clId="{76B131C1-7A7D-4228-A1F3-F56B3656A49D}" dt="2022-07-26T21:06:01.791" v="140" actId="13244"/>
          <ac:spMkLst>
            <pc:docMk/>
            <pc:sldMk cId="1238570819" sldId="271"/>
            <ac:spMk id="3" creationId="{DF0C9B87-35BA-A44B-D998-0817C95C7187}"/>
          </ac:spMkLst>
        </pc:spChg>
        <pc:spChg chg="mod">
          <ac:chgData name="Christine Hubbard" userId="fb551d83-5fae-4a65-88e9-8717d43d2cc9" providerId="ADAL" clId="{76B131C1-7A7D-4228-A1F3-F56B3656A49D}" dt="2022-07-26T21:05:55.181" v="139" actId="962"/>
          <ac:spMkLst>
            <pc:docMk/>
            <pc:sldMk cId="1238570819" sldId="271"/>
            <ac:spMk id="5" creationId="{5F27834F-FBE3-4500-88D2-F18D215D7B76}"/>
          </ac:spMkLst>
        </pc:spChg>
        <pc:spChg chg="del">
          <ac:chgData name="Christine Hubbard" userId="fb551d83-5fae-4a65-88e9-8717d43d2cc9" providerId="ADAL" clId="{76B131C1-7A7D-4228-A1F3-F56B3656A49D}" dt="2022-07-26T21:05:41.944" v="137" actId="478"/>
          <ac:spMkLst>
            <pc:docMk/>
            <pc:sldMk cId="1238570819" sldId="271"/>
            <ac:spMk id="13" creationId="{EA6ED3A3-8DFA-40BA-91FB-8441B648F081}"/>
          </ac:spMkLst>
        </pc:spChg>
        <pc:picChg chg="mod">
          <ac:chgData name="Christine Hubbard" userId="fb551d83-5fae-4a65-88e9-8717d43d2cc9" providerId="ADAL" clId="{76B131C1-7A7D-4228-A1F3-F56B3656A49D}" dt="2022-07-26T21:08:37.606" v="413" actId="962"/>
          <ac:picMkLst>
            <pc:docMk/>
            <pc:sldMk cId="1238570819" sldId="271"/>
            <ac:picMk id="12" creationId="{6CC504B4-F397-4303-A131-EE9697C1FA1F}"/>
          </ac:picMkLst>
        </pc:picChg>
      </pc:sldChg>
      <pc:sldChg chg="modSp mod">
        <pc:chgData name="Christine Hubbard" userId="fb551d83-5fae-4a65-88e9-8717d43d2cc9" providerId="ADAL" clId="{76B131C1-7A7D-4228-A1F3-F56B3656A49D}" dt="2022-07-26T21:14:20.840" v="2130" actId="962"/>
        <pc:sldMkLst>
          <pc:docMk/>
          <pc:sldMk cId="975797880" sldId="273"/>
        </pc:sldMkLst>
        <pc:picChg chg="mod">
          <ac:chgData name="Christine Hubbard" userId="fb551d83-5fae-4a65-88e9-8717d43d2cc9" providerId="ADAL" clId="{76B131C1-7A7D-4228-A1F3-F56B3656A49D}" dt="2022-07-26T21:14:20.840" v="2130" actId="962"/>
          <ac:picMkLst>
            <pc:docMk/>
            <pc:sldMk cId="975797880" sldId="273"/>
            <ac:picMk id="9" creationId="{A760EC64-D6DB-4826-8794-6E29E1F24865}"/>
          </ac:picMkLst>
        </pc:picChg>
      </pc:sldChg>
      <pc:sldChg chg="addSp delSp modSp mod">
        <pc:chgData name="Christine Hubbard" userId="fb551d83-5fae-4a65-88e9-8717d43d2cc9" providerId="ADAL" clId="{76B131C1-7A7D-4228-A1F3-F56B3656A49D}" dt="2022-07-26T21:07:28.222" v="186" actId="13244"/>
        <pc:sldMkLst>
          <pc:docMk/>
          <pc:sldMk cId="4290742092" sldId="277"/>
        </pc:sldMkLst>
        <pc:spChg chg="del ord">
          <ac:chgData name="Christine Hubbard" userId="fb551d83-5fae-4a65-88e9-8717d43d2cc9" providerId="ADAL" clId="{76B131C1-7A7D-4228-A1F3-F56B3656A49D}" dt="2022-07-26T21:06:21.304" v="151" actId="478"/>
          <ac:spMkLst>
            <pc:docMk/>
            <pc:sldMk cId="4290742092" sldId="277"/>
            <ac:spMk id="2" creationId="{DC5E0935-10C2-42EE-8E7C-5030FC9DBE2C}"/>
          </ac:spMkLst>
        </pc:spChg>
        <pc:spChg chg="add mod">
          <ac:chgData name="Christine Hubbard" userId="fb551d83-5fae-4a65-88e9-8717d43d2cc9" providerId="ADAL" clId="{76B131C1-7A7D-4228-A1F3-F56B3656A49D}" dt="2022-07-26T21:07:28.222" v="186" actId="13244"/>
          <ac:spMkLst>
            <pc:docMk/>
            <pc:sldMk cId="4290742092" sldId="277"/>
            <ac:spMk id="3" creationId="{1F3CB15A-4E2A-0639-B2CE-5AA327E0BCA5}"/>
          </ac:spMkLst>
        </pc:spChg>
        <pc:spChg chg="mod">
          <ac:chgData name="Christine Hubbard" userId="fb551d83-5fae-4a65-88e9-8717d43d2cc9" providerId="ADAL" clId="{76B131C1-7A7D-4228-A1F3-F56B3656A49D}" dt="2022-07-26T21:00:56.357" v="3" actId="962"/>
          <ac:spMkLst>
            <pc:docMk/>
            <pc:sldMk cId="4290742092" sldId="277"/>
            <ac:spMk id="5" creationId="{5F27834F-FBE3-4500-88D2-F18D215D7B76}"/>
          </ac:spMkLst>
        </pc:spChg>
      </pc:sldChg>
      <pc:sldChg chg="modSp mod">
        <pc:chgData name="Christine Hubbard" userId="fb551d83-5fae-4a65-88e9-8717d43d2cc9" providerId="ADAL" clId="{76B131C1-7A7D-4228-A1F3-F56B3656A49D}" dt="2022-07-26T21:13:37.986" v="1852" actId="962"/>
        <pc:sldMkLst>
          <pc:docMk/>
          <pc:sldMk cId="1715695561" sldId="323"/>
        </pc:sldMkLst>
        <pc:spChg chg="ord">
          <ac:chgData name="Christine Hubbard" userId="fb551d83-5fae-4a65-88e9-8717d43d2cc9" providerId="ADAL" clId="{76B131C1-7A7D-4228-A1F3-F56B3656A49D}" dt="2022-07-26T21:02:07.523" v="9" actId="13244"/>
          <ac:spMkLst>
            <pc:docMk/>
            <pc:sldMk cId="1715695561" sldId="323"/>
            <ac:spMk id="3" creationId="{BB60EFB9-A3C8-4F60-865D-45ED1CE14702}"/>
          </ac:spMkLst>
        </pc:spChg>
        <pc:spChg chg="mod">
          <ac:chgData name="Christine Hubbard" userId="fb551d83-5fae-4a65-88e9-8717d43d2cc9" providerId="ADAL" clId="{76B131C1-7A7D-4228-A1F3-F56B3656A49D}" dt="2022-07-26T21:02:08.464" v="10" actId="962"/>
          <ac:spMkLst>
            <pc:docMk/>
            <pc:sldMk cId="1715695561" sldId="323"/>
            <ac:spMk id="4" creationId="{058CE208-0C7B-4F94-84D7-4689EAE23B65}"/>
          </ac:spMkLst>
        </pc:spChg>
        <pc:graphicFrameChg chg="mod">
          <ac:chgData name="Christine Hubbard" userId="fb551d83-5fae-4a65-88e9-8717d43d2cc9" providerId="ADAL" clId="{76B131C1-7A7D-4228-A1F3-F56B3656A49D}" dt="2022-07-26T21:13:37.986" v="1852" actId="962"/>
          <ac:graphicFrameMkLst>
            <pc:docMk/>
            <pc:sldMk cId="1715695561" sldId="323"/>
            <ac:graphicFrameMk id="10" creationId="{11D3AD9B-120A-4AF1-8214-99DCD2F94487}"/>
          </ac:graphicFrameMkLst>
        </pc:graphicFrameChg>
      </pc:sldChg>
      <pc:sldChg chg="modSp mod">
        <pc:chgData name="Christine Hubbard" userId="fb551d83-5fae-4a65-88e9-8717d43d2cc9" providerId="ADAL" clId="{76B131C1-7A7D-4228-A1F3-F56B3656A49D}" dt="2022-07-26T21:10:06.670" v="1127" actId="962"/>
        <pc:sldMkLst>
          <pc:docMk/>
          <pc:sldMk cId="647564841" sldId="433"/>
        </pc:sldMkLst>
        <pc:picChg chg="mod">
          <ac:chgData name="Christine Hubbard" userId="fb551d83-5fae-4a65-88e9-8717d43d2cc9" providerId="ADAL" clId="{76B131C1-7A7D-4228-A1F3-F56B3656A49D}" dt="2022-07-26T21:10:06.670" v="1127" actId="962"/>
          <ac:picMkLst>
            <pc:docMk/>
            <pc:sldMk cId="647564841" sldId="433"/>
            <ac:picMk id="6" creationId="{8E546C96-FF0C-4F53-B4AD-A5B3AFC1C2BC}"/>
          </ac:picMkLst>
        </pc:picChg>
      </pc:sldChg>
      <pc:sldChg chg="modSp">
        <pc:chgData name="Christine Hubbard" userId="fb551d83-5fae-4a65-88e9-8717d43d2cc9" providerId="ADAL" clId="{76B131C1-7A7D-4228-A1F3-F56B3656A49D}" dt="2022-07-26T21:17:55.303" v="2750" actId="962"/>
        <pc:sldMkLst>
          <pc:docMk/>
          <pc:sldMk cId="793466733" sldId="441"/>
        </pc:sldMkLst>
        <pc:graphicFrameChg chg="mod">
          <ac:chgData name="Christine Hubbard" userId="fb551d83-5fae-4a65-88e9-8717d43d2cc9" providerId="ADAL" clId="{76B131C1-7A7D-4228-A1F3-F56B3656A49D}" dt="2022-07-26T21:17:55.303" v="2750" actId="962"/>
          <ac:graphicFrameMkLst>
            <pc:docMk/>
            <pc:sldMk cId="793466733" sldId="441"/>
            <ac:graphicFrameMk id="4" creationId="{1229A4A0-C9BE-4699-902C-EA769992D52B}"/>
          </ac:graphicFrameMkLst>
        </pc:graphicFrameChg>
      </pc:sldChg>
      <pc:sldChg chg="modSp mod">
        <pc:chgData name="Christine Hubbard" userId="fb551d83-5fae-4a65-88e9-8717d43d2cc9" providerId="ADAL" clId="{76B131C1-7A7D-4228-A1F3-F56B3656A49D}" dt="2022-07-26T21:08:46.526" v="414" actId="962"/>
        <pc:sldMkLst>
          <pc:docMk/>
          <pc:sldMk cId="3864990663" sldId="446"/>
        </pc:sldMkLst>
        <pc:picChg chg="mod">
          <ac:chgData name="Christine Hubbard" userId="fb551d83-5fae-4a65-88e9-8717d43d2cc9" providerId="ADAL" clId="{76B131C1-7A7D-4228-A1F3-F56B3656A49D}" dt="2022-07-26T21:08:46.526" v="414" actId="962"/>
          <ac:picMkLst>
            <pc:docMk/>
            <pc:sldMk cId="3864990663" sldId="446"/>
            <ac:picMk id="5" creationId="{5E2AAB21-D551-4531-9BF8-DA30E410623F}"/>
          </ac:picMkLst>
        </pc:picChg>
      </pc:sldChg>
      <pc:sldChg chg="modSp">
        <pc:chgData name="Christine Hubbard" userId="fb551d83-5fae-4a65-88e9-8717d43d2cc9" providerId="ADAL" clId="{76B131C1-7A7D-4228-A1F3-F56B3656A49D}" dt="2022-07-26T21:09:55.208" v="1126" actId="962"/>
        <pc:sldMkLst>
          <pc:docMk/>
          <pc:sldMk cId="16961321" sldId="447"/>
        </pc:sldMkLst>
        <pc:graphicFrameChg chg="mod">
          <ac:chgData name="Christine Hubbard" userId="fb551d83-5fae-4a65-88e9-8717d43d2cc9" providerId="ADAL" clId="{76B131C1-7A7D-4228-A1F3-F56B3656A49D}" dt="2022-07-26T21:09:55.208" v="1126" actId="962"/>
          <ac:graphicFrameMkLst>
            <pc:docMk/>
            <pc:sldMk cId="16961321" sldId="447"/>
            <ac:graphicFrameMk id="5" creationId="{96BA9A51-B4A7-49D3-8082-FDD54389BEEE}"/>
          </ac:graphicFrameMkLst>
        </pc:graphicFrameChg>
      </pc:sldChg>
      <pc:sldChg chg="modSp mod">
        <pc:chgData name="Christine Hubbard" userId="fb551d83-5fae-4a65-88e9-8717d43d2cc9" providerId="ADAL" clId="{76B131C1-7A7D-4228-A1F3-F56B3656A49D}" dt="2022-07-26T21:16:19.150" v="2131" actId="962"/>
        <pc:sldMkLst>
          <pc:docMk/>
          <pc:sldMk cId="1909821564" sldId="449"/>
        </pc:sldMkLst>
        <pc:picChg chg="mod">
          <ac:chgData name="Christine Hubbard" userId="fb551d83-5fae-4a65-88e9-8717d43d2cc9" providerId="ADAL" clId="{76B131C1-7A7D-4228-A1F3-F56B3656A49D}" dt="2022-07-26T21:16:19.150" v="2131" actId="962"/>
          <ac:picMkLst>
            <pc:docMk/>
            <pc:sldMk cId="1909821564" sldId="449"/>
            <ac:picMk id="5" creationId="{B7D0BA62-8F8D-4E3F-849E-CA50C6C7E81A}"/>
          </ac:picMkLst>
        </pc:picChg>
      </pc:sldChg>
      <pc:sldChg chg="modSp mod">
        <pc:chgData name="Christine Hubbard" userId="fb551d83-5fae-4a65-88e9-8717d43d2cc9" providerId="ADAL" clId="{76B131C1-7A7D-4228-A1F3-F56B3656A49D}" dt="2022-07-26T21:16:30.190" v="2132" actId="962"/>
        <pc:sldMkLst>
          <pc:docMk/>
          <pc:sldMk cId="136958033" sldId="451"/>
        </pc:sldMkLst>
        <pc:picChg chg="mod">
          <ac:chgData name="Christine Hubbard" userId="fb551d83-5fae-4a65-88e9-8717d43d2cc9" providerId="ADAL" clId="{76B131C1-7A7D-4228-A1F3-F56B3656A49D}" dt="2022-07-26T21:16:30.190" v="2132" actId="962"/>
          <ac:picMkLst>
            <pc:docMk/>
            <pc:sldMk cId="136958033" sldId="451"/>
            <ac:picMk id="5" creationId="{89AA9D6A-8EA4-451F-B639-D087A0C37BCA}"/>
          </ac:picMkLst>
        </pc:picChg>
      </pc:sldChg>
      <pc:sldChg chg="modSp mod">
        <pc:chgData name="Christine Hubbard" userId="fb551d83-5fae-4a65-88e9-8717d43d2cc9" providerId="ADAL" clId="{76B131C1-7A7D-4228-A1F3-F56B3656A49D}" dt="2022-07-26T21:16:41.693" v="2133" actId="962"/>
        <pc:sldMkLst>
          <pc:docMk/>
          <pc:sldMk cId="3154197007" sldId="452"/>
        </pc:sldMkLst>
        <pc:picChg chg="mod">
          <ac:chgData name="Christine Hubbard" userId="fb551d83-5fae-4a65-88e9-8717d43d2cc9" providerId="ADAL" clId="{76B131C1-7A7D-4228-A1F3-F56B3656A49D}" dt="2022-07-26T21:16:41.693" v="2133" actId="962"/>
          <ac:picMkLst>
            <pc:docMk/>
            <pc:sldMk cId="3154197007" sldId="452"/>
            <ac:picMk id="5" creationId="{DC15B0FE-8419-4BEB-8750-9846D3EFAE40}"/>
          </ac:picMkLst>
        </pc:picChg>
      </pc:sldChg>
      <pc:sldChg chg="modSp">
        <pc:chgData name="Christine Hubbard" userId="fb551d83-5fae-4a65-88e9-8717d43d2cc9" providerId="ADAL" clId="{76B131C1-7A7D-4228-A1F3-F56B3656A49D}" dt="2022-07-26T21:08:18.348" v="412" actId="962"/>
        <pc:sldMkLst>
          <pc:docMk/>
          <pc:sldMk cId="962171053" sldId="455"/>
        </pc:sldMkLst>
        <pc:picChg chg="mod">
          <ac:chgData name="Christine Hubbard" userId="fb551d83-5fae-4a65-88e9-8717d43d2cc9" providerId="ADAL" clId="{76B131C1-7A7D-4228-A1F3-F56B3656A49D}" dt="2022-07-26T21:08:18.348" v="412" actId="962"/>
          <ac:picMkLst>
            <pc:docMk/>
            <pc:sldMk cId="962171053" sldId="455"/>
            <ac:picMk id="7" creationId="{D155B3B4-B0BB-4E50-A806-7FCE3B379E28}"/>
          </ac:picMkLst>
        </pc:picChg>
      </pc:sldChg>
      <pc:sldChg chg="modSp mod">
        <pc:chgData name="Christine Hubbard" userId="fb551d83-5fae-4a65-88e9-8717d43d2cc9" providerId="ADAL" clId="{76B131C1-7A7D-4228-A1F3-F56B3656A49D}" dt="2022-07-26T21:13:21.891" v="1851" actId="962"/>
        <pc:sldMkLst>
          <pc:docMk/>
          <pc:sldMk cId="892675663" sldId="459"/>
        </pc:sldMkLst>
        <pc:spChg chg="ord">
          <ac:chgData name="Christine Hubbard" userId="fb551d83-5fae-4a65-88e9-8717d43d2cc9" providerId="ADAL" clId="{76B131C1-7A7D-4228-A1F3-F56B3656A49D}" dt="2022-07-26T21:01:18.273" v="6" actId="13244"/>
          <ac:spMkLst>
            <pc:docMk/>
            <pc:sldMk cId="892675663" sldId="459"/>
            <ac:spMk id="2" creationId="{00000000-0000-0000-0000-000000000000}"/>
          </ac:spMkLst>
        </pc:spChg>
        <pc:spChg chg="mod">
          <ac:chgData name="Christine Hubbard" userId="fb551d83-5fae-4a65-88e9-8717d43d2cc9" providerId="ADAL" clId="{76B131C1-7A7D-4228-A1F3-F56B3656A49D}" dt="2022-07-26T21:01:32.016" v="8" actId="962"/>
          <ac:spMkLst>
            <pc:docMk/>
            <pc:sldMk cId="892675663" sldId="459"/>
            <ac:spMk id="3" creationId="{00000000-0000-0000-0000-000000000000}"/>
          </ac:spMkLst>
        </pc:spChg>
        <pc:spChg chg="ord">
          <ac:chgData name="Christine Hubbard" userId="fb551d83-5fae-4a65-88e9-8717d43d2cc9" providerId="ADAL" clId="{76B131C1-7A7D-4228-A1F3-F56B3656A49D}" dt="2022-07-26T21:11:52.579" v="1141" actId="13244"/>
          <ac:spMkLst>
            <pc:docMk/>
            <pc:sldMk cId="892675663" sldId="459"/>
            <ac:spMk id="4" creationId="{CA616894-AC1E-4BAE-9123-BB8E345D575A}"/>
          </ac:spMkLst>
        </pc:spChg>
        <pc:spChg chg="mod ord">
          <ac:chgData name="Christine Hubbard" userId="fb551d83-5fae-4a65-88e9-8717d43d2cc9" providerId="ADAL" clId="{76B131C1-7A7D-4228-A1F3-F56B3656A49D}" dt="2022-07-26T21:11:02.978" v="1132" actId="1076"/>
          <ac:spMkLst>
            <pc:docMk/>
            <pc:sldMk cId="892675663" sldId="459"/>
            <ac:spMk id="25" creationId="{96AA5C2B-2611-4623-A317-373F03EFCC52}"/>
          </ac:spMkLst>
        </pc:spChg>
        <pc:spChg chg="mod">
          <ac:chgData name="Christine Hubbard" userId="fb551d83-5fae-4a65-88e9-8717d43d2cc9" providerId="ADAL" clId="{76B131C1-7A7D-4228-A1F3-F56B3656A49D}" dt="2022-07-26T21:01:07.565" v="5" actId="962"/>
          <ac:spMkLst>
            <pc:docMk/>
            <pc:sldMk cId="892675663" sldId="459"/>
            <ac:spMk id="41" creationId="{0A86887F-2BD6-407E-91C7-4A9AE17CBBFE}"/>
          </ac:spMkLst>
        </pc:spChg>
        <pc:spChg chg="mod">
          <ac:chgData name="Christine Hubbard" userId="fb551d83-5fae-4a65-88e9-8717d43d2cc9" providerId="ADAL" clId="{76B131C1-7A7D-4228-A1F3-F56B3656A49D}" dt="2022-07-26T21:01:07.041" v="4" actId="962"/>
          <ac:spMkLst>
            <pc:docMk/>
            <pc:sldMk cId="892675663" sldId="459"/>
            <ac:spMk id="42" creationId="{2019EF3C-DDE2-4BB0-8BC8-F733B9B5F366}"/>
          </ac:spMkLst>
        </pc:spChg>
        <pc:grpChg chg="mod">
          <ac:chgData name="Christine Hubbard" userId="fb551d83-5fae-4a65-88e9-8717d43d2cc9" providerId="ADAL" clId="{76B131C1-7A7D-4228-A1F3-F56B3656A49D}" dt="2022-07-26T21:13:21.891" v="1851" actId="962"/>
          <ac:grpSpMkLst>
            <pc:docMk/>
            <pc:sldMk cId="892675663" sldId="459"/>
            <ac:grpSpMk id="5" creationId="{ED219EF2-FCE5-4335-9D68-0AD8D84D342D}"/>
          </ac:grpSpMkLst>
        </pc:grpChg>
      </pc:sldChg>
      <pc:sldChg chg="modSp">
        <pc:chgData name="Christine Hubbard" userId="fb551d83-5fae-4a65-88e9-8717d43d2cc9" providerId="ADAL" clId="{76B131C1-7A7D-4228-A1F3-F56B3656A49D}" dt="2022-07-26T21:08:06.755" v="411" actId="962"/>
        <pc:sldMkLst>
          <pc:docMk/>
          <pc:sldMk cId="2312466549" sldId="461"/>
        </pc:sldMkLst>
        <pc:picChg chg="mod">
          <ac:chgData name="Christine Hubbard" userId="fb551d83-5fae-4a65-88e9-8717d43d2cc9" providerId="ADAL" clId="{76B131C1-7A7D-4228-A1F3-F56B3656A49D}" dt="2022-07-26T21:08:06.755" v="411" actId="962"/>
          <ac:picMkLst>
            <pc:docMk/>
            <pc:sldMk cId="2312466549" sldId="461"/>
            <ac:picMk id="5" creationId="{8830562E-B29B-4A59-808B-ED949FAFE347}"/>
          </ac:picMkLst>
        </pc:picChg>
      </pc:sldChg>
      <pc:sldChg chg="addSp delSp modSp mod">
        <pc:chgData name="Christine Hubbard" userId="fb551d83-5fae-4a65-88e9-8717d43d2cc9" providerId="ADAL" clId="{76B131C1-7A7D-4228-A1F3-F56B3656A49D}" dt="2022-07-26T21:07:34.905" v="187" actId="13244"/>
        <pc:sldMkLst>
          <pc:docMk/>
          <pc:sldMk cId="1736111871" sldId="463"/>
        </pc:sldMkLst>
        <pc:spChg chg="del">
          <ac:chgData name="Christine Hubbard" userId="fb551d83-5fae-4a65-88e9-8717d43d2cc9" providerId="ADAL" clId="{76B131C1-7A7D-4228-A1F3-F56B3656A49D}" dt="2022-07-26T21:07:06.304" v="181" actId="478"/>
          <ac:spMkLst>
            <pc:docMk/>
            <pc:sldMk cId="1736111871" sldId="463"/>
            <ac:spMk id="2" creationId="{DC5E0935-10C2-42EE-8E7C-5030FC9DBE2C}"/>
          </ac:spMkLst>
        </pc:spChg>
        <pc:spChg chg="add mod">
          <ac:chgData name="Christine Hubbard" userId="fb551d83-5fae-4a65-88e9-8717d43d2cc9" providerId="ADAL" clId="{76B131C1-7A7D-4228-A1F3-F56B3656A49D}" dt="2022-07-26T21:07:34.905" v="187" actId="13244"/>
          <ac:spMkLst>
            <pc:docMk/>
            <pc:sldMk cId="1736111871" sldId="463"/>
            <ac:spMk id="3" creationId="{062D13D1-9208-07A7-1E69-72EAB2DC78FC}"/>
          </ac:spMkLst>
        </pc:spChg>
        <pc:spChg chg="mod">
          <ac:chgData name="Christine Hubbard" userId="fb551d83-5fae-4a65-88e9-8717d43d2cc9" providerId="ADAL" clId="{76B131C1-7A7D-4228-A1F3-F56B3656A49D}" dt="2022-07-26T21:02:44.456" v="13" actId="962"/>
          <ac:spMkLst>
            <pc:docMk/>
            <pc:sldMk cId="1736111871" sldId="463"/>
            <ac:spMk id="5" creationId="{5F27834F-FBE3-4500-88D2-F18D215D7B76}"/>
          </ac:spMkLst>
        </pc:spChg>
      </pc:sldChg>
      <pc:sldChg chg="modSp mod">
        <pc:chgData name="Christine Hubbard" userId="fb551d83-5fae-4a65-88e9-8717d43d2cc9" providerId="ADAL" clId="{76B131C1-7A7D-4228-A1F3-F56B3656A49D}" dt="2022-07-26T21:02:21.241" v="12" actId="962"/>
        <pc:sldMkLst>
          <pc:docMk/>
          <pc:sldMk cId="4011375653" sldId="468"/>
        </pc:sldMkLst>
        <pc:spChg chg="mod">
          <ac:chgData name="Christine Hubbard" userId="fb551d83-5fae-4a65-88e9-8717d43d2cc9" providerId="ADAL" clId="{76B131C1-7A7D-4228-A1F3-F56B3656A49D}" dt="2022-07-26T21:02:21.241" v="12" actId="962"/>
          <ac:spMkLst>
            <pc:docMk/>
            <pc:sldMk cId="4011375653" sldId="468"/>
            <ac:spMk id="4" creationId="{D70FB8D5-58EB-411D-A8E2-B28245342DAC}"/>
          </ac:spMkLst>
        </pc:spChg>
        <pc:spChg chg="ord">
          <ac:chgData name="Christine Hubbard" userId="fb551d83-5fae-4a65-88e9-8717d43d2cc9" providerId="ADAL" clId="{76B131C1-7A7D-4228-A1F3-F56B3656A49D}" dt="2022-07-26T21:02:19.141" v="11" actId="13244"/>
          <ac:spMkLst>
            <pc:docMk/>
            <pc:sldMk cId="4011375653" sldId="468"/>
            <ac:spMk id="12" creationId="{5A3E8CE9-E3CD-4B96-B887-8F44D633E39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35D86-EF69-4002-98FA-447263168D84}"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en-US"/>
        </a:p>
      </dgm:t>
    </dgm:pt>
    <dgm:pt modelId="{DFAD9D03-27AB-43AB-8A77-CD34F8B85C43}">
      <dgm:prSet phldrT="[Text]" custT="1"/>
      <dgm:spPr/>
      <dgm:t>
        <a:bodyPr/>
        <a:lstStyle/>
        <a:p>
          <a:r>
            <a:rPr lang="en-US" sz="3200" b="1" dirty="0"/>
            <a:t>ACL</a:t>
          </a:r>
        </a:p>
      </dgm:t>
    </dgm:pt>
    <dgm:pt modelId="{2A9E02B0-D9B4-41BE-B350-C4213D62F321}" type="parTrans" cxnId="{61A12B72-8891-4AE0-B338-B812BA0762AF}">
      <dgm:prSet/>
      <dgm:spPr/>
      <dgm:t>
        <a:bodyPr/>
        <a:lstStyle/>
        <a:p>
          <a:endParaRPr lang="en-US"/>
        </a:p>
      </dgm:t>
    </dgm:pt>
    <dgm:pt modelId="{EB8C5BBE-5BC9-45F8-AF55-EA2D71AD5C8F}" type="sibTrans" cxnId="{61A12B72-8891-4AE0-B338-B812BA0762AF}">
      <dgm:prSet/>
      <dgm:spPr/>
      <dgm:t>
        <a:bodyPr/>
        <a:lstStyle/>
        <a:p>
          <a:endParaRPr lang="en-US"/>
        </a:p>
      </dgm:t>
    </dgm:pt>
    <dgm:pt modelId="{25FBC946-CC14-4428-A9D3-EFEF9D44DEDD}">
      <dgm:prSet phldrT="[Text]" custT="1"/>
      <dgm:spPr/>
      <dgm:t>
        <a:bodyPr/>
        <a:lstStyle/>
        <a:p>
          <a:r>
            <a:rPr lang="en-US" sz="1200" dirty="0"/>
            <a:t>Office of the Administrator</a:t>
          </a:r>
        </a:p>
      </dgm:t>
    </dgm:pt>
    <dgm:pt modelId="{2C6377E8-1429-4211-9BB1-BD9510DAF663}" type="parTrans" cxnId="{AFC1BCF4-3A42-4CC6-B86F-E3F575804203}">
      <dgm:prSet/>
      <dgm:spPr/>
      <dgm:t>
        <a:bodyPr/>
        <a:lstStyle/>
        <a:p>
          <a:endParaRPr lang="en-US" dirty="0"/>
        </a:p>
      </dgm:t>
    </dgm:pt>
    <dgm:pt modelId="{E9FCD571-BA80-4B7B-8931-73FD907FD84F}" type="sibTrans" cxnId="{AFC1BCF4-3A42-4CC6-B86F-E3F575804203}">
      <dgm:prSet/>
      <dgm:spPr/>
      <dgm:t>
        <a:bodyPr/>
        <a:lstStyle/>
        <a:p>
          <a:endParaRPr lang="en-US"/>
        </a:p>
      </dgm:t>
    </dgm:pt>
    <dgm:pt modelId="{4A7E40F1-D1FE-407F-A19D-C16E47DE49C8}">
      <dgm:prSet phldrT="[Text]" custT="1"/>
      <dgm:spPr/>
      <dgm:t>
        <a:bodyPr/>
        <a:lstStyle/>
        <a:p>
          <a:r>
            <a:rPr lang="en-US" sz="1200" b="1" dirty="0"/>
            <a:t>Administration on Aging</a:t>
          </a:r>
        </a:p>
      </dgm:t>
    </dgm:pt>
    <dgm:pt modelId="{B8B86953-3CD6-44CA-B9B5-C4F2F92D6A92}" type="parTrans" cxnId="{5BB38DA2-DCD3-4073-AD7F-C3F8DF46EEC5}">
      <dgm:prSet/>
      <dgm:spPr/>
      <dgm:t>
        <a:bodyPr/>
        <a:lstStyle/>
        <a:p>
          <a:endParaRPr lang="en-US" dirty="0"/>
        </a:p>
      </dgm:t>
    </dgm:pt>
    <dgm:pt modelId="{AA07CA67-4DE5-430D-A696-DC6DD7E75662}" type="sibTrans" cxnId="{5BB38DA2-DCD3-4073-AD7F-C3F8DF46EEC5}">
      <dgm:prSet/>
      <dgm:spPr/>
      <dgm:t>
        <a:bodyPr/>
        <a:lstStyle/>
        <a:p>
          <a:endParaRPr lang="en-US"/>
        </a:p>
      </dgm:t>
    </dgm:pt>
    <dgm:pt modelId="{95DB9E06-4FCD-4651-A5A2-A1E90DE9129B}">
      <dgm:prSet phldrT="[Text]" custT="1"/>
      <dgm:spPr/>
      <dgm:t>
        <a:bodyPr/>
        <a:lstStyle/>
        <a:p>
          <a:r>
            <a:rPr lang="en-US" sz="1200" dirty="0"/>
            <a:t>Center for Integrated Program</a:t>
          </a:r>
          <a:r>
            <a:rPr lang="en-US" sz="1000" dirty="0"/>
            <a:t>s</a:t>
          </a:r>
        </a:p>
      </dgm:t>
    </dgm:pt>
    <dgm:pt modelId="{3EC5C2C3-5261-4506-A1E8-4E2F67D02C86}" type="parTrans" cxnId="{88E98536-A997-48C6-BC12-5545AC09F7F6}">
      <dgm:prSet/>
      <dgm:spPr/>
      <dgm:t>
        <a:bodyPr/>
        <a:lstStyle/>
        <a:p>
          <a:endParaRPr lang="en-US" dirty="0"/>
        </a:p>
      </dgm:t>
    </dgm:pt>
    <dgm:pt modelId="{67F9C15E-1B00-44F0-966B-71BDBE8C3428}" type="sibTrans" cxnId="{88E98536-A997-48C6-BC12-5545AC09F7F6}">
      <dgm:prSet/>
      <dgm:spPr/>
      <dgm:t>
        <a:bodyPr/>
        <a:lstStyle/>
        <a:p>
          <a:endParaRPr lang="en-US"/>
        </a:p>
      </dgm:t>
    </dgm:pt>
    <dgm:pt modelId="{1C6937E1-10FD-41B8-8A91-9EC58D43753E}">
      <dgm:prSet phldrT="[Text]" custT="1"/>
      <dgm:spPr/>
      <dgm:t>
        <a:bodyPr/>
        <a:lstStyle/>
        <a:p>
          <a:r>
            <a:rPr lang="en-US" sz="1200" dirty="0"/>
            <a:t>National Institute on Disability, Independent Living and Rehabilitation Research</a:t>
          </a:r>
        </a:p>
      </dgm:t>
    </dgm:pt>
    <dgm:pt modelId="{3736BDDC-8DE4-476E-AF25-6E95090DEE7F}" type="parTrans" cxnId="{5166E525-3F1D-46A1-B961-4B515AED9E56}">
      <dgm:prSet/>
      <dgm:spPr/>
      <dgm:t>
        <a:bodyPr/>
        <a:lstStyle/>
        <a:p>
          <a:endParaRPr lang="en-US" dirty="0"/>
        </a:p>
      </dgm:t>
    </dgm:pt>
    <dgm:pt modelId="{3822FFC5-328D-4EC8-A016-11CDECCD5057}" type="sibTrans" cxnId="{5166E525-3F1D-46A1-B961-4B515AED9E56}">
      <dgm:prSet/>
      <dgm:spPr/>
      <dgm:t>
        <a:bodyPr/>
        <a:lstStyle/>
        <a:p>
          <a:endParaRPr lang="en-US"/>
        </a:p>
      </dgm:t>
    </dgm:pt>
    <dgm:pt modelId="{AB72A857-7223-4766-9AAF-D76C5A437F2C}">
      <dgm:prSet custT="1"/>
      <dgm:spPr/>
      <dgm:t>
        <a:bodyPr/>
        <a:lstStyle/>
        <a:p>
          <a:r>
            <a:rPr lang="en-US" sz="1200" dirty="0"/>
            <a:t>Center for Innovation and Partnership</a:t>
          </a:r>
        </a:p>
      </dgm:t>
    </dgm:pt>
    <dgm:pt modelId="{6FF5A182-0B92-410D-BCB2-BAF3355F98A8}" type="parTrans" cxnId="{E4F6AAD8-F5E8-4783-A883-C283E0911562}">
      <dgm:prSet/>
      <dgm:spPr/>
      <dgm:t>
        <a:bodyPr/>
        <a:lstStyle/>
        <a:p>
          <a:endParaRPr lang="en-US" dirty="0"/>
        </a:p>
      </dgm:t>
    </dgm:pt>
    <dgm:pt modelId="{C8267DA6-3CDD-42F7-B8CC-011D4C3BEB2A}" type="sibTrans" cxnId="{E4F6AAD8-F5E8-4783-A883-C283E0911562}">
      <dgm:prSet/>
      <dgm:spPr/>
      <dgm:t>
        <a:bodyPr/>
        <a:lstStyle/>
        <a:p>
          <a:endParaRPr lang="en-US"/>
        </a:p>
      </dgm:t>
    </dgm:pt>
    <dgm:pt modelId="{7366C1D5-8B3F-416C-9C0A-532F7F01AB3B}">
      <dgm:prSet custT="1"/>
      <dgm:spPr/>
      <dgm:t>
        <a:bodyPr/>
        <a:lstStyle/>
        <a:p>
          <a:r>
            <a:rPr lang="en-US" sz="1200" dirty="0"/>
            <a:t>Center for Management and Budget</a:t>
          </a:r>
        </a:p>
      </dgm:t>
    </dgm:pt>
    <dgm:pt modelId="{2E517C09-32AC-4708-89A6-E6BC53213657}" type="parTrans" cxnId="{71AFD1C3-3F16-4F3C-8D64-B915B9ACE43C}">
      <dgm:prSet/>
      <dgm:spPr/>
      <dgm:t>
        <a:bodyPr/>
        <a:lstStyle/>
        <a:p>
          <a:endParaRPr lang="en-US" dirty="0"/>
        </a:p>
      </dgm:t>
    </dgm:pt>
    <dgm:pt modelId="{B582F1FF-9010-4B39-B44A-39239E24C2BE}" type="sibTrans" cxnId="{71AFD1C3-3F16-4F3C-8D64-B915B9ACE43C}">
      <dgm:prSet/>
      <dgm:spPr/>
      <dgm:t>
        <a:bodyPr/>
        <a:lstStyle/>
        <a:p>
          <a:endParaRPr lang="en-US"/>
        </a:p>
      </dgm:t>
    </dgm:pt>
    <dgm:pt modelId="{F80CC0CA-8592-46FB-8112-50EAA08D928B}">
      <dgm:prSet custT="1"/>
      <dgm:spPr/>
      <dgm:t>
        <a:bodyPr/>
        <a:lstStyle/>
        <a:p>
          <a:r>
            <a:rPr lang="en-US" sz="1200" dirty="0"/>
            <a:t>Center for Policy and Evaluation</a:t>
          </a:r>
        </a:p>
      </dgm:t>
    </dgm:pt>
    <dgm:pt modelId="{D7BC5EF3-6AAF-45A3-A4AC-081414590332}" type="parTrans" cxnId="{C58179CF-B432-4AFC-BEB5-75DD651CD110}">
      <dgm:prSet/>
      <dgm:spPr/>
      <dgm:t>
        <a:bodyPr/>
        <a:lstStyle/>
        <a:p>
          <a:endParaRPr lang="en-US" dirty="0"/>
        </a:p>
      </dgm:t>
    </dgm:pt>
    <dgm:pt modelId="{FDC1F15C-CDF6-4307-9A84-846EC4D2BA4C}" type="sibTrans" cxnId="{C58179CF-B432-4AFC-BEB5-75DD651CD110}">
      <dgm:prSet/>
      <dgm:spPr/>
      <dgm:t>
        <a:bodyPr/>
        <a:lstStyle/>
        <a:p>
          <a:endParaRPr lang="en-US"/>
        </a:p>
      </dgm:t>
    </dgm:pt>
    <dgm:pt modelId="{F176FBB0-BD90-4777-A8FA-964CF08CFAF3}" type="pres">
      <dgm:prSet presAssocID="{0E635D86-EF69-4002-98FA-447263168D84}" presName="cycle" presStyleCnt="0">
        <dgm:presLayoutVars>
          <dgm:chMax val="1"/>
          <dgm:dir/>
          <dgm:animLvl val="ctr"/>
          <dgm:resizeHandles val="exact"/>
        </dgm:presLayoutVars>
      </dgm:prSet>
      <dgm:spPr/>
    </dgm:pt>
    <dgm:pt modelId="{C7134E00-FE76-4C7A-A242-38BDAEF75E16}" type="pres">
      <dgm:prSet presAssocID="{DFAD9D03-27AB-43AB-8A77-CD34F8B85C43}" presName="centerShape" presStyleLbl="node0" presStyleIdx="0" presStyleCnt="1"/>
      <dgm:spPr/>
    </dgm:pt>
    <dgm:pt modelId="{5E49E474-5A4C-4A9B-9CBE-F446E3C0E383}" type="pres">
      <dgm:prSet presAssocID="{2C6377E8-1429-4211-9BB1-BD9510DAF663}" presName="Name9" presStyleLbl="parChTrans1D2" presStyleIdx="0" presStyleCnt="7"/>
      <dgm:spPr/>
    </dgm:pt>
    <dgm:pt modelId="{650F640F-B1DD-4B25-90E3-10DD07305F0A}" type="pres">
      <dgm:prSet presAssocID="{2C6377E8-1429-4211-9BB1-BD9510DAF663}" presName="connTx" presStyleLbl="parChTrans1D2" presStyleIdx="0" presStyleCnt="7"/>
      <dgm:spPr/>
    </dgm:pt>
    <dgm:pt modelId="{37CCBDAB-D20B-48C1-AF3B-4B710240D4A1}" type="pres">
      <dgm:prSet presAssocID="{25FBC946-CC14-4428-A9D3-EFEF9D44DEDD}" presName="node" presStyleLbl="node1" presStyleIdx="0" presStyleCnt="7" custScaleX="110493" custScaleY="104091">
        <dgm:presLayoutVars>
          <dgm:bulletEnabled val="1"/>
        </dgm:presLayoutVars>
      </dgm:prSet>
      <dgm:spPr/>
    </dgm:pt>
    <dgm:pt modelId="{0D0A8F81-D59B-4359-8688-F828BBF8AEB6}" type="pres">
      <dgm:prSet presAssocID="{B8B86953-3CD6-44CA-B9B5-C4F2F92D6A92}" presName="Name9" presStyleLbl="parChTrans1D2" presStyleIdx="1" presStyleCnt="7"/>
      <dgm:spPr/>
    </dgm:pt>
    <dgm:pt modelId="{5BE55D5F-D321-4B11-91FF-BCB908E11589}" type="pres">
      <dgm:prSet presAssocID="{B8B86953-3CD6-44CA-B9B5-C4F2F92D6A92}" presName="connTx" presStyleLbl="parChTrans1D2" presStyleIdx="1" presStyleCnt="7"/>
      <dgm:spPr/>
    </dgm:pt>
    <dgm:pt modelId="{9F95687F-B74B-4396-89F7-2FE4E6D78BA6}" type="pres">
      <dgm:prSet presAssocID="{4A7E40F1-D1FE-407F-A19D-C16E47DE49C8}" presName="node" presStyleLbl="node1" presStyleIdx="1" presStyleCnt="7" custScaleX="129580" custScaleY="107266">
        <dgm:presLayoutVars>
          <dgm:bulletEnabled val="1"/>
        </dgm:presLayoutVars>
      </dgm:prSet>
      <dgm:spPr/>
    </dgm:pt>
    <dgm:pt modelId="{26CF304F-5FE6-4233-960E-A33DFAFE04B5}" type="pres">
      <dgm:prSet presAssocID="{3EC5C2C3-5261-4506-A1E8-4E2F67D02C86}" presName="Name9" presStyleLbl="parChTrans1D2" presStyleIdx="2" presStyleCnt="7"/>
      <dgm:spPr/>
    </dgm:pt>
    <dgm:pt modelId="{E8954893-1FEE-4F23-9948-F36C3CB090DF}" type="pres">
      <dgm:prSet presAssocID="{3EC5C2C3-5261-4506-A1E8-4E2F67D02C86}" presName="connTx" presStyleLbl="parChTrans1D2" presStyleIdx="2" presStyleCnt="7"/>
      <dgm:spPr/>
    </dgm:pt>
    <dgm:pt modelId="{E864652A-EAC8-4B21-BDFB-AB01DA9D0677}" type="pres">
      <dgm:prSet presAssocID="{95DB9E06-4FCD-4651-A5A2-A1E90DE9129B}" presName="node" presStyleLbl="node1" presStyleIdx="2" presStyleCnt="7">
        <dgm:presLayoutVars>
          <dgm:bulletEnabled val="1"/>
        </dgm:presLayoutVars>
      </dgm:prSet>
      <dgm:spPr/>
    </dgm:pt>
    <dgm:pt modelId="{003E7733-B3FC-4193-BE23-1817A2AB0C95}" type="pres">
      <dgm:prSet presAssocID="{3736BDDC-8DE4-476E-AF25-6E95090DEE7F}" presName="Name9" presStyleLbl="parChTrans1D2" presStyleIdx="3" presStyleCnt="7"/>
      <dgm:spPr/>
    </dgm:pt>
    <dgm:pt modelId="{3298F643-1E8E-4CF6-8939-EF571624374E}" type="pres">
      <dgm:prSet presAssocID="{3736BDDC-8DE4-476E-AF25-6E95090DEE7F}" presName="connTx" presStyleLbl="parChTrans1D2" presStyleIdx="3" presStyleCnt="7"/>
      <dgm:spPr/>
    </dgm:pt>
    <dgm:pt modelId="{42D77496-D83E-4FE6-AFEE-D048B6C8B01A}" type="pres">
      <dgm:prSet presAssocID="{1C6937E1-10FD-41B8-8A91-9EC58D43753E}" presName="node" presStyleLbl="node1" presStyleIdx="3" presStyleCnt="7" custScaleX="116318" custScaleY="94603">
        <dgm:presLayoutVars>
          <dgm:bulletEnabled val="1"/>
        </dgm:presLayoutVars>
      </dgm:prSet>
      <dgm:spPr/>
    </dgm:pt>
    <dgm:pt modelId="{7301174A-5B4C-404C-A422-8147D37CA153}" type="pres">
      <dgm:prSet presAssocID="{6FF5A182-0B92-410D-BCB2-BAF3355F98A8}" presName="Name9" presStyleLbl="parChTrans1D2" presStyleIdx="4" presStyleCnt="7"/>
      <dgm:spPr/>
    </dgm:pt>
    <dgm:pt modelId="{E93E0D9F-8604-4B89-A5D3-419AD9E6FAEF}" type="pres">
      <dgm:prSet presAssocID="{6FF5A182-0B92-410D-BCB2-BAF3355F98A8}" presName="connTx" presStyleLbl="parChTrans1D2" presStyleIdx="4" presStyleCnt="7"/>
      <dgm:spPr/>
    </dgm:pt>
    <dgm:pt modelId="{5BE1F9E2-FE41-42D4-A48D-F961327362D3}" type="pres">
      <dgm:prSet presAssocID="{AB72A857-7223-4766-9AAF-D76C5A437F2C}" presName="node" presStyleLbl="node1" presStyleIdx="4" presStyleCnt="7">
        <dgm:presLayoutVars>
          <dgm:bulletEnabled val="1"/>
        </dgm:presLayoutVars>
      </dgm:prSet>
      <dgm:spPr/>
    </dgm:pt>
    <dgm:pt modelId="{0A31A657-2857-4F0E-B693-1530AAF8740E}" type="pres">
      <dgm:prSet presAssocID="{2E517C09-32AC-4708-89A6-E6BC53213657}" presName="Name9" presStyleLbl="parChTrans1D2" presStyleIdx="5" presStyleCnt="7"/>
      <dgm:spPr/>
    </dgm:pt>
    <dgm:pt modelId="{EE771439-C6FC-4CD4-BC79-3E5F94A5386F}" type="pres">
      <dgm:prSet presAssocID="{2E517C09-32AC-4708-89A6-E6BC53213657}" presName="connTx" presStyleLbl="parChTrans1D2" presStyleIdx="5" presStyleCnt="7"/>
      <dgm:spPr/>
    </dgm:pt>
    <dgm:pt modelId="{34AFD50A-03B2-408E-9F99-62904C08537B}" type="pres">
      <dgm:prSet presAssocID="{7366C1D5-8B3F-416C-9C0A-532F7F01AB3B}" presName="node" presStyleLbl="node1" presStyleIdx="5" presStyleCnt="7" custScaleX="113071" custScaleY="93381">
        <dgm:presLayoutVars>
          <dgm:bulletEnabled val="1"/>
        </dgm:presLayoutVars>
      </dgm:prSet>
      <dgm:spPr/>
    </dgm:pt>
    <dgm:pt modelId="{EC469EE1-2681-4693-93E1-7A069A96AAE1}" type="pres">
      <dgm:prSet presAssocID="{D7BC5EF3-6AAF-45A3-A4AC-081414590332}" presName="Name9" presStyleLbl="parChTrans1D2" presStyleIdx="6" presStyleCnt="7"/>
      <dgm:spPr/>
    </dgm:pt>
    <dgm:pt modelId="{4A7C89A9-9575-43BB-BA33-B1FADCD72F60}" type="pres">
      <dgm:prSet presAssocID="{D7BC5EF3-6AAF-45A3-A4AC-081414590332}" presName="connTx" presStyleLbl="parChTrans1D2" presStyleIdx="6" presStyleCnt="7"/>
      <dgm:spPr/>
    </dgm:pt>
    <dgm:pt modelId="{26F7098C-AB29-42E5-840A-40C7C760A0B0}" type="pres">
      <dgm:prSet presAssocID="{F80CC0CA-8592-46FB-8112-50EAA08D928B}" presName="node" presStyleLbl="node1" presStyleIdx="6" presStyleCnt="7">
        <dgm:presLayoutVars>
          <dgm:bulletEnabled val="1"/>
        </dgm:presLayoutVars>
      </dgm:prSet>
      <dgm:spPr/>
    </dgm:pt>
  </dgm:ptLst>
  <dgm:cxnLst>
    <dgm:cxn modelId="{EC7D3D04-B169-1C4A-B141-8E3BA26CE9A0}" type="presOf" srcId="{B8B86953-3CD6-44CA-B9B5-C4F2F92D6A92}" destId="{5BE55D5F-D321-4B11-91FF-BCB908E11589}" srcOrd="1" destOrd="0" presId="urn:microsoft.com/office/officeart/2005/8/layout/radial1"/>
    <dgm:cxn modelId="{B3447904-09B5-E248-9490-2167B95318AC}" type="presOf" srcId="{2C6377E8-1429-4211-9BB1-BD9510DAF663}" destId="{650F640F-B1DD-4B25-90E3-10DD07305F0A}" srcOrd="1" destOrd="0" presId="urn:microsoft.com/office/officeart/2005/8/layout/radial1"/>
    <dgm:cxn modelId="{81F60618-6DF9-2A42-9690-417701CD15D8}" type="presOf" srcId="{7366C1D5-8B3F-416C-9C0A-532F7F01AB3B}" destId="{34AFD50A-03B2-408E-9F99-62904C08537B}" srcOrd="0" destOrd="0" presId="urn:microsoft.com/office/officeart/2005/8/layout/radial1"/>
    <dgm:cxn modelId="{AC5EAA20-FEA8-B549-9FBC-881B33DB5537}" type="presOf" srcId="{3736BDDC-8DE4-476E-AF25-6E95090DEE7F}" destId="{3298F643-1E8E-4CF6-8939-EF571624374E}" srcOrd="1" destOrd="0" presId="urn:microsoft.com/office/officeart/2005/8/layout/radial1"/>
    <dgm:cxn modelId="{5166E525-3F1D-46A1-B961-4B515AED9E56}" srcId="{DFAD9D03-27AB-43AB-8A77-CD34F8B85C43}" destId="{1C6937E1-10FD-41B8-8A91-9EC58D43753E}" srcOrd="3" destOrd="0" parTransId="{3736BDDC-8DE4-476E-AF25-6E95090DEE7F}" sibTransId="{3822FFC5-328D-4EC8-A016-11CDECCD5057}"/>
    <dgm:cxn modelId="{A748A32C-2CCE-BC42-B141-0B6622FB5660}" type="presOf" srcId="{25FBC946-CC14-4428-A9D3-EFEF9D44DEDD}" destId="{37CCBDAB-D20B-48C1-AF3B-4B710240D4A1}" srcOrd="0" destOrd="0" presId="urn:microsoft.com/office/officeart/2005/8/layout/radial1"/>
    <dgm:cxn modelId="{88E98536-A997-48C6-BC12-5545AC09F7F6}" srcId="{DFAD9D03-27AB-43AB-8A77-CD34F8B85C43}" destId="{95DB9E06-4FCD-4651-A5A2-A1E90DE9129B}" srcOrd="2" destOrd="0" parTransId="{3EC5C2C3-5261-4506-A1E8-4E2F67D02C86}" sibTransId="{67F9C15E-1B00-44F0-966B-71BDBE8C3428}"/>
    <dgm:cxn modelId="{445B795C-1304-8C45-91F8-FE9FE11D5073}" type="presOf" srcId="{2E517C09-32AC-4708-89A6-E6BC53213657}" destId="{0A31A657-2857-4F0E-B693-1530AAF8740E}" srcOrd="0" destOrd="0" presId="urn:microsoft.com/office/officeart/2005/8/layout/radial1"/>
    <dgm:cxn modelId="{1804FC5F-6F06-0E4D-B1CC-C45A8430C187}" type="presOf" srcId="{95DB9E06-4FCD-4651-A5A2-A1E90DE9129B}" destId="{E864652A-EAC8-4B21-BDFB-AB01DA9D0677}" srcOrd="0" destOrd="0" presId="urn:microsoft.com/office/officeart/2005/8/layout/radial1"/>
    <dgm:cxn modelId="{63FC5D63-85BC-534A-B956-E6F15BC2FA9A}" type="presOf" srcId="{D7BC5EF3-6AAF-45A3-A4AC-081414590332}" destId="{4A7C89A9-9575-43BB-BA33-B1FADCD72F60}" srcOrd="1" destOrd="0" presId="urn:microsoft.com/office/officeart/2005/8/layout/radial1"/>
    <dgm:cxn modelId="{61A12B72-8891-4AE0-B338-B812BA0762AF}" srcId="{0E635D86-EF69-4002-98FA-447263168D84}" destId="{DFAD9D03-27AB-43AB-8A77-CD34F8B85C43}" srcOrd="0" destOrd="0" parTransId="{2A9E02B0-D9B4-41BE-B350-C4213D62F321}" sibTransId="{EB8C5BBE-5BC9-45F8-AF55-EA2D71AD5C8F}"/>
    <dgm:cxn modelId="{50089977-3300-7841-A9AC-7897CDB004B3}" type="presOf" srcId="{1C6937E1-10FD-41B8-8A91-9EC58D43753E}" destId="{42D77496-D83E-4FE6-AFEE-D048B6C8B01A}" srcOrd="0" destOrd="0" presId="urn:microsoft.com/office/officeart/2005/8/layout/radial1"/>
    <dgm:cxn modelId="{B4406078-5E88-D34B-9588-1948B1FD1185}" type="presOf" srcId="{2E517C09-32AC-4708-89A6-E6BC53213657}" destId="{EE771439-C6FC-4CD4-BC79-3E5F94A5386F}" srcOrd="1" destOrd="0" presId="urn:microsoft.com/office/officeart/2005/8/layout/radial1"/>
    <dgm:cxn modelId="{BADF3288-68AC-B14E-BA1D-29083D49ADCB}" type="presOf" srcId="{AB72A857-7223-4766-9AAF-D76C5A437F2C}" destId="{5BE1F9E2-FE41-42D4-A48D-F961327362D3}" srcOrd="0" destOrd="0" presId="urn:microsoft.com/office/officeart/2005/8/layout/radial1"/>
    <dgm:cxn modelId="{FAF61999-9C5C-B74F-AE59-3A983F390075}" type="presOf" srcId="{6FF5A182-0B92-410D-BCB2-BAF3355F98A8}" destId="{7301174A-5B4C-404C-A422-8147D37CA153}" srcOrd="0" destOrd="0" presId="urn:microsoft.com/office/officeart/2005/8/layout/radial1"/>
    <dgm:cxn modelId="{748CEE9B-9759-E24C-BCA4-3EBA27F1CB4B}" type="presOf" srcId="{4A7E40F1-D1FE-407F-A19D-C16E47DE49C8}" destId="{9F95687F-B74B-4396-89F7-2FE4E6D78BA6}" srcOrd="0" destOrd="0" presId="urn:microsoft.com/office/officeart/2005/8/layout/radial1"/>
    <dgm:cxn modelId="{5BB38DA2-DCD3-4073-AD7F-C3F8DF46EEC5}" srcId="{DFAD9D03-27AB-43AB-8A77-CD34F8B85C43}" destId="{4A7E40F1-D1FE-407F-A19D-C16E47DE49C8}" srcOrd="1" destOrd="0" parTransId="{B8B86953-3CD6-44CA-B9B5-C4F2F92D6A92}" sibTransId="{AA07CA67-4DE5-430D-A696-DC6DD7E75662}"/>
    <dgm:cxn modelId="{0371C9A9-B8F1-B64B-8CBC-2DBBF182471F}" type="presOf" srcId="{6FF5A182-0B92-410D-BCB2-BAF3355F98A8}" destId="{E93E0D9F-8604-4B89-A5D3-419AD9E6FAEF}" srcOrd="1" destOrd="0" presId="urn:microsoft.com/office/officeart/2005/8/layout/radial1"/>
    <dgm:cxn modelId="{D50FFEB0-2C9D-C246-A165-D886E1DD4BDE}" type="presOf" srcId="{DFAD9D03-27AB-43AB-8A77-CD34F8B85C43}" destId="{C7134E00-FE76-4C7A-A242-38BDAEF75E16}" srcOrd="0" destOrd="0" presId="urn:microsoft.com/office/officeart/2005/8/layout/radial1"/>
    <dgm:cxn modelId="{D02BDDB2-062D-E746-B3A4-E28A1CA19C92}" type="presOf" srcId="{2C6377E8-1429-4211-9BB1-BD9510DAF663}" destId="{5E49E474-5A4C-4A9B-9CBE-F446E3C0E383}" srcOrd="0" destOrd="0" presId="urn:microsoft.com/office/officeart/2005/8/layout/radial1"/>
    <dgm:cxn modelId="{C05C55BD-A229-FA48-93D5-638F482EB2C8}" type="presOf" srcId="{0E635D86-EF69-4002-98FA-447263168D84}" destId="{F176FBB0-BD90-4777-A8FA-964CF08CFAF3}" srcOrd="0" destOrd="0" presId="urn:microsoft.com/office/officeart/2005/8/layout/radial1"/>
    <dgm:cxn modelId="{71AFD1C3-3F16-4F3C-8D64-B915B9ACE43C}" srcId="{DFAD9D03-27AB-43AB-8A77-CD34F8B85C43}" destId="{7366C1D5-8B3F-416C-9C0A-532F7F01AB3B}" srcOrd="5" destOrd="0" parTransId="{2E517C09-32AC-4708-89A6-E6BC53213657}" sibTransId="{B582F1FF-9010-4B39-B44A-39239E24C2BE}"/>
    <dgm:cxn modelId="{C56600C9-29AB-BB45-A45B-677C882ABEA3}" type="presOf" srcId="{B8B86953-3CD6-44CA-B9B5-C4F2F92D6A92}" destId="{0D0A8F81-D59B-4359-8688-F828BBF8AEB6}" srcOrd="0" destOrd="0" presId="urn:microsoft.com/office/officeart/2005/8/layout/radial1"/>
    <dgm:cxn modelId="{C58179CF-B432-4AFC-BEB5-75DD651CD110}" srcId="{DFAD9D03-27AB-43AB-8A77-CD34F8B85C43}" destId="{F80CC0CA-8592-46FB-8112-50EAA08D928B}" srcOrd="6" destOrd="0" parTransId="{D7BC5EF3-6AAF-45A3-A4AC-081414590332}" sibTransId="{FDC1F15C-CDF6-4307-9A84-846EC4D2BA4C}"/>
    <dgm:cxn modelId="{CD5DBED3-A402-EF4A-88A8-FE554031CED2}" type="presOf" srcId="{3736BDDC-8DE4-476E-AF25-6E95090DEE7F}" destId="{003E7733-B3FC-4193-BE23-1817A2AB0C95}" srcOrd="0" destOrd="0" presId="urn:microsoft.com/office/officeart/2005/8/layout/radial1"/>
    <dgm:cxn modelId="{E4F6AAD8-F5E8-4783-A883-C283E0911562}" srcId="{DFAD9D03-27AB-43AB-8A77-CD34F8B85C43}" destId="{AB72A857-7223-4766-9AAF-D76C5A437F2C}" srcOrd="4" destOrd="0" parTransId="{6FF5A182-0B92-410D-BCB2-BAF3355F98A8}" sibTransId="{C8267DA6-3CDD-42F7-B8CC-011D4C3BEB2A}"/>
    <dgm:cxn modelId="{E39D5CDD-0A66-9949-A378-2794005B07D1}" type="presOf" srcId="{F80CC0CA-8592-46FB-8112-50EAA08D928B}" destId="{26F7098C-AB29-42E5-840A-40C7C760A0B0}" srcOrd="0" destOrd="0" presId="urn:microsoft.com/office/officeart/2005/8/layout/radial1"/>
    <dgm:cxn modelId="{AFC1BCF4-3A42-4CC6-B86F-E3F575804203}" srcId="{DFAD9D03-27AB-43AB-8A77-CD34F8B85C43}" destId="{25FBC946-CC14-4428-A9D3-EFEF9D44DEDD}" srcOrd="0" destOrd="0" parTransId="{2C6377E8-1429-4211-9BB1-BD9510DAF663}" sibTransId="{E9FCD571-BA80-4B7B-8931-73FD907FD84F}"/>
    <dgm:cxn modelId="{A6B30FF7-EF34-6E4A-8C47-B6006DC8CCF0}" type="presOf" srcId="{3EC5C2C3-5261-4506-A1E8-4E2F67D02C86}" destId="{E8954893-1FEE-4F23-9948-F36C3CB090DF}" srcOrd="1" destOrd="0" presId="urn:microsoft.com/office/officeart/2005/8/layout/radial1"/>
    <dgm:cxn modelId="{7E74FDF9-42C1-F14E-AA22-2DC9ED94C87D}" type="presOf" srcId="{3EC5C2C3-5261-4506-A1E8-4E2F67D02C86}" destId="{26CF304F-5FE6-4233-960E-A33DFAFE04B5}" srcOrd="0" destOrd="0" presId="urn:microsoft.com/office/officeart/2005/8/layout/radial1"/>
    <dgm:cxn modelId="{D61576FE-750C-EC46-BB29-34C3E959338A}" type="presOf" srcId="{D7BC5EF3-6AAF-45A3-A4AC-081414590332}" destId="{EC469EE1-2681-4693-93E1-7A069A96AAE1}" srcOrd="0" destOrd="0" presId="urn:microsoft.com/office/officeart/2005/8/layout/radial1"/>
    <dgm:cxn modelId="{FEB652D7-CF6A-624C-8F10-10F6E17D2432}" type="presParOf" srcId="{F176FBB0-BD90-4777-A8FA-964CF08CFAF3}" destId="{C7134E00-FE76-4C7A-A242-38BDAEF75E16}" srcOrd="0" destOrd="0" presId="urn:microsoft.com/office/officeart/2005/8/layout/radial1"/>
    <dgm:cxn modelId="{306EF5AA-0B30-444C-A095-69AF231ED8DD}" type="presParOf" srcId="{F176FBB0-BD90-4777-A8FA-964CF08CFAF3}" destId="{5E49E474-5A4C-4A9B-9CBE-F446E3C0E383}" srcOrd="1" destOrd="0" presId="urn:microsoft.com/office/officeart/2005/8/layout/radial1"/>
    <dgm:cxn modelId="{AC6FEECA-A241-C442-BABE-12C05B6167EF}" type="presParOf" srcId="{5E49E474-5A4C-4A9B-9CBE-F446E3C0E383}" destId="{650F640F-B1DD-4B25-90E3-10DD07305F0A}" srcOrd="0" destOrd="0" presId="urn:microsoft.com/office/officeart/2005/8/layout/radial1"/>
    <dgm:cxn modelId="{43E2AAE4-8547-7A44-9115-16804D0EA218}" type="presParOf" srcId="{F176FBB0-BD90-4777-A8FA-964CF08CFAF3}" destId="{37CCBDAB-D20B-48C1-AF3B-4B710240D4A1}" srcOrd="2" destOrd="0" presId="urn:microsoft.com/office/officeart/2005/8/layout/radial1"/>
    <dgm:cxn modelId="{6C9B321D-2BC5-4847-9BE2-25F6CA54F0B7}" type="presParOf" srcId="{F176FBB0-BD90-4777-A8FA-964CF08CFAF3}" destId="{0D0A8F81-D59B-4359-8688-F828BBF8AEB6}" srcOrd="3" destOrd="0" presId="urn:microsoft.com/office/officeart/2005/8/layout/radial1"/>
    <dgm:cxn modelId="{536184E7-230E-6240-9061-04320335FBC3}" type="presParOf" srcId="{0D0A8F81-D59B-4359-8688-F828BBF8AEB6}" destId="{5BE55D5F-D321-4B11-91FF-BCB908E11589}" srcOrd="0" destOrd="0" presId="urn:microsoft.com/office/officeart/2005/8/layout/radial1"/>
    <dgm:cxn modelId="{F31D9DD4-EAA9-594C-9E86-815F72BEB167}" type="presParOf" srcId="{F176FBB0-BD90-4777-A8FA-964CF08CFAF3}" destId="{9F95687F-B74B-4396-89F7-2FE4E6D78BA6}" srcOrd="4" destOrd="0" presId="urn:microsoft.com/office/officeart/2005/8/layout/radial1"/>
    <dgm:cxn modelId="{DAAADCA6-2382-D245-915F-C30F1563AD49}" type="presParOf" srcId="{F176FBB0-BD90-4777-A8FA-964CF08CFAF3}" destId="{26CF304F-5FE6-4233-960E-A33DFAFE04B5}" srcOrd="5" destOrd="0" presId="urn:microsoft.com/office/officeart/2005/8/layout/radial1"/>
    <dgm:cxn modelId="{DCCA7C0D-8CFE-2F48-8F08-8ED2051C1C05}" type="presParOf" srcId="{26CF304F-5FE6-4233-960E-A33DFAFE04B5}" destId="{E8954893-1FEE-4F23-9948-F36C3CB090DF}" srcOrd="0" destOrd="0" presId="urn:microsoft.com/office/officeart/2005/8/layout/radial1"/>
    <dgm:cxn modelId="{7457C7C8-52EE-644D-BEE7-4600878ECD6A}" type="presParOf" srcId="{F176FBB0-BD90-4777-A8FA-964CF08CFAF3}" destId="{E864652A-EAC8-4B21-BDFB-AB01DA9D0677}" srcOrd="6" destOrd="0" presId="urn:microsoft.com/office/officeart/2005/8/layout/radial1"/>
    <dgm:cxn modelId="{6B8580F0-134B-BE44-BA47-117091A01366}" type="presParOf" srcId="{F176FBB0-BD90-4777-A8FA-964CF08CFAF3}" destId="{003E7733-B3FC-4193-BE23-1817A2AB0C95}" srcOrd="7" destOrd="0" presId="urn:microsoft.com/office/officeart/2005/8/layout/radial1"/>
    <dgm:cxn modelId="{50DDF324-DA65-5941-837F-BC54547189F9}" type="presParOf" srcId="{003E7733-B3FC-4193-BE23-1817A2AB0C95}" destId="{3298F643-1E8E-4CF6-8939-EF571624374E}" srcOrd="0" destOrd="0" presId="urn:microsoft.com/office/officeart/2005/8/layout/radial1"/>
    <dgm:cxn modelId="{9F2EC147-631F-EB46-9DA3-3E62BA1D2EA2}" type="presParOf" srcId="{F176FBB0-BD90-4777-A8FA-964CF08CFAF3}" destId="{42D77496-D83E-4FE6-AFEE-D048B6C8B01A}" srcOrd="8" destOrd="0" presId="urn:microsoft.com/office/officeart/2005/8/layout/radial1"/>
    <dgm:cxn modelId="{9B8D9DFF-84CB-0541-A8FE-6A64C6C9EFDA}" type="presParOf" srcId="{F176FBB0-BD90-4777-A8FA-964CF08CFAF3}" destId="{7301174A-5B4C-404C-A422-8147D37CA153}" srcOrd="9" destOrd="0" presId="urn:microsoft.com/office/officeart/2005/8/layout/radial1"/>
    <dgm:cxn modelId="{A9439CC5-3C48-584D-A8D0-2986C3C81E55}" type="presParOf" srcId="{7301174A-5B4C-404C-A422-8147D37CA153}" destId="{E93E0D9F-8604-4B89-A5D3-419AD9E6FAEF}" srcOrd="0" destOrd="0" presId="urn:microsoft.com/office/officeart/2005/8/layout/radial1"/>
    <dgm:cxn modelId="{C4ECED94-4269-E745-96DA-E6FC7EF96FCA}" type="presParOf" srcId="{F176FBB0-BD90-4777-A8FA-964CF08CFAF3}" destId="{5BE1F9E2-FE41-42D4-A48D-F961327362D3}" srcOrd="10" destOrd="0" presId="urn:microsoft.com/office/officeart/2005/8/layout/radial1"/>
    <dgm:cxn modelId="{4AF67097-142C-6442-A954-2A2FB45EEBDA}" type="presParOf" srcId="{F176FBB0-BD90-4777-A8FA-964CF08CFAF3}" destId="{0A31A657-2857-4F0E-B693-1530AAF8740E}" srcOrd="11" destOrd="0" presId="urn:microsoft.com/office/officeart/2005/8/layout/radial1"/>
    <dgm:cxn modelId="{F48831AE-22DE-E94E-99BC-5887FE69E1A0}" type="presParOf" srcId="{0A31A657-2857-4F0E-B693-1530AAF8740E}" destId="{EE771439-C6FC-4CD4-BC79-3E5F94A5386F}" srcOrd="0" destOrd="0" presId="urn:microsoft.com/office/officeart/2005/8/layout/radial1"/>
    <dgm:cxn modelId="{E0CFEDFC-FCD8-654F-A1C9-780066BB6D3D}" type="presParOf" srcId="{F176FBB0-BD90-4777-A8FA-964CF08CFAF3}" destId="{34AFD50A-03B2-408E-9F99-62904C08537B}" srcOrd="12" destOrd="0" presId="urn:microsoft.com/office/officeart/2005/8/layout/radial1"/>
    <dgm:cxn modelId="{BBC62A58-6916-5948-B512-75BC9D8C7A11}" type="presParOf" srcId="{F176FBB0-BD90-4777-A8FA-964CF08CFAF3}" destId="{EC469EE1-2681-4693-93E1-7A069A96AAE1}" srcOrd="13" destOrd="0" presId="urn:microsoft.com/office/officeart/2005/8/layout/radial1"/>
    <dgm:cxn modelId="{1A03A875-7141-CF45-A92E-3E263DE440A4}" type="presParOf" srcId="{EC469EE1-2681-4693-93E1-7A069A96AAE1}" destId="{4A7C89A9-9575-43BB-BA33-B1FADCD72F60}" srcOrd="0" destOrd="0" presId="urn:microsoft.com/office/officeart/2005/8/layout/radial1"/>
    <dgm:cxn modelId="{5979F5E0-3371-A745-91C1-72156EFAA151}" type="presParOf" srcId="{F176FBB0-BD90-4777-A8FA-964CF08CFAF3}" destId="{26F7098C-AB29-42E5-840A-40C7C760A0B0}"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2DCA7-4AAB-44E9-B167-FF0FEF5668FF}" type="doc">
      <dgm:prSet loTypeId="urn:microsoft.com/office/officeart/2005/8/layout/cycle8" loCatId="cycle" qsTypeId="urn:microsoft.com/office/officeart/2005/8/quickstyle/simple1" qsCatId="simple" csTypeId="urn:microsoft.com/office/officeart/2005/8/colors/accent1_2" csCatId="accent1" phldr="1"/>
      <dgm:spPr/>
    </dgm:pt>
    <dgm:pt modelId="{8595765B-3943-4B0D-8F42-47D03CC6902D}">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Socialization</a:t>
          </a:r>
        </a:p>
      </dgm:t>
      <dgm:extLst>
        <a:ext uri="{E40237B7-FDA0-4F09-8148-C483321AD2D9}">
          <dgm14:cNvPr xmlns:dgm14="http://schemas.microsoft.com/office/drawing/2010/diagram" id="0" name="" descr="Red pie shaped smart art"/>
        </a:ext>
      </dgm:extLst>
    </dgm:pt>
    <dgm:pt modelId="{80827005-6C7D-49C9-A7C3-52C0A950B7FD}" type="parTrans" cxnId="{D450BA59-6F27-4EB5-BBA3-EB275976367A}">
      <dgm:prSet/>
      <dgm:spPr/>
      <dgm:t>
        <a:bodyPr/>
        <a:lstStyle/>
        <a:p>
          <a:endParaRPr lang="en-US"/>
        </a:p>
      </dgm:t>
    </dgm:pt>
    <dgm:pt modelId="{3B028E32-8038-428C-BFD3-FCDE5537EB82}" type="sibTrans" cxnId="{D450BA59-6F27-4EB5-BBA3-EB275976367A}">
      <dgm:prSet/>
      <dgm:spPr/>
      <dgm:t>
        <a:bodyPr/>
        <a:lstStyle/>
        <a:p>
          <a:endParaRPr lang="en-US"/>
        </a:p>
      </dgm:t>
    </dgm:pt>
    <dgm:pt modelId="{1D4DE250-2E6A-4EE9-993C-450AABFDCE60}">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Health &amp; Well-Being</a:t>
          </a:r>
        </a:p>
      </dgm:t>
      <dgm:extLst>
        <a:ext uri="{E40237B7-FDA0-4F09-8148-C483321AD2D9}">
          <dgm14:cNvPr xmlns:dgm14="http://schemas.microsoft.com/office/drawing/2010/diagram" id="0" name="" descr="Individual pie to the chart"/>
        </a:ext>
      </dgm:extLst>
    </dgm:pt>
    <dgm:pt modelId="{5455DFED-06A5-4F51-A7AB-07FAA8E9703F}" type="parTrans" cxnId="{AE78E47B-9B74-43AE-AFA1-A17EA5A2B992}">
      <dgm:prSet/>
      <dgm:spPr/>
      <dgm:t>
        <a:bodyPr/>
        <a:lstStyle/>
        <a:p>
          <a:endParaRPr lang="en-US"/>
        </a:p>
      </dgm:t>
    </dgm:pt>
    <dgm:pt modelId="{4AEFFFBF-BEFA-4C90-B070-017E96B46344}" type="sibTrans" cxnId="{AE78E47B-9B74-43AE-AFA1-A17EA5A2B992}">
      <dgm:prSet/>
      <dgm:spPr/>
      <dgm:t>
        <a:bodyPr/>
        <a:lstStyle/>
        <a:p>
          <a:endParaRPr lang="en-US"/>
        </a:p>
      </dgm:t>
    </dgm:pt>
    <dgm:pt modelId="{8F79D86B-A440-4D99-AA27-64A22FE7DAE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Nutrition</a:t>
          </a:r>
        </a:p>
      </dgm:t>
      <dgm:extLst>
        <a:ext uri="{E40237B7-FDA0-4F09-8148-C483321AD2D9}">
          <dgm14:cNvPr xmlns:dgm14="http://schemas.microsoft.com/office/drawing/2010/diagram" id="0" name="" descr="Red pie shaped smart art"/>
        </a:ext>
      </dgm:extLst>
    </dgm:pt>
    <dgm:pt modelId="{0CCE39B6-3BF4-427C-8686-9229B899DEED}" type="sibTrans" cxnId="{8A479D34-970D-4A22-8158-50F4A31555F4}">
      <dgm:prSet/>
      <dgm:spPr/>
      <dgm:t>
        <a:bodyPr/>
        <a:lstStyle/>
        <a:p>
          <a:endParaRPr lang="en-US"/>
        </a:p>
      </dgm:t>
    </dgm:pt>
    <dgm:pt modelId="{529C7B58-A7F6-4B83-BFE0-DF167EE7A55F}" type="parTrans" cxnId="{8A479D34-970D-4A22-8158-50F4A31555F4}">
      <dgm:prSet/>
      <dgm:spPr/>
      <dgm:t>
        <a:bodyPr/>
        <a:lstStyle/>
        <a:p>
          <a:endParaRPr lang="en-US"/>
        </a:p>
      </dgm:t>
    </dgm:pt>
    <dgm:pt modelId="{CAD918A6-9651-494B-AF3C-9290FC69F115}" type="pres">
      <dgm:prSet presAssocID="{A902DCA7-4AAB-44E9-B167-FF0FEF5668FF}" presName="compositeShape" presStyleCnt="0">
        <dgm:presLayoutVars>
          <dgm:chMax val="7"/>
          <dgm:dir/>
          <dgm:resizeHandles val="exact"/>
        </dgm:presLayoutVars>
      </dgm:prSet>
      <dgm:spPr/>
    </dgm:pt>
    <dgm:pt modelId="{A3B902EF-DDAB-4ACF-AB20-21B35B875F6D}" type="pres">
      <dgm:prSet presAssocID="{A902DCA7-4AAB-44E9-B167-FF0FEF5668FF}" presName="wedge1" presStyleLbl="node1" presStyleIdx="0" presStyleCnt="3"/>
      <dgm:spPr/>
    </dgm:pt>
    <dgm:pt modelId="{ECFB7022-1695-498D-9DA8-A0805BC1E5E9}" type="pres">
      <dgm:prSet presAssocID="{A902DCA7-4AAB-44E9-B167-FF0FEF5668FF}" presName="dummy1a" presStyleCnt="0"/>
      <dgm:spPr/>
    </dgm:pt>
    <dgm:pt modelId="{1D5266F3-E6BD-490E-A1DC-61259D681B02}" type="pres">
      <dgm:prSet presAssocID="{A902DCA7-4AAB-44E9-B167-FF0FEF5668FF}" presName="dummy1b" presStyleCnt="0"/>
      <dgm:spPr/>
    </dgm:pt>
    <dgm:pt modelId="{458657AD-6FF4-4942-9B37-A37513046B2A}" type="pres">
      <dgm:prSet presAssocID="{A902DCA7-4AAB-44E9-B167-FF0FEF5668FF}" presName="wedge1Tx" presStyleLbl="node1" presStyleIdx="0" presStyleCnt="3">
        <dgm:presLayoutVars>
          <dgm:chMax val="0"/>
          <dgm:chPref val="0"/>
          <dgm:bulletEnabled val="1"/>
        </dgm:presLayoutVars>
      </dgm:prSet>
      <dgm:spPr/>
    </dgm:pt>
    <dgm:pt modelId="{6B00BC80-45A5-41FE-8D69-778CCB81E3C9}" type="pres">
      <dgm:prSet presAssocID="{A902DCA7-4AAB-44E9-B167-FF0FEF5668FF}" presName="wedge2" presStyleLbl="node1" presStyleIdx="1" presStyleCnt="3"/>
      <dgm:spPr/>
    </dgm:pt>
    <dgm:pt modelId="{042746DF-4996-448E-9D63-990C426A8655}" type="pres">
      <dgm:prSet presAssocID="{A902DCA7-4AAB-44E9-B167-FF0FEF5668FF}" presName="dummy2a" presStyleCnt="0"/>
      <dgm:spPr/>
    </dgm:pt>
    <dgm:pt modelId="{9D8B1D63-0A2A-44D6-84A9-F4D1143B38F2}" type="pres">
      <dgm:prSet presAssocID="{A902DCA7-4AAB-44E9-B167-FF0FEF5668FF}" presName="dummy2b" presStyleCnt="0"/>
      <dgm:spPr/>
    </dgm:pt>
    <dgm:pt modelId="{4019C109-D8DC-42B2-9E59-932874B95558}" type="pres">
      <dgm:prSet presAssocID="{A902DCA7-4AAB-44E9-B167-FF0FEF5668FF}" presName="wedge2Tx" presStyleLbl="node1" presStyleIdx="1" presStyleCnt="3">
        <dgm:presLayoutVars>
          <dgm:chMax val="0"/>
          <dgm:chPref val="0"/>
          <dgm:bulletEnabled val="1"/>
        </dgm:presLayoutVars>
      </dgm:prSet>
      <dgm:spPr/>
    </dgm:pt>
    <dgm:pt modelId="{37266ADD-91E3-4218-B1A4-DD4498716188}" type="pres">
      <dgm:prSet presAssocID="{A902DCA7-4AAB-44E9-B167-FF0FEF5668FF}" presName="wedge3" presStyleLbl="node1" presStyleIdx="2" presStyleCnt="3"/>
      <dgm:spPr/>
    </dgm:pt>
    <dgm:pt modelId="{BBE1D61B-8F61-4C28-98DB-6ED6D527511B}" type="pres">
      <dgm:prSet presAssocID="{A902DCA7-4AAB-44E9-B167-FF0FEF5668FF}" presName="dummy3a" presStyleCnt="0"/>
      <dgm:spPr/>
    </dgm:pt>
    <dgm:pt modelId="{6DC7EEE4-5EC8-4BAA-BDEF-50C5A23758E4}" type="pres">
      <dgm:prSet presAssocID="{A902DCA7-4AAB-44E9-B167-FF0FEF5668FF}" presName="dummy3b" presStyleCnt="0"/>
      <dgm:spPr/>
    </dgm:pt>
    <dgm:pt modelId="{E61FAE8A-04B9-43B6-8406-46D65025C79D}" type="pres">
      <dgm:prSet presAssocID="{A902DCA7-4AAB-44E9-B167-FF0FEF5668FF}" presName="wedge3Tx" presStyleLbl="node1" presStyleIdx="2" presStyleCnt="3">
        <dgm:presLayoutVars>
          <dgm:chMax val="0"/>
          <dgm:chPref val="0"/>
          <dgm:bulletEnabled val="1"/>
        </dgm:presLayoutVars>
      </dgm:prSet>
      <dgm:spPr/>
    </dgm:pt>
    <dgm:pt modelId="{DFE220F7-901E-4EC2-94F6-4056777ED5EF}" type="pres">
      <dgm:prSet presAssocID="{0CCE39B6-3BF4-427C-8686-9229B899DEED}" presName="arrowWedge1" presStyleLbl="fgSibTrans2D1" presStyleIdx="0" presStyleCnt="3"/>
      <dgm:spPr/>
    </dgm:pt>
    <dgm:pt modelId="{B671427C-174B-455F-BE01-BC88AD96D1EC}" type="pres">
      <dgm:prSet presAssocID="{3B028E32-8038-428C-BFD3-FCDE5537EB82}" presName="arrowWedge2" presStyleLbl="fgSibTrans2D1" presStyleIdx="1" presStyleCnt="3"/>
      <dgm:spPr/>
      <dgm:extLst>
        <a:ext uri="{E40237B7-FDA0-4F09-8148-C483321AD2D9}">
          <dgm14:cNvPr xmlns:dgm14="http://schemas.microsoft.com/office/drawing/2010/diagram" id="0" name="" descr="Individual pie to the chart">
            <a:extLst>
              <a:ext uri="{C183D7F6-B498-43B3-948B-1728B52AA6E4}">
                <adec:decorative xmlns:adec="http://schemas.microsoft.com/office/drawing/2017/decorative" val="0"/>
              </a:ext>
            </a:extLst>
          </dgm14:cNvPr>
        </a:ext>
      </dgm:extLst>
    </dgm:pt>
    <dgm:pt modelId="{1B0190C8-8B18-4E77-81B1-4BD59CDF9366}" type="pres">
      <dgm:prSet presAssocID="{4AEFFFBF-BEFA-4C90-B070-017E96B46344}" presName="arrowWedge3" presStyleLbl="fgSibTrans2D1" presStyleIdx="2" presStyleCnt="3"/>
      <dgm:spPr/>
    </dgm:pt>
  </dgm:ptLst>
  <dgm:cxnLst>
    <dgm:cxn modelId="{8A479D34-970D-4A22-8158-50F4A31555F4}" srcId="{A902DCA7-4AAB-44E9-B167-FF0FEF5668FF}" destId="{8F79D86B-A440-4D99-AA27-64A22FE7DAE1}" srcOrd="0" destOrd="0" parTransId="{529C7B58-A7F6-4B83-BFE0-DF167EE7A55F}" sibTransId="{0CCE39B6-3BF4-427C-8686-9229B899DEED}"/>
    <dgm:cxn modelId="{B5581241-1BB8-41C1-A1A6-4A316386C6FB}" type="presOf" srcId="{1D4DE250-2E6A-4EE9-993C-450AABFDCE60}" destId="{37266ADD-91E3-4218-B1A4-DD4498716188}" srcOrd="0" destOrd="0" presId="urn:microsoft.com/office/officeart/2005/8/layout/cycle8"/>
    <dgm:cxn modelId="{A8AB6465-4EFD-4D6F-BC79-2BBCFA9999F3}" type="presOf" srcId="{A902DCA7-4AAB-44E9-B167-FF0FEF5668FF}" destId="{CAD918A6-9651-494B-AF3C-9290FC69F115}" srcOrd="0" destOrd="0" presId="urn:microsoft.com/office/officeart/2005/8/layout/cycle8"/>
    <dgm:cxn modelId="{D450BA59-6F27-4EB5-BBA3-EB275976367A}" srcId="{A902DCA7-4AAB-44E9-B167-FF0FEF5668FF}" destId="{8595765B-3943-4B0D-8F42-47D03CC6902D}" srcOrd="1" destOrd="0" parTransId="{80827005-6C7D-49C9-A7C3-52C0A950B7FD}" sibTransId="{3B028E32-8038-428C-BFD3-FCDE5537EB82}"/>
    <dgm:cxn modelId="{AE78E47B-9B74-43AE-AFA1-A17EA5A2B992}" srcId="{A902DCA7-4AAB-44E9-B167-FF0FEF5668FF}" destId="{1D4DE250-2E6A-4EE9-993C-450AABFDCE60}" srcOrd="2" destOrd="0" parTransId="{5455DFED-06A5-4F51-A7AB-07FAA8E9703F}" sibTransId="{4AEFFFBF-BEFA-4C90-B070-017E96B46344}"/>
    <dgm:cxn modelId="{E8F1F87B-14A4-4968-8AB2-285DA0DEC599}" type="presOf" srcId="{8595765B-3943-4B0D-8F42-47D03CC6902D}" destId="{4019C109-D8DC-42B2-9E59-932874B95558}" srcOrd="1" destOrd="0" presId="urn:microsoft.com/office/officeart/2005/8/layout/cycle8"/>
    <dgm:cxn modelId="{05E0D3A6-B0CE-4E5E-BBB3-B3829CC0004A}" type="presOf" srcId="{8595765B-3943-4B0D-8F42-47D03CC6902D}" destId="{6B00BC80-45A5-41FE-8D69-778CCB81E3C9}" srcOrd="0" destOrd="0" presId="urn:microsoft.com/office/officeart/2005/8/layout/cycle8"/>
    <dgm:cxn modelId="{B42664B6-AA78-4A02-8C56-095CF19B6987}" type="presOf" srcId="{8F79D86B-A440-4D99-AA27-64A22FE7DAE1}" destId="{A3B902EF-DDAB-4ACF-AB20-21B35B875F6D}" srcOrd="0" destOrd="0" presId="urn:microsoft.com/office/officeart/2005/8/layout/cycle8"/>
    <dgm:cxn modelId="{C54ABFBE-D4E2-43FC-B4A4-9B23A80017EF}" type="presOf" srcId="{1D4DE250-2E6A-4EE9-993C-450AABFDCE60}" destId="{E61FAE8A-04B9-43B6-8406-46D65025C79D}" srcOrd="1" destOrd="0" presId="urn:microsoft.com/office/officeart/2005/8/layout/cycle8"/>
    <dgm:cxn modelId="{4EB6F8C5-2D27-430F-8536-209219D3EC6E}" type="presOf" srcId="{8F79D86B-A440-4D99-AA27-64A22FE7DAE1}" destId="{458657AD-6FF4-4942-9B37-A37513046B2A}" srcOrd="1" destOrd="0" presId="urn:microsoft.com/office/officeart/2005/8/layout/cycle8"/>
    <dgm:cxn modelId="{3E36265D-4420-4327-9038-5FEA3F8DCA76}" type="presParOf" srcId="{CAD918A6-9651-494B-AF3C-9290FC69F115}" destId="{A3B902EF-DDAB-4ACF-AB20-21B35B875F6D}" srcOrd="0" destOrd="0" presId="urn:microsoft.com/office/officeart/2005/8/layout/cycle8"/>
    <dgm:cxn modelId="{86D39116-5325-4C6F-A6E4-367BF14DE6E0}" type="presParOf" srcId="{CAD918A6-9651-494B-AF3C-9290FC69F115}" destId="{ECFB7022-1695-498D-9DA8-A0805BC1E5E9}" srcOrd="1" destOrd="0" presId="urn:microsoft.com/office/officeart/2005/8/layout/cycle8"/>
    <dgm:cxn modelId="{AF724FA8-DFB9-4EE3-9FC6-A6CD2B67CDDA}" type="presParOf" srcId="{CAD918A6-9651-494B-AF3C-9290FC69F115}" destId="{1D5266F3-E6BD-490E-A1DC-61259D681B02}" srcOrd="2" destOrd="0" presId="urn:microsoft.com/office/officeart/2005/8/layout/cycle8"/>
    <dgm:cxn modelId="{9BE25482-392B-4360-809E-5C8A0B7FBB90}" type="presParOf" srcId="{CAD918A6-9651-494B-AF3C-9290FC69F115}" destId="{458657AD-6FF4-4942-9B37-A37513046B2A}" srcOrd="3" destOrd="0" presId="urn:microsoft.com/office/officeart/2005/8/layout/cycle8"/>
    <dgm:cxn modelId="{331E6570-02B1-47CC-813F-FA4F71696486}" type="presParOf" srcId="{CAD918A6-9651-494B-AF3C-9290FC69F115}" destId="{6B00BC80-45A5-41FE-8D69-778CCB81E3C9}" srcOrd="4" destOrd="0" presId="urn:microsoft.com/office/officeart/2005/8/layout/cycle8"/>
    <dgm:cxn modelId="{A2979EC9-6398-4256-9DFE-AE355FE6DC15}" type="presParOf" srcId="{CAD918A6-9651-494B-AF3C-9290FC69F115}" destId="{042746DF-4996-448E-9D63-990C426A8655}" srcOrd="5" destOrd="0" presId="urn:microsoft.com/office/officeart/2005/8/layout/cycle8"/>
    <dgm:cxn modelId="{087DC848-B6B5-4F6E-8198-1E13DA556081}" type="presParOf" srcId="{CAD918A6-9651-494B-AF3C-9290FC69F115}" destId="{9D8B1D63-0A2A-44D6-84A9-F4D1143B38F2}" srcOrd="6" destOrd="0" presId="urn:microsoft.com/office/officeart/2005/8/layout/cycle8"/>
    <dgm:cxn modelId="{12138F4C-7F83-4885-8260-8346737826E1}" type="presParOf" srcId="{CAD918A6-9651-494B-AF3C-9290FC69F115}" destId="{4019C109-D8DC-42B2-9E59-932874B95558}" srcOrd="7" destOrd="0" presId="urn:microsoft.com/office/officeart/2005/8/layout/cycle8"/>
    <dgm:cxn modelId="{2FEA5A2D-6720-4AF6-9E31-FA7756D50A78}" type="presParOf" srcId="{CAD918A6-9651-494B-AF3C-9290FC69F115}" destId="{37266ADD-91E3-4218-B1A4-DD4498716188}" srcOrd="8" destOrd="0" presId="urn:microsoft.com/office/officeart/2005/8/layout/cycle8"/>
    <dgm:cxn modelId="{6B1D3C51-3B53-4620-BAF8-9782F6702404}" type="presParOf" srcId="{CAD918A6-9651-494B-AF3C-9290FC69F115}" destId="{BBE1D61B-8F61-4C28-98DB-6ED6D527511B}" srcOrd="9" destOrd="0" presId="urn:microsoft.com/office/officeart/2005/8/layout/cycle8"/>
    <dgm:cxn modelId="{F44965CA-9972-4950-B1D0-85C0BC4D03D9}" type="presParOf" srcId="{CAD918A6-9651-494B-AF3C-9290FC69F115}" destId="{6DC7EEE4-5EC8-4BAA-BDEF-50C5A23758E4}" srcOrd="10" destOrd="0" presId="urn:microsoft.com/office/officeart/2005/8/layout/cycle8"/>
    <dgm:cxn modelId="{8A026597-6A6E-4883-A377-AF5D5FACFB14}" type="presParOf" srcId="{CAD918A6-9651-494B-AF3C-9290FC69F115}" destId="{E61FAE8A-04B9-43B6-8406-46D65025C79D}" srcOrd="11" destOrd="0" presId="urn:microsoft.com/office/officeart/2005/8/layout/cycle8"/>
    <dgm:cxn modelId="{11ACFCB8-16EE-4E6D-B420-7226BFAA73AF}" type="presParOf" srcId="{CAD918A6-9651-494B-AF3C-9290FC69F115}" destId="{DFE220F7-901E-4EC2-94F6-4056777ED5EF}" srcOrd="12" destOrd="0" presId="urn:microsoft.com/office/officeart/2005/8/layout/cycle8"/>
    <dgm:cxn modelId="{06CAC011-495D-4BCF-A68A-2E8B64B57DCA}" type="presParOf" srcId="{CAD918A6-9651-494B-AF3C-9290FC69F115}" destId="{B671427C-174B-455F-BE01-BC88AD96D1EC}" srcOrd="13" destOrd="0" presId="urn:microsoft.com/office/officeart/2005/8/layout/cycle8"/>
    <dgm:cxn modelId="{958EF21C-DA49-4B4B-B5FA-90F2839554BD}" type="presParOf" srcId="{CAD918A6-9651-494B-AF3C-9290FC69F115}" destId="{1B0190C8-8B18-4E77-81B1-4BD59CDF936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64007-7B26-4056-B460-CE972C977C3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F3D2F56-5471-405C-9DE7-0C7F21BE2847}">
      <dgm:prSet phldrT="[Text]" custT="1"/>
      <dgm:spPr/>
      <dgm:t>
        <a:bodyPr/>
        <a:lstStyle/>
        <a:p>
          <a:r>
            <a:rPr lang="en-US" sz="2800" b="1" dirty="0"/>
            <a:t>Judy Simon</a:t>
          </a:r>
        </a:p>
      </dgm:t>
    </dgm:pt>
    <dgm:pt modelId="{38152105-9666-4BB5-8E72-0143AC7D410A}" type="parTrans" cxnId="{6307A8A7-656B-46BE-8AD0-1392E87211F4}">
      <dgm:prSet/>
      <dgm:spPr/>
      <dgm:t>
        <a:bodyPr/>
        <a:lstStyle/>
        <a:p>
          <a:endParaRPr lang="en-US"/>
        </a:p>
      </dgm:t>
    </dgm:pt>
    <dgm:pt modelId="{11AC5C8D-AB3B-446F-BEB2-C8D865AE8195}" type="sibTrans" cxnId="{6307A8A7-656B-46BE-8AD0-1392E87211F4}">
      <dgm:prSet/>
      <dgm:spPr/>
      <dgm:t>
        <a:bodyPr/>
        <a:lstStyle/>
        <a:p>
          <a:endParaRPr lang="en-US"/>
        </a:p>
      </dgm:t>
    </dgm:pt>
    <dgm:pt modelId="{E99B1CAA-EC64-4E3A-A591-C1028E565717}">
      <dgm:prSet phldrT="[Text]" custT="1"/>
      <dgm:spPr/>
      <dgm:t>
        <a:bodyPr/>
        <a:lstStyle/>
        <a:p>
          <a:pPr>
            <a:buFont typeface="Wingdings" panose="05000000000000000000" pitchFamily="2" charset="2"/>
            <a:buChar char="Ø"/>
          </a:pPr>
          <a:r>
            <a:rPr lang="en-US" sz="2400" dirty="0"/>
            <a:t>Initial contact</a:t>
          </a:r>
        </a:p>
      </dgm:t>
    </dgm:pt>
    <dgm:pt modelId="{49C6C428-C94B-40ED-B5FD-65E26634DF8E}" type="parTrans" cxnId="{C4C42466-5D4A-4D59-A34A-5A8830237985}">
      <dgm:prSet/>
      <dgm:spPr/>
      <dgm:t>
        <a:bodyPr/>
        <a:lstStyle/>
        <a:p>
          <a:endParaRPr lang="en-US"/>
        </a:p>
      </dgm:t>
    </dgm:pt>
    <dgm:pt modelId="{83AEA6B3-C5BA-4124-8707-7FA6D01D85A4}" type="sibTrans" cxnId="{C4C42466-5D4A-4D59-A34A-5A8830237985}">
      <dgm:prSet/>
      <dgm:spPr/>
      <dgm:t>
        <a:bodyPr/>
        <a:lstStyle/>
        <a:p>
          <a:endParaRPr lang="en-US"/>
        </a:p>
      </dgm:t>
    </dgm:pt>
    <dgm:pt modelId="{981ED482-6AC3-469F-979E-9191792FD79C}">
      <dgm:prSet phldrT="[Text]" custT="1"/>
      <dgm:spPr/>
      <dgm:t>
        <a:bodyPr/>
        <a:lstStyle/>
        <a:p>
          <a:r>
            <a:rPr lang="en-US" sz="2800" b="1" dirty="0"/>
            <a:t>Sean Lewis</a:t>
          </a:r>
        </a:p>
      </dgm:t>
    </dgm:pt>
    <dgm:pt modelId="{765DBD8E-C47D-47BE-8F2D-3C4BF2B5009E}" type="parTrans" cxnId="{D5DA3A97-A537-4DBE-B501-C779B8FC1B26}">
      <dgm:prSet/>
      <dgm:spPr/>
      <dgm:t>
        <a:bodyPr/>
        <a:lstStyle/>
        <a:p>
          <a:endParaRPr lang="en-US"/>
        </a:p>
      </dgm:t>
    </dgm:pt>
    <dgm:pt modelId="{5453FD48-73BE-4B61-BA83-19ED6953D951}" type="sibTrans" cxnId="{D5DA3A97-A537-4DBE-B501-C779B8FC1B26}">
      <dgm:prSet/>
      <dgm:spPr/>
      <dgm:t>
        <a:bodyPr/>
        <a:lstStyle/>
        <a:p>
          <a:endParaRPr lang="en-US"/>
        </a:p>
      </dgm:t>
    </dgm:pt>
    <dgm:pt modelId="{C7596EC6-9139-4A56-A7FD-DE898B63DA77}">
      <dgm:prSet phldrT="[Text]" custT="1"/>
      <dgm:spPr/>
      <dgm:t>
        <a:bodyPr/>
        <a:lstStyle/>
        <a:p>
          <a:pPr>
            <a:buFont typeface="Arial" panose="020B0604020202020204" pitchFamily="34" charset="0"/>
            <a:buChar char="•"/>
          </a:pPr>
          <a:r>
            <a:rPr lang="en-US" sz="2400" dirty="0"/>
            <a:t>Financials</a:t>
          </a:r>
        </a:p>
      </dgm:t>
    </dgm:pt>
    <dgm:pt modelId="{7965DFB6-97B5-48F8-80A8-68CF2F499739}" type="parTrans" cxnId="{A00C577A-B334-4E60-96E1-8BBDF1DBC432}">
      <dgm:prSet/>
      <dgm:spPr/>
      <dgm:t>
        <a:bodyPr/>
        <a:lstStyle/>
        <a:p>
          <a:endParaRPr lang="en-US"/>
        </a:p>
      </dgm:t>
    </dgm:pt>
    <dgm:pt modelId="{9727AE56-B8E8-4786-973D-F3D3927A7212}" type="sibTrans" cxnId="{A00C577A-B334-4E60-96E1-8BBDF1DBC432}">
      <dgm:prSet/>
      <dgm:spPr/>
      <dgm:t>
        <a:bodyPr/>
        <a:lstStyle/>
        <a:p>
          <a:endParaRPr lang="en-US"/>
        </a:p>
      </dgm:t>
    </dgm:pt>
    <dgm:pt modelId="{F49B5FF8-B048-4514-91E1-67F8EDB7CBF8}">
      <dgm:prSet phldrT="[Text]" custT="1"/>
      <dgm:spPr/>
      <dgm:t>
        <a:bodyPr/>
        <a:lstStyle/>
        <a:p>
          <a:r>
            <a:rPr lang="en-US" sz="2800" b="1" dirty="0"/>
            <a:t>NRCNA</a:t>
          </a:r>
        </a:p>
      </dgm:t>
    </dgm:pt>
    <dgm:pt modelId="{733CB369-65F3-4D59-B85E-184887125863}" type="parTrans" cxnId="{EE9B402F-5565-4E65-A726-926C949DCB13}">
      <dgm:prSet/>
      <dgm:spPr/>
      <dgm:t>
        <a:bodyPr/>
        <a:lstStyle/>
        <a:p>
          <a:endParaRPr lang="en-US"/>
        </a:p>
      </dgm:t>
    </dgm:pt>
    <dgm:pt modelId="{1AD7F85A-CA46-44BA-8F39-5CE740BAED1A}" type="sibTrans" cxnId="{EE9B402F-5565-4E65-A726-926C949DCB13}">
      <dgm:prSet/>
      <dgm:spPr/>
      <dgm:t>
        <a:bodyPr/>
        <a:lstStyle/>
        <a:p>
          <a:endParaRPr lang="en-US"/>
        </a:p>
      </dgm:t>
    </dgm:pt>
    <dgm:pt modelId="{E886DF2F-15DE-484E-89F7-51A755C2BFC3}">
      <dgm:prSet phldrT="[Text]" custT="1"/>
      <dgm:spPr/>
      <dgm:t>
        <a:bodyPr/>
        <a:lstStyle/>
        <a:p>
          <a:pPr>
            <a:buFont typeface="Arial" panose="020B0604020202020204" pitchFamily="34" charset="0"/>
            <a:buChar char="•"/>
          </a:pPr>
          <a:r>
            <a:rPr lang="en-US" sz="2400" dirty="0"/>
            <a:t>Technical Assistance</a:t>
          </a:r>
        </a:p>
      </dgm:t>
    </dgm:pt>
    <dgm:pt modelId="{B2E7F69D-05A6-4070-AF89-6F4EBCA3FB6D}" type="parTrans" cxnId="{59F8739B-04D0-48D9-A000-20A60A091B9E}">
      <dgm:prSet/>
      <dgm:spPr/>
      <dgm:t>
        <a:bodyPr/>
        <a:lstStyle/>
        <a:p>
          <a:endParaRPr lang="en-US"/>
        </a:p>
      </dgm:t>
    </dgm:pt>
    <dgm:pt modelId="{C04F67CA-F443-4FCE-9A2D-38F9370BF8AD}" type="sibTrans" cxnId="{59F8739B-04D0-48D9-A000-20A60A091B9E}">
      <dgm:prSet/>
      <dgm:spPr/>
      <dgm:t>
        <a:bodyPr/>
        <a:lstStyle/>
        <a:p>
          <a:endParaRPr lang="en-US"/>
        </a:p>
      </dgm:t>
    </dgm:pt>
    <dgm:pt modelId="{E5AD32B2-EAF6-4774-B583-0CEB1808351B}">
      <dgm:prSet phldrT="[Text]" custT="1"/>
      <dgm:spPr/>
      <dgm:t>
        <a:bodyPr/>
        <a:lstStyle/>
        <a:p>
          <a:pPr>
            <a:buFont typeface="Arial" panose="020B0604020202020204" pitchFamily="34" charset="0"/>
            <a:buChar char="•"/>
          </a:pPr>
          <a:r>
            <a:rPr lang="en-US" sz="2400" dirty="0"/>
            <a:t>Monthly Calls</a:t>
          </a:r>
        </a:p>
        <a:p>
          <a:pPr>
            <a:buFont typeface="Arial" panose="020B0604020202020204" pitchFamily="34" charset="0"/>
            <a:buChar char="•"/>
          </a:pPr>
          <a:r>
            <a:rPr lang="en-US" sz="2400" dirty="0"/>
            <a:t>Peer Engagement</a:t>
          </a:r>
        </a:p>
        <a:p>
          <a:pPr>
            <a:buFont typeface="Arial" panose="020B0604020202020204" pitchFamily="34" charset="0"/>
            <a:buChar char="•"/>
          </a:pPr>
          <a:r>
            <a:rPr lang="en-US" sz="2400" dirty="0"/>
            <a:t>Listserv</a:t>
          </a:r>
        </a:p>
        <a:p>
          <a:pPr>
            <a:buFont typeface="Arial" panose="020B0604020202020204" pitchFamily="34" charset="0"/>
            <a:buChar char="•"/>
          </a:pPr>
          <a:r>
            <a:rPr lang="en-US" sz="2400" dirty="0"/>
            <a:t>Annual grantee meeting</a:t>
          </a:r>
        </a:p>
        <a:p>
          <a:pPr>
            <a:buFont typeface="Arial" panose="020B0604020202020204" pitchFamily="34" charset="0"/>
            <a:buChar char="•"/>
          </a:pPr>
          <a:endParaRPr lang="en-US" sz="2300" dirty="0"/>
        </a:p>
      </dgm:t>
    </dgm:pt>
    <dgm:pt modelId="{94F5235D-9F62-4B7C-A111-01050B8CE280}" type="parTrans" cxnId="{0CB8D3C4-6436-4E8B-B4AF-380EDE904F64}">
      <dgm:prSet/>
      <dgm:spPr/>
      <dgm:t>
        <a:bodyPr/>
        <a:lstStyle/>
        <a:p>
          <a:endParaRPr lang="en-US"/>
        </a:p>
      </dgm:t>
    </dgm:pt>
    <dgm:pt modelId="{29872232-756E-4B2F-9AEA-3F4184B8759F}" type="sibTrans" cxnId="{0CB8D3C4-6436-4E8B-B4AF-380EDE904F64}">
      <dgm:prSet/>
      <dgm:spPr/>
      <dgm:t>
        <a:bodyPr/>
        <a:lstStyle/>
        <a:p>
          <a:endParaRPr lang="en-US"/>
        </a:p>
      </dgm:t>
    </dgm:pt>
    <dgm:pt modelId="{9A09CB08-84C1-4EC7-AAA1-CA1F89C87257}">
      <dgm:prSet phldrT="[Text]" custT="1"/>
      <dgm:spPr/>
      <dgm:t>
        <a:bodyPr/>
        <a:lstStyle/>
        <a:p>
          <a:pPr>
            <a:buFont typeface="Arial" panose="020B0604020202020204" pitchFamily="34" charset="0"/>
            <a:buChar char="•"/>
          </a:pPr>
          <a:r>
            <a:rPr lang="en-US" sz="2400" dirty="0"/>
            <a:t>SF-425</a:t>
          </a:r>
        </a:p>
      </dgm:t>
    </dgm:pt>
    <dgm:pt modelId="{4608566A-C512-4F14-AD72-98091519A2AE}" type="parTrans" cxnId="{59466294-55A6-4A60-A9AF-593F6120D506}">
      <dgm:prSet/>
      <dgm:spPr/>
      <dgm:t>
        <a:bodyPr/>
        <a:lstStyle/>
        <a:p>
          <a:endParaRPr lang="en-US"/>
        </a:p>
      </dgm:t>
    </dgm:pt>
    <dgm:pt modelId="{2EBF7F4C-DF2C-47F1-8A1B-27670CABBD27}" type="sibTrans" cxnId="{59466294-55A6-4A60-A9AF-593F6120D506}">
      <dgm:prSet/>
      <dgm:spPr/>
      <dgm:t>
        <a:bodyPr/>
        <a:lstStyle/>
        <a:p>
          <a:endParaRPr lang="en-US"/>
        </a:p>
      </dgm:t>
    </dgm:pt>
    <dgm:pt modelId="{6292C89F-E47E-406F-B8BA-5CF29B8BF2A7}">
      <dgm:prSet custT="1"/>
      <dgm:spPr/>
      <dgm:t>
        <a:bodyPr/>
        <a:lstStyle/>
        <a:p>
          <a:r>
            <a:rPr lang="en-US" sz="2400" dirty="0"/>
            <a:t>Programmatic Reports </a:t>
          </a:r>
        </a:p>
      </dgm:t>
    </dgm:pt>
    <dgm:pt modelId="{3D3B81AD-B660-44A2-B7A4-2C796ED6AB09}" type="parTrans" cxnId="{FF033776-345C-4E0F-99D0-68D23AE77D09}">
      <dgm:prSet/>
      <dgm:spPr/>
      <dgm:t>
        <a:bodyPr/>
        <a:lstStyle/>
        <a:p>
          <a:endParaRPr lang="en-US"/>
        </a:p>
      </dgm:t>
    </dgm:pt>
    <dgm:pt modelId="{17F5C346-F2CB-4C15-92CF-2F484ACA99FD}" type="sibTrans" cxnId="{FF033776-345C-4E0F-99D0-68D23AE77D09}">
      <dgm:prSet/>
      <dgm:spPr/>
      <dgm:t>
        <a:bodyPr/>
        <a:lstStyle/>
        <a:p>
          <a:endParaRPr lang="en-US"/>
        </a:p>
      </dgm:t>
    </dgm:pt>
    <dgm:pt modelId="{A28BD8EA-4B7C-4FE0-A641-ABD332846B2C}">
      <dgm:prSet custT="1"/>
      <dgm:spPr/>
      <dgm:t>
        <a:bodyPr/>
        <a:lstStyle/>
        <a:p>
          <a:pPr>
            <a:buFont typeface="Wingdings" panose="05000000000000000000" pitchFamily="2" charset="2"/>
            <a:buChar char="Ø"/>
          </a:pPr>
          <a:r>
            <a:rPr lang="en-US" sz="2400" dirty="0"/>
            <a:t>Work plan revisions</a:t>
          </a:r>
        </a:p>
        <a:p>
          <a:pPr>
            <a:buFont typeface="Wingdings" panose="05000000000000000000" pitchFamily="2" charset="2"/>
            <a:buChar char="Ø"/>
          </a:pPr>
          <a:r>
            <a:rPr lang="en-US" sz="2400" dirty="0"/>
            <a:t>Amendments</a:t>
          </a:r>
        </a:p>
      </dgm:t>
    </dgm:pt>
    <dgm:pt modelId="{DF506EA9-7BD2-4741-8B45-0FA1B009E279}" type="parTrans" cxnId="{6549D419-970C-4761-AA7E-7C87FB6C37C2}">
      <dgm:prSet/>
      <dgm:spPr/>
      <dgm:t>
        <a:bodyPr/>
        <a:lstStyle/>
        <a:p>
          <a:endParaRPr lang="en-US"/>
        </a:p>
      </dgm:t>
    </dgm:pt>
    <dgm:pt modelId="{444ABB89-1C47-4126-9C52-8AFE72928763}" type="sibTrans" cxnId="{6549D419-970C-4761-AA7E-7C87FB6C37C2}">
      <dgm:prSet/>
      <dgm:spPr/>
      <dgm:t>
        <a:bodyPr/>
        <a:lstStyle/>
        <a:p>
          <a:endParaRPr lang="en-US"/>
        </a:p>
      </dgm:t>
    </dgm:pt>
    <dgm:pt modelId="{606AA8E0-F780-4636-919A-8FB0144EC125}">
      <dgm:prSet phldrT="[Text]" custT="1"/>
      <dgm:spPr/>
      <dgm:t>
        <a:bodyPr/>
        <a:lstStyle/>
        <a:p>
          <a:pPr>
            <a:buFont typeface="Arial" panose="020B0604020202020204" pitchFamily="34" charset="0"/>
            <a:buChar char="•"/>
          </a:pPr>
          <a:r>
            <a:rPr lang="en-US" sz="2400" dirty="0"/>
            <a:t>Notice of Award (continuations)</a:t>
          </a:r>
        </a:p>
        <a:p>
          <a:pPr>
            <a:buFont typeface="Arial" panose="020B0604020202020204" pitchFamily="34" charset="0"/>
            <a:buChar char="•"/>
          </a:pPr>
          <a:endParaRPr lang="en-US" sz="2400" dirty="0"/>
        </a:p>
        <a:p>
          <a:pPr>
            <a:buFont typeface="Arial" panose="020B0604020202020204" pitchFamily="34" charset="0"/>
            <a:buChar char="•"/>
          </a:pPr>
          <a:endParaRPr lang="en-US" sz="2300" dirty="0"/>
        </a:p>
        <a:p>
          <a:pPr>
            <a:buFont typeface="Arial" panose="020B0604020202020204" pitchFamily="34" charset="0"/>
            <a:buChar char="•"/>
          </a:pPr>
          <a:endParaRPr lang="en-US" sz="2300" dirty="0"/>
        </a:p>
      </dgm:t>
    </dgm:pt>
    <dgm:pt modelId="{DE09AFAF-DB1C-45D0-9282-E95814CFCDBB}" type="parTrans" cxnId="{6B266B98-3A5B-4B7E-8656-5E3D6EF788EA}">
      <dgm:prSet/>
      <dgm:spPr/>
      <dgm:t>
        <a:bodyPr/>
        <a:lstStyle/>
        <a:p>
          <a:endParaRPr lang="en-US"/>
        </a:p>
      </dgm:t>
    </dgm:pt>
    <dgm:pt modelId="{DBB9EF7F-AB37-467D-98CF-2A203670703D}" type="sibTrans" cxnId="{6B266B98-3A5B-4B7E-8656-5E3D6EF788EA}">
      <dgm:prSet/>
      <dgm:spPr/>
      <dgm:t>
        <a:bodyPr/>
        <a:lstStyle/>
        <a:p>
          <a:endParaRPr lang="en-US"/>
        </a:p>
      </dgm:t>
    </dgm:pt>
    <dgm:pt modelId="{8625ED58-787C-42AD-9060-C2CE89B51430}">
      <dgm:prSet phldrT="[Text]" custT="1"/>
      <dgm:spPr/>
      <dgm:t>
        <a:bodyPr/>
        <a:lstStyle/>
        <a:p>
          <a:pPr>
            <a:buFont typeface="Wingdings" panose="05000000000000000000" pitchFamily="2" charset="2"/>
            <a:buChar char="Ø"/>
          </a:pPr>
          <a:r>
            <a:rPr lang="en-US" sz="2400" dirty="0"/>
            <a:t>Required reporting calendar</a:t>
          </a:r>
        </a:p>
      </dgm:t>
    </dgm:pt>
    <dgm:pt modelId="{35E83A5B-45A7-4C25-834A-0317B090EF58}" type="parTrans" cxnId="{260C98D7-7829-4817-8B7C-6A7D384F0923}">
      <dgm:prSet/>
      <dgm:spPr/>
      <dgm:t>
        <a:bodyPr/>
        <a:lstStyle/>
        <a:p>
          <a:endParaRPr lang="en-US"/>
        </a:p>
      </dgm:t>
    </dgm:pt>
    <dgm:pt modelId="{9A98E374-CFDF-492E-A98D-99E94A53C956}" type="sibTrans" cxnId="{260C98D7-7829-4817-8B7C-6A7D384F0923}">
      <dgm:prSet/>
      <dgm:spPr/>
      <dgm:t>
        <a:bodyPr/>
        <a:lstStyle/>
        <a:p>
          <a:endParaRPr lang="en-US"/>
        </a:p>
      </dgm:t>
    </dgm:pt>
    <dgm:pt modelId="{87238680-6F26-4654-9D4D-09AA0DE74869}" type="pres">
      <dgm:prSet presAssocID="{39D64007-7B26-4056-B460-CE972C977C35}" presName="Name0" presStyleCnt="0">
        <dgm:presLayoutVars>
          <dgm:dir/>
          <dgm:animLvl val="lvl"/>
          <dgm:resizeHandles val="exact"/>
        </dgm:presLayoutVars>
      </dgm:prSet>
      <dgm:spPr/>
    </dgm:pt>
    <dgm:pt modelId="{95E7DE98-6831-45CC-8BE7-8FC8AA02CAE7}" type="pres">
      <dgm:prSet presAssocID="{9F3D2F56-5471-405C-9DE7-0C7F21BE2847}" presName="compositeNode" presStyleCnt="0">
        <dgm:presLayoutVars>
          <dgm:bulletEnabled val="1"/>
        </dgm:presLayoutVars>
      </dgm:prSet>
      <dgm:spPr/>
    </dgm:pt>
    <dgm:pt modelId="{C1E4FB48-C74A-4840-9D99-1E9DA7944265}" type="pres">
      <dgm:prSet presAssocID="{9F3D2F56-5471-405C-9DE7-0C7F21BE2847}" presName="bgRect" presStyleLbl="node1" presStyleIdx="0" presStyleCnt="3" custLinFactNeighborX="3388"/>
      <dgm:spPr/>
    </dgm:pt>
    <dgm:pt modelId="{FE9EC815-1BE8-48CE-99AD-B97C7A780E93}" type="pres">
      <dgm:prSet presAssocID="{9F3D2F56-5471-405C-9DE7-0C7F21BE2847}" presName="parentNode" presStyleLbl="node1" presStyleIdx="0" presStyleCnt="3">
        <dgm:presLayoutVars>
          <dgm:chMax val="0"/>
          <dgm:bulletEnabled val="1"/>
        </dgm:presLayoutVars>
      </dgm:prSet>
      <dgm:spPr/>
    </dgm:pt>
    <dgm:pt modelId="{63F03B48-AEA7-4099-A381-2A8BD358A148}" type="pres">
      <dgm:prSet presAssocID="{9F3D2F56-5471-405C-9DE7-0C7F21BE2847}" presName="childNode" presStyleLbl="node1" presStyleIdx="0" presStyleCnt="3">
        <dgm:presLayoutVars>
          <dgm:bulletEnabled val="1"/>
        </dgm:presLayoutVars>
      </dgm:prSet>
      <dgm:spPr/>
    </dgm:pt>
    <dgm:pt modelId="{BEE4FD57-74B2-4406-8511-B866E385DBFA}" type="pres">
      <dgm:prSet presAssocID="{11AC5C8D-AB3B-446F-BEB2-C8D865AE8195}" presName="hSp" presStyleCnt="0"/>
      <dgm:spPr/>
    </dgm:pt>
    <dgm:pt modelId="{30CF286C-28E3-4293-81B6-8A44A4D7C77D}" type="pres">
      <dgm:prSet presAssocID="{11AC5C8D-AB3B-446F-BEB2-C8D865AE8195}" presName="vProcSp" presStyleCnt="0"/>
      <dgm:spPr/>
    </dgm:pt>
    <dgm:pt modelId="{BE1BC790-4DEF-442B-90EB-D1BC411C89C7}" type="pres">
      <dgm:prSet presAssocID="{11AC5C8D-AB3B-446F-BEB2-C8D865AE8195}" presName="vSp1" presStyleCnt="0"/>
      <dgm:spPr/>
    </dgm:pt>
    <dgm:pt modelId="{8C3A4763-3C73-42E0-87DB-20AE96C3863D}" type="pres">
      <dgm:prSet presAssocID="{11AC5C8D-AB3B-446F-BEB2-C8D865AE8195}" presName="simulatedConn" presStyleLbl="solidFgAcc1" presStyleIdx="0" presStyleCnt="2" custAng="8466082" custLinFactX="900000" custLinFactNeighborX="915969" custLinFactNeighborY="-48813"/>
      <dgm:spPr/>
    </dgm:pt>
    <dgm:pt modelId="{77CA165D-C73A-420D-8CB0-8E32ECE87C49}" type="pres">
      <dgm:prSet presAssocID="{11AC5C8D-AB3B-446F-BEB2-C8D865AE8195}" presName="vSp2" presStyleCnt="0"/>
      <dgm:spPr/>
    </dgm:pt>
    <dgm:pt modelId="{0A10F004-FABF-4FA6-B8EB-8D86CE4D1498}" type="pres">
      <dgm:prSet presAssocID="{11AC5C8D-AB3B-446F-BEB2-C8D865AE8195}" presName="sibTrans" presStyleCnt="0"/>
      <dgm:spPr/>
    </dgm:pt>
    <dgm:pt modelId="{C408ECFD-E589-4373-B0E6-7AB7589F0A59}" type="pres">
      <dgm:prSet presAssocID="{981ED482-6AC3-469F-979E-9191792FD79C}" presName="compositeNode" presStyleCnt="0">
        <dgm:presLayoutVars>
          <dgm:bulletEnabled val="1"/>
        </dgm:presLayoutVars>
      </dgm:prSet>
      <dgm:spPr/>
    </dgm:pt>
    <dgm:pt modelId="{4C5AE4E9-48A7-4CEF-89D8-C47A822D3B6B}" type="pres">
      <dgm:prSet presAssocID="{981ED482-6AC3-469F-979E-9191792FD79C}" presName="bgRect" presStyleLbl="node1" presStyleIdx="1" presStyleCnt="3"/>
      <dgm:spPr/>
    </dgm:pt>
    <dgm:pt modelId="{3263A3A4-19FB-41DE-AA46-89E63C068EC0}" type="pres">
      <dgm:prSet presAssocID="{981ED482-6AC3-469F-979E-9191792FD79C}" presName="parentNode" presStyleLbl="node1" presStyleIdx="1" presStyleCnt="3">
        <dgm:presLayoutVars>
          <dgm:chMax val="0"/>
          <dgm:bulletEnabled val="1"/>
        </dgm:presLayoutVars>
      </dgm:prSet>
      <dgm:spPr/>
    </dgm:pt>
    <dgm:pt modelId="{AF2FB365-CF88-475E-A0C8-36F2DDED300F}" type="pres">
      <dgm:prSet presAssocID="{981ED482-6AC3-469F-979E-9191792FD79C}" presName="childNode" presStyleLbl="node1" presStyleIdx="1" presStyleCnt="3">
        <dgm:presLayoutVars>
          <dgm:bulletEnabled val="1"/>
        </dgm:presLayoutVars>
      </dgm:prSet>
      <dgm:spPr/>
    </dgm:pt>
    <dgm:pt modelId="{8433956F-3DFB-465B-BF33-1638B92FA2F2}" type="pres">
      <dgm:prSet presAssocID="{5453FD48-73BE-4B61-BA83-19ED6953D951}" presName="hSp" presStyleCnt="0"/>
      <dgm:spPr/>
    </dgm:pt>
    <dgm:pt modelId="{C250D776-B9AB-4022-886B-49DC01350772}" type="pres">
      <dgm:prSet presAssocID="{5453FD48-73BE-4B61-BA83-19ED6953D951}" presName="vProcSp" presStyleCnt="0"/>
      <dgm:spPr/>
    </dgm:pt>
    <dgm:pt modelId="{A23AAF99-C722-44FC-A2AA-C7D33EA4455A}" type="pres">
      <dgm:prSet presAssocID="{5453FD48-73BE-4B61-BA83-19ED6953D951}" presName="vSp1" presStyleCnt="0"/>
      <dgm:spPr/>
    </dgm:pt>
    <dgm:pt modelId="{D6B1767A-F18E-44F0-815A-EE2807D137CA}" type="pres">
      <dgm:prSet presAssocID="{5453FD48-73BE-4B61-BA83-19ED6953D951}" presName="simulatedConn" presStyleLbl="solidFgAcc1" presStyleIdx="1" presStyleCnt="2" custAng="482154" custScaleY="3538" custLinFactX="300000" custLinFactY="188192" custLinFactNeighborX="328046" custLinFactNeighborY="200000"/>
      <dgm:spPr>
        <a:ln>
          <a:solidFill>
            <a:srgbClr val="0A4F90"/>
          </a:solidFill>
        </a:ln>
      </dgm:spPr>
    </dgm:pt>
    <dgm:pt modelId="{5E08338E-D53B-47F5-A0E8-7DB6E1A582C5}" type="pres">
      <dgm:prSet presAssocID="{5453FD48-73BE-4B61-BA83-19ED6953D951}" presName="vSp2" presStyleCnt="0"/>
      <dgm:spPr/>
    </dgm:pt>
    <dgm:pt modelId="{6230A231-ABE0-4B81-A9C9-43489EA0E050}" type="pres">
      <dgm:prSet presAssocID="{5453FD48-73BE-4B61-BA83-19ED6953D951}" presName="sibTrans" presStyleCnt="0"/>
      <dgm:spPr/>
    </dgm:pt>
    <dgm:pt modelId="{1F1BB0CF-8AC6-4BBF-91A9-A5FC95714182}" type="pres">
      <dgm:prSet presAssocID="{F49B5FF8-B048-4514-91E1-67F8EDB7CBF8}" presName="compositeNode" presStyleCnt="0">
        <dgm:presLayoutVars>
          <dgm:bulletEnabled val="1"/>
        </dgm:presLayoutVars>
      </dgm:prSet>
      <dgm:spPr/>
    </dgm:pt>
    <dgm:pt modelId="{F7BC07F2-0BE4-4BDA-BEA5-C5F13890CF64}" type="pres">
      <dgm:prSet presAssocID="{F49B5FF8-B048-4514-91E1-67F8EDB7CBF8}" presName="bgRect" presStyleLbl="node1" presStyleIdx="2" presStyleCnt="3"/>
      <dgm:spPr/>
    </dgm:pt>
    <dgm:pt modelId="{74E86CA3-0994-48F9-9680-FEB43C687305}" type="pres">
      <dgm:prSet presAssocID="{F49B5FF8-B048-4514-91E1-67F8EDB7CBF8}" presName="parentNode" presStyleLbl="node1" presStyleIdx="2" presStyleCnt="3">
        <dgm:presLayoutVars>
          <dgm:chMax val="0"/>
          <dgm:bulletEnabled val="1"/>
        </dgm:presLayoutVars>
      </dgm:prSet>
      <dgm:spPr/>
    </dgm:pt>
    <dgm:pt modelId="{8387E1A8-9A0A-41AB-9E86-76749E3C6398}" type="pres">
      <dgm:prSet presAssocID="{F49B5FF8-B048-4514-91E1-67F8EDB7CBF8}" presName="childNode" presStyleLbl="node1" presStyleIdx="2" presStyleCnt="3">
        <dgm:presLayoutVars>
          <dgm:bulletEnabled val="1"/>
        </dgm:presLayoutVars>
      </dgm:prSet>
      <dgm:spPr/>
    </dgm:pt>
  </dgm:ptLst>
  <dgm:cxnLst>
    <dgm:cxn modelId="{06EACC17-9014-4100-A148-F70718117A3F}" type="presOf" srcId="{981ED482-6AC3-469F-979E-9191792FD79C}" destId="{4C5AE4E9-48A7-4CEF-89D8-C47A822D3B6B}" srcOrd="0" destOrd="0" presId="urn:microsoft.com/office/officeart/2005/8/layout/hProcess7"/>
    <dgm:cxn modelId="{6549D419-970C-4761-AA7E-7C87FB6C37C2}" srcId="{9F3D2F56-5471-405C-9DE7-0C7F21BE2847}" destId="{A28BD8EA-4B7C-4FE0-A641-ABD332846B2C}" srcOrd="3" destOrd="0" parTransId="{DF506EA9-7BD2-4741-8B45-0FA1B009E279}" sibTransId="{444ABB89-1C47-4126-9C52-8AFE72928763}"/>
    <dgm:cxn modelId="{5F63A029-D726-49FF-96D3-58FFFE0CC77E}" type="presOf" srcId="{F49B5FF8-B048-4514-91E1-67F8EDB7CBF8}" destId="{F7BC07F2-0BE4-4BDA-BEA5-C5F13890CF64}" srcOrd="0" destOrd="0" presId="urn:microsoft.com/office/officeart/2005/8/layout/hProcess7"/>
    <dgm:cxn modelId="{EE9B402F-5565-4E65-A726-926C949DCB13}" srcId="{39D64007-7B26-4056-B460-CE972C977C35}" destId="{F49B5FF8-B048-4514-91E1-67F8EDB7CBF8}" srcOrd="2" destOrd="0" parTransId="{733CB369-65F3-4D59-B85E-184887125863}" sibTransId="{1AD7F85A-CA46-44BA-8F39-5CE740BAED1A}"/>
    <dgm:cxn modelId="{9DB9FE3B-4466-4E37-B208-81EFBC679D64}" type="presOf" srcId="{E5AD32B2-EAF6-4774-B583-0CEB1808351B}" destId="{8387E1A8-9A0A-41AB-9E86-76749E3C6398}" srcOrd="0" destOrd="1" presId="urn:microsoft.com/office/officeart/2005/8/layout/hProcess7"/>
    <dgm:cxn modelId="{B050C23C-F09A-4AD6-9FEB-738F17F1DB43}" type="presOf" srcId="{606AA8E0-F780-4636-919A-8FB0144EC125}" destId="{AF2FB365-CF88-475E-A0C8-36F2DDED300F}" srcOrd="0" destOrd="2" presId="urn:microsoft.com/office/officeart/2005/8/layout/hProcess7"/>
    <dgm:cxn modelId="{72DC423E-96F9-4B07-A936-711423DF8C2B}" type="presOf" srcId="{A28BD8EA-4B7C-4FE0-A641-ABD332846B2C}" destId="{63F03B48-AEA7-4099-A381-2A8BD358A148}" srcOrd="0" destOrd="3" presId="urn:microsoft.com/office/officeart/2005/8/layout/hProcess7"/>
    <dgm:cxn modelId="{BA040440-0BC1-44F7-BA56-1D5019EEA950}" type="presOf" srcId="{981ED482-6AC3-469F-979E-9191792FD79C}" destId="{3263A3A4-19FB-41DE-AA46-89E63C068EC0}" srcOrd="1" destOrd="0" presId="urn:microsoft.com/office/officeart/2005/8/layout/hProcess7"/>
    <dgm:cxn modelId="{7D9A2B5E-8AE0-4267-AB3C-E6BF80CB0AED}" type="presOf" srcId="{F49B5FF8-B048-4514-91E1-67F8EDB7CBF8}" destId="{74E86CA3-0994-48F9-9680-FEB43C687305}" srcOrd="1" destOrd="0" presId="urn:microsoft.com/office/officeart/2005/8/layout/hProcess7"/>
    <dgm:cxn modelId="{95EC7543-9901-49FE-BE8D-FF4EF1342C3A}" type="presOf" srcId="{9F3D2F56-5471-405C-9DE7-0C7F21BE2847}" destId="{FE9EC815-1BE8-48CE-99AD-B97C7A780E93}" srcOrd="1" destOrd="0" presId="urn:microsoft.com/office/officeart/2005/8/layout/hProcess7"/>
    <dgm:cxn modelId="{C4C42466-5D4A-4D59-A34A-5A8830237985}" srcId="{9F3D2F56-5471-405C-9DE7-0C7F21BE2847}" destId="{E99B1CAA-EC64-4E3A-A591-C1028E565717}" srcOrd="0" destOrd="0" parTransId="{49C6C428-C94B-40ED-B5FD-65E26634DF8E}" sibTransId="{83AEA6B3-C5BA-4124-8707-7FA6D01D85A4}"/>
    <dgm:cxn modelId="{8812B768-73C4-48E1-ACCC-02303FF12023}" type="presOf" srcId="{6292C89F-E47E-406F-B8BA-5CF29B8BF2A7}" destId="{63F03B48-AEA7-4099-A381-2A8BD358A148}" srcOrd="0" destOrd="2" presId="urn:microsoft.com/office/officeart/2005/8/layout/hProcess7"/>
    <dgm:cxn modelId="{8B6AF754-E858-4D63-BF95-86A6FDAF306F}" type="presOf" srcId="{C7596EC6-9139-4A56-A7FD-DE898B63DA77}" destId="{AF2FB365-CF88-475E-A0C8-36F2DDED300F}" srcOrd="0" destOrd="0" presId="urn:microsoft.com/office/officeart/2005/8/layout/hProcess7"/>
    <dgm:cxn modelId="{FF033776-345C-4E0F-99D0-68D23AE77D09}" srcId="{9F3D2F56-5471-405C-9DE7-0C7F21BE2847}" destId="{6292C89F-E47E-406F-B8BA-5CF29B8BF2A7}" srcOrd="2" destOrd="0" parTransId="{3D3B81AD-B660-44A2-B7A4-2C796ED6AB09}" sibTransId="{17F5C346-F2CB-4C15-92CF-2F484ACA99FD}"/>
    <dgm:cxn modelId="{A00C577A-B334-4E60-96E1-8BBDF1DBC432}" srcId="{981ED482-6AC3-469F-979E-9191792FD79C}" destId="{C7596EC6-9139-4A56-A7FD-DE898B63DA77}" srcOrd="0" destOrd="0" parTransId="{7965DFB6-97B5-48F8-80A8-68CF2F499739}" sibTransId="{9727AE56-B8E8-4786-973D-F3D3927A7212}"/>
    <dgm:cxn modelId="{59466294-55A6-4A60-A9AF-593F6120D506}" srcId="{981ED482-6AC3-469F-979E-9191792FD79C}" destId="{9A09CB08-84C1-4EC7-AAA1-CA1F89C87257}" srcOrd="1" destOrd="0" parTransId="{4608566A-C512-4F14-AD72-98091519A2AE}" sibTransId="{2EBF7F4C-DF2C-47F1-8A1B-27670CABBD27}"/>
    <dgm:cxn modelId="{D5DA3A97-A537-4DBE-B501-C779B8FC1B26}" srcId="{39D64007-7B26-4056-B460-CE972C977C35}" destId="{981ED482-6AC3-469F-979E-9191792FD79C}" srcOrd="1" destOrd="0" parTransId="{765DBD8E-C47D-47BE-8F2D-3C4BF2B5009E}" sibTransId="{5453FD48-73BE-4B61-BA83-19ED6953D951}"/>
    <dgm:cxn modelId="{6B266B98-3A5B-4B7E-8656-5E3D6EF788EA}" srcId="{981ED482-6AC3-469F-979E-9191792FD79C}" destId="{606AA8E0-F780-4636-919A-8FB0144EC125}" srcOrd="2" destOrd="0" parTransId="{DE09AFAF-DB1C-45D0-9282-E95814CFCDBB}" sibTransId="{DBB9EF7F-AB37-467D-98CF-2A203670703D}"/>
    <dgm:cxn modelId="{59F8739B-04D0-48D9-A000-20A60A091B9E}" srcId="{F49B5FF8-B048-4514-91E1-67F8EDB7CBF8}" destId="{E886DF2F-15DE-484E-89F7-51A755C2BFC3}" srcOrd="0" destOrd="0" parTransId="{B2E7F69D-05A6-4070-AF89-6F4EBCA3FB6D}" sibTransId="{C04F67CA-F443-4FCE-9A2D-38F9370BF8AD}"/>
    <dgm:cxn modelId="{6307A8A7-656B-46BE-8AD0-1392E87211F4}" srcId="{39D64007-7B26-4056-B460-CE972C977C35}" destId="{9F3D2F56-5471-405C-9DE7-0C7F21BE2847}" srcOrd="0" destOrd="0" parTransId="{38152105-9666-4BB5-8E72-0143AC7D410A}" sibTransId="{11AC5C8D-AB3B-446F-BEB2-C8D865AE8195}"/>
    <dgm:cxn modelId="{608C06AF-3982-4FEC-ACFE-945D2F2FAD28}" type="presOf" srcId="{39D64007-7B26-4056-B460-CE972C977C35}" destId="{87238680-6F26-4654-9D4D-09AA0DE74869}" srcOrd="0" destOrd="0" presId="urn:microsoft.com/office/officeart/2005/8/layout/hProcess7"/>
    <dgm:cxn modelId="{FA9EECC1-094B-4912-AD57-3F843727799E}" type="presOf" srcId="{9A09CB08-84C1-4EC7-AAA1-CA1F89C87257}" destId="{AF2FB365-CF88-475E-A0C8-36F2DDED300F}" srcOrd="0" destOrd="1" presId="urn:microsoft.com/office/officeart/2005/8/layout/hProcess7"/>
    <dgm:cxn modelId="{CA17E9C3-165C-45FE-AC8D-5442F23A565C}" type="presOf" srcId="{E886DF2F-15DE-484E-89F7-51A755C2BFC3}" destId="{8387E1A8-9A0A-41AB-9E86-76749E3C6398}" srcOrd="0" destOrd="0" presId="urn:microsoft.com/office/officeart/2005/8/layout/hProcess7"/>
    <dgm:cxn modelId="{0CB8D3C4-6436-4E8B-B4AF-380EDE904F64}" srcId="{F49B5FF8-B048-4514-91E1-67F8EDB7CBF8}" destId="{E5AD32B2-EAF6-4774-B583-0CEB1808351B}" srcOrd="1" destOrd="0" parTransId="{94F5235D-9F62-4B7C-A111-01050B8CE280}" sibTransId="{29872232-756E-4B2F-9AEA-3F4184B8759F}"/>
    <dgm:cxn modelId="{260C98D7-7829-4817-8B7C-6A7D384F0923}" srcId="{9F3D2F56-5471-405C-9DE7-0C7F21BE2847}" destId="{8625ED58-787C-42AD-9060-C2CE89B51430}" srcOrd="1" destOrd="0" parTransId="{35E83A5B-45A7-4C25-834A-0317B090EF58}" sibTransId="{9A98E374-CFDF-492E-A98D-99E94A53C956}"/>
    <dgm:cxn modelId="{6F24C4DE-6AC0-4220-AC8E-778CAF7CB28F}" type="presOf" srcId="{E99B1CAA-EC64-4E3A-A591-C1028E565717}" destId="{63F03B48-AEA7-4099-A381-2A8BD358A148}" srcOrd="0" destOrd="0" presId="urn:microsoft.com/office/officeart/2005/8/layout/hProcess7"/>
    <dgm:cxn modelId="{01A01CF2-F592-432C-99C2-99FEAFE13C75}" type="presOf" srcId="{8625ED58-787C-42AD-9060-C2CE89B51430}" destId="{63F03B48-AEA7-4099-A381-2A8BD358A148}" srcOrd="0" destOrd="1" presId="urn:microsoft.com/office/officeart/2005/8/layout/hProcess7"/>
    <dgm:cxn modelId="{DFDCD0F4-7652-4971-BD16-8BAE6F8CF007}" type="presOf" srcId="{9F3D2F56-5471-405C-9DE7-0C7F21BE2847}" destId="{C1E4FB48-C74A-4840-9D99-1E9DA7944265}" srcOrd="0" destOrd="0" presId="urn:microsoft.com/office/officeart/2005/8/layout/hProcess7"/>
    <dgm:cxn modelId="{5FD2FD5F-2546-43F8-B436-C8EF8AF3172A}" type="presParOf" srcId="{87238680-6F26-4654-9D4D-09AA0DE74869}" destId="{95E7DE98-6831-45CC-8BE7-8FC8AA02CAE7}" srcOrd="0" destOrd="0" presId="urn:microsoft.com/office/officeart/2005/8/layout/hProcess7"/>
    <dgm:cxn modelId="{EC8A9B14-D02D-4DFC-B6F8-E98F056021F6}" type="presParOf" srcId="{95E7DE98-6831-45CC-8BE7-8FC8AA02CAE7}" destId="{C1E4FB48-C74A-4840-9D99-1E9DA7944265}" srcOrd="0" destOrd="0" presId="urn:microsoft.com/office/officeart/2005/8/layout/hProcess7"/>
    <dgm:cxn modelId="{9962451A-AAE8-4C10-81FA-6E7CCD6EE8DE}" type="presParOf" srcId="{95E7DE98-6831-45CC-8BE7-8FC8AA02CAE7}" destId="{FE9EC815-1BE8-48CE-99AD-B97C7A780E93}" srcOrd="1" destOrd="0" presId="urn:microsoft.com/office/officeart/2005/8/layout/hProcess7"/>
    <dgm:cxn modelId="{7E09259D-AFE0-47A3-861F-C6D471C3E84F}" type="presParOf" srcId="{95E7DE98-6831-45CC-8BE7-8FC8AA02CAE7}" destId="{63F03B48-AEA7-4099-A381-2A8BD358A148}" srcOrd="2" destOrd="0" presId="urn:microsoft.com/office/officeart/2005/8/layout/hProcess7"/>
    <dgm:cxn modelId="{29C760F3-B45F-4DEA-A148-1F201328685B}" type="presParOf" srcId="{87238680-6F26-4654-9D4D-09AA0DE74869}" destId="{BEE4FD57-74B2-4406-8511-B866E385DBFA}" srcOrd="1" destOrd="0" presId="urn:microsoft.com/office/officeart/2005/8/layout/hProcess7"/>
    <dgm:cxn modelId="{C2F8AC19-534F-44EF-866E-940E8DFC238D}" type="presParOf" srcId="{87238680-6F26-4654-9D4D-09AA0DE74869}" destId="{30CF286C-28E3-4293-81B6-8A44A4D7C77D}" srcOrd="2" destOrd="0" presId="urn:microsoft.com/office/officeart/2005/8/layout/hProcess7"/>
    <dgm:cxn modelId="{09B50566-E6DE-4B73-AC68-9C6A5259BCE3}" type="presParOf" srcId="{30CF286C-28E3-4293-81B6-8A44A4D7C77D}" destId="{BE1BC790-4DEF-442B-90EB-D1BC411C89C7}" srcOrd="0" destOrd="0" presId="urn:microsoft.com/office/officeart/2005/8/layout/hProcess7"/>
    <dgm:cxn modelId="{353059F5-1505-4F69-9D5B-FC668E2154E4}" type="presParOf" srcId="{30CF286C-28E3-4293-81B6-8A44A4D7C77D}" destId="{8C3A4763-3C73-42E0-87DB-20AE96C3863D}" srcOrd="1" destOrd="0" presId="urn:microsoft.com/office/officeart/2005/8/layout/hProcess7"/>
    <dgm:cxn modelId="{3CAA3688-0D8A-43F7-9C0B-426E272E282C}" type="presParOf" srcId="{30CF286C-28E3-4293-81B6-8A44A4D7C77D}" destId="{77CA165D-C73A-420D-8CB0-8E32ECE87C49}" srcOrd="2" destOrd="0" presId="urn:microsoft.com/office/officeart/2005/8/layout/hProcess7"/>
    <dgm:cxn modelId="{6C07C91A-02B9-4A39-92EE-7CB527132456}" type="presParOf" srcId="{87238680-6F26-4654-9D4D-09AA0DE74869}" destId="{0A10F004-FABF-4FA6-B8EB-8D86CE4D1498}" srcOrd="3" destOrd="0" presId="urn:microsoft.com/office/officeart/2005/8/layout/hProcess7"/>
    <dgm:cxn modelId="{38F1E409-F7F2-4697-AA8F-58E06CC8212F}" type="presParOf" srcId="{87238680-6F26-4654-9D4D-09AA0DE74869}" destId="{C408ECFD-E589-4373-B0E6-7AB7589F0A59}" srcOrd="4" destOrd="0" presId="urn:microsoft.com/office/officeart/2005/8/layout/hProcess7"/>
    <dgm:cxn modelId="{93BDA336-3DB8-4A99-8EB8-CA8939823C90}" type="presParOf" srcId="{C408ECFD-E589-4373-B0E6-7AB7589F0A59}" destId="{4C5AE4E9-48A7-4CEF-89D8-C47A822D3B6B}" srcOrd="0" destOrd="0" presId="urn:microsoft.com/office/officeart/2005/8/layout/hProcess7"/>
    <dgm:cxn modelId="{6AEAA14D-4647-45E4-8F3D-6624386FD2F8}" type="presParOf" srcId="{C408ECFD-E589-4373-B0E6-7AB7589F0A59}" destId="{3263A3A4-19FB-41DE-AA46-89E63C068EC0}" srcOrd="1" destOrd="0" presId="urn:microsoft.com/office/officeart/2005/8/layout/hProcess7"/>
    <dgm:cxn modelId="{F7345DA9-8B21-4380-993D-6F6CC0B58A1A}" type="presParOf" srcId="{C408ECFD-E589-4373-B0E6-7AB7589F0A59}" destId="{AF2FB365-CF88-475E-A0C8-36F2DDED300F}" srcOrd="2" destOrd="0" presId="urn:microsoft.com/office/officeart/2005/8/layout/hProcess7"/>
    <dgm:cxn modelId="{2149285A-2923-4F5B-B526-61B48DD806F2}" type="presParOf" srcId="{87238680-6F26-4654-9D4D-09AA0DE74869}" destId="{8433956F-3DFB-465B-BF33-1638B92FA2F2}" srcOrd="5" destOrd="0" presId="urn:microsoft.com/office/officeart/2005/8/layout/hProcess7"/>
    <dgm:cxn modelId="{08408E8F-BA1B-447F-9375-9D298093B313}" type="presParOf" srcId="{87238680-6F26-4654-9D4D-09AA0DE74869}" destId="{C250D776-B9AB-4022-886B-49DC01350772}" srcOrd="6" destOrd="0" presId="urn:microsoft.com/office/officeart/2005/8/layout/hProcess7"/>
    <dgm:cxn modelId="{F22483E5-5402-4B07-AE8A-CF3A3B47B5C4}" type="presParOf" srcId="{C250D776-B9AB-4022-886B-49DC01350772}" destId="{A23AAF99-C722-44FC-A2AA-C7D33EA4455A}" srcOrd="0" destOrd="0" presId="urn:microsoft.com/office/officeart/2005/8/layout/hProcess7"/>
    <dgm:cxn modelId="{E4D3090F-87D3-4C90-AFEC-B4085174BE35}" type="presParOf" srcId="{C250D776-B9AB-4022-886B-49DC01350772}" destId="{D6B1767A-F18E-44F0-815A-EE2807D137CA}" srcOrd="1" destOrd="0" presId="urn:microsoft.com/office/officeart/2005/8/layout/hProcess7"/>
    <dgm:cxn modelId="{7E405B0C-73A3-4DF6-B9C3-E35A025C2938}" type="presParOf" srcId="{C250D776-B9AB-4022-886B-49DC01350772}" destId="{5E08338E-D53B-47F5-A0E8-7DB6E1A582C5}" srcOrd="2" destOrd="0" presId="urn:microsoft.com/office/officeart/2005/8/layout/hProcess7"/>
    <dgm:cxn modelId="{617E459D-4C72-4F4E-A0CD-2951AAE6D206}" type="presParOf" srcId="{87238680-6F26-4654-9D4D-09AA0DE74869}" destId="{6230A231-ABE0-4B81-A9C9-43489EA0E050}" srcOrd="7" destOrd="0" presId="urn:microsoft.com/office/officeart/2005/8/layout/hProcess7"/>
    <dgm:cxn modelId="{4CCF440A-F797-4A8B-AA9C-8600E7AFA692}" type="presParOf" srcId="{87238680-6F26-4654-9D4D-09AA0DE74869}" destId="{1F1BB0CF-8AC6-4BBF-91A9-A5FC95714182}" srcOrd="8" destOrd="0" presId="urn:microsoft.com/office/officeart/2005/8/layout/hProcess7"/>
    <dgm:cxn modelId="{7D27CE4D-72A0-4595-B0CF-B0EAC0F58380}" type="presParOf" srcId="{1F1BB0CF-8AC6-4BBF-91A9-A5FC95714182}" destId="{F7BC07F2-0BE4-4BDA-BEA5-C5F13890CF64}" srcOrd="0" destOrd="0" presId="urn:microsoft.com/office/officeart/2005/8/layout/hProcess7"/>
    <dgm:cxn modelId="{99991F02-06AF-410B-88BC-BFAA232FB83A}" type="presParOf" srcId="{1F1BB0CF-8AC6-4BBF-91A9-A5FC95714182}" destId="{74E86CA3-0994-48F9-9680-FEB43C687305}" srcOrd="1" destOrd="0" presId="urn:microsoft.com/office/officeart/2005/8/layout/hProcess7"/>
    <dgm:cxn modelId="{1C527429-FE29-4177-9659-365AEE5CE79E}" type="presParOf" srcId="{1F1BB0CF-8AC6-4BBF-91A9-A5FC95714182}" destId="{8387E1A8-9A0A-41AB-9E86-76749E3C639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34E00-FE76-4C7A-A242-38BDAEF75E16}">
      <dsp:nvSpPr>
        <dsp:cNvPr id="0" name=""/>
        <dsp:cNvSpPr/>
      </dsp:nvSpPr>
      <dsp:spPr>
        <a:xfrm>
          <a:off x="3385538" y="1887222"/>
          <a:ext cx="1247985" cy="12479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ACL</a:t>
          </a:r>
        </a:p>
      </dsp:txBody>
      <dsp:txXfrm>
        <a:off x="3568301" y="2069985"/>
        <a:ext cx="882459" cy="882459"/>
      </dsp:txXfrm>
    </dsp:sp>
    <dsp:sp modelId="{5E49E474-5A4C-4A9B-9CBE-F446E3C0E383}">
      <dsp:nvSpPr>
        <dsp:cNvPr id="0" name=""/>
        <dsp:cNvSpPr/>
      </dsp:nvSpPr>
      <dsp:spPr>
        <a:xfrm rot="16200000">
          <a:off x="3711269" y="1574810"/>
          <a:ext cx="596523" cy="28300"/>
        </a:xfrm>
        <a:custGeom>
          <a:avLst/>
          <a:gdLst/>
          <a:ahLst/>
          <a:cxnLst/>
          <a:rect l="0" t="0" r="0" b="0"/>
          <a:pathLst>
            <a:path>
              <a:moveTo>
                <a:pt x="0" y="14150"/>
              </a:moveTo>
              <a:lnTo>
                <a:pt x="596523" y="141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94617" y="1574048"/>
        <a:ext cx="29826" cy="29826"/>
      </dsp:txXfrm>
    </dsp:sp>
    <dsp:sp modelId="{37CCBDAB-D20B-48C1-AF3B-4B710240D4A1}">
      <dsp:nvSpPr>
        <dsp:cNvPr id="0" name=""/>
        <dsp:cNvSpPr/>
      </dsp:nvSpPr>
      <dsp:spPr>
        <a:xfrm>
          <a:off x="3320062" y="-8341"/>
          <a:ext cx="1378936" cy="12990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Office of the Administrator</a:t>
          </a:r>
        </a:p>
      </dsp:txBody>
      <dsp:txXfrm>
        <a:off x="3522003" y="181899"/>
        <a:ext cx="975054" cy="918560"/>
      </dsp:txXfrm>
    </dsp:sp>
    <dsp:sp modelId="{0D0A8F81-D59B-4359-8688-F828BBF8AEB6}">
      <dsp:nvSpPr>
        <dsp:cNvPr id="0" name=""/>
        <dsp:cNvSpPr/>
      </dsp:nvSpPr>
      <dsp:spPr>
        <a:xfrm rot="19285714">
          <a:off x="4442711" y="1951753"/>
          <a:ext cx="501239" cy="28300"/>
        </a:xfrm>
        <a:custGeom>
          <a:avLst/>
          <a:gdLst/>
          <a:ahLst/>
          <a:cxnLst/>
          <a:rect l="0" t="0" r="0" b="0"/>
          <a:pathLst>
            <a:path>
              <a:moveTo>
                <a:pt x="0" y="14150"/>
              </a:moveTo>
              <a:lnTo>
                <a:pt x="501239" y="141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680799" y="1953372"/>
        <a:ext cx="25061" cy="25061"/>
      </dsp:txXfrm>
    </dsp:sp>
    <dsp:sp modelId="{9F95687F-B74B-4396-89F7-2FE4E6D78BA6}">
      <dsp:nvSpPr>
        <dsp:cNvPr id="0" name=""/>
        <dsp:cNvSpPr/>
      </dsp:nvSpPr>
      <dsp:spPr>
        <a:xfrm>
          <a:off x="4663014" y="675934"/>
          <a:ext cx="1617140" cy="13386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Administration on Aging</a:t>
          </a:r>
        </a:p>
      </dsp:txBody>
      <dsp:txXfrm>
        <a:off x="4899839" y="871977"/>
        <a:ext cx="1143490" cy="946578"/>
      </dsp:txXfrm>
    </dsp:sp>
    <dsp:sp modelId="{26CF304F-5FE6-4233-960E-A33DFAFE04B5}">
      <dsp:nvSpPr>
        <dsp:cNvPr id="0" name=""/>
        <dsp:cNvSpPr/>
      </dsp:nvSpPr>
      <dsp:spPr>
        <a:xfrm rot="771429">
          <a:off x="4610081" y="2705126"/>
          <a:ext cx="622050" cy="28300"/>
        </a:xfrm>
        <a:custGeom>
          <a:avLst/>
          <a:gdLst/>
          <a:ahLst/>
          <a:cxnLst/>
          <a:rect l="0" t="0" r="0" b="0"/>
          <a:pathLst>
            <a:path>
              <a:moveTo>
                <a:pt x="0" y="14150"/>
              </a:moveTo>
              <a:lnTo>
                <a:pt x="622050" y="141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05555" y="2703725"/>
        <a:ext cx="31102" cy="31102"/>
      </dsp:txXfrm>
    </dsp:sp>
    <dsp:sp modelId="{E864652A-EAC8-4B21-BDFB-AB01DA9D0677}">
      <dsp:nvSpPr>
        <dsp:cNvPr id="0" name=""/>
        <dsp:cNvSpPr/>
      </dsp:nvSpPr>
      <dsp:spPr>
        <a:xfrm>
          <a:off x="5208688" y="2303345"/>
          <a:ext cx="1247985" cy="12479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Center for Integrated Program</a:t>
          </a:r>
          <a:r>
            <a:rPr lang="en-US" sz="1000" kern="1200" dirty="0"/>
            <a:t>s</a:t>
          </a:r>
        </a:p>
      </dsp:txBody>
      <dsp:txXfrm>
        <a:off x="5391451" y="2486108"/>
        <a:ext cx="882459" cy="882459"/>
      </dsp:txXfrm>
    </dsp:sp>
    <dsp:sp modelId="{003E7733-B3FC-4193-BE23-1817A2AB0C95}">
      <dsp:nvSpPr>
        <dsp:cNvPr id="0" name=""/>
        <dsp:cNvSpPr/>
      </dsp:nvSpPr>
      <dsp:spPr>
        <a:xfrm rot="3857143">
          <a:off x="4100255" y="3345757"/>
          <a:ext cx="635967" cy="28300"/>
        </a:xfrm>
        <a:custGeom>
          <a:avLst/>
          <a:gdLst/>
          <a:ahLst/>
          <a:cxnLst/>
          <a:rect l="0" t="0" r="0" b="0"/>
          <a:pathLst>
            <a:path>
              <a:moveTo>
                <a:pt x="0" y="14150"/>
              </a:moveTo>
              <a:lnTo>
                <a:pt x="635967" y="141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02340" y="3344008"/>
        <a:ext cx="31798" cy="31798"/>
      </dsp:txXfrm>
    </dsp:sp>
    <dsp:sp modelId="{42D77496-D83E-4FE6-AFEE-D048B6C8B01A}">
      <dsp:nvSpPr>
        <dsp:cNvPr id="0" name=""/>
        <dsp:cNvSpPr/>
      </dsp:nvSpPr>
      <dsp:spPr>
        <a:xfrm>
          <a:off x="4095093" y="3605744"/>
          <a:ext cx="1451632" cy="11806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National Institute on Disability, Independent Living and Rehabilitation Research</a:t>
          </a:r>
        </a:p>
      </dsp:txBody>
      <dsp:txXfrm>
        <a:off x="4307680" y="3778644"/>
        <a:ext cx="1026458" cy="834832"/>
      </dsp:txXfrm>
    </dsp:sp>
    <dsp:sp modelId="{7301174A-5B4C-404C-A422-8147D37CA153}">
      <dsp:nvSpPr>
        <dsp:cNvPr id="0" name=""/>
        <dsp:cNvSpPr/>
      </dsp:nvSpPr>
      <dsp:spPr>
        <a:xfrm rot="6942857">
          <a:off x="3292816" y="3339487"/>
          <a:ext cx="622050" cy="28300"/>
        </a:xfrm>
        <a:custGeom>
          <a:avLst/>
          <a:gdLst/>
          <a:ahLst/>
          <a:cxnLst/>
          <a:rect l="0" t="0" r="0" b="0"/>
          <a:pathLst>
            <a:path>
              <a:moveTo>
                <a:pt x="0" y="14150"/>
              </a:moveTo>
              <a:lnTo>
                <a:pt x="622050" y="141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588290" y="3338086"/>
        <a:ext cx="31102" cy="31102"/>
      </dsp:txXfrm>
    </dsp:sp>
    <dsp:sp modelId="{5BE1F9E2-FE41-42D4-A48D-F961327362D3}">
      <dsp:nvSpPr>
        <dsp:cNvPr id="0" name=""/>
        <dsp:cNvSpPr/>
      </dsp:nvSpPr>
      <dsp:spPr>
        <a:xfrm>
          <a:off x="2574159" y="3572067"/>
          <a:ext cx="1247985" cy="12479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Center for Innovation and Partnership</a:t>
          </a:r>
        </a:p>
      </dsp:txBody>
      <dsp:txXfrm>
        <a:off x="2756922" y="3754830"/>
        <a:ext cx="882459" cy="882459"/>
      </dsp:txXfrm>
    </dsp:sp>
    <dsp:sp modelId="{0A31A657-2857-4F0E-B693-1530AAF8740E}">
      <dsp:nvSpPr>
        <dsp:cNvPr id="0" name=""/>
        <dsp:cNvSpPr/>
      </dsp:nvSpPr>
      <dsp:spPr>
        <a:xfrm rot="10028571">
          <a:off x="2859565" y="2696942"/>
          <a:ext cx="548493" cy="28300"/>
        </a:xfrm>
        <a:custGeom>
          <a:avLst/>
          <a:gdLst/>
          <a:ahLst/>
          <a:cxnLst/>
          <a:rect l="0" t="0" r="0" b="0"/>
          <a:pathLst>
            <a:path>
              <a:moveTo>
                <a:pt x="0" y="14150"/>
              </a:moveTo>
              <a:lnTo>
                <a:pt x="548493" y="141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120099" y="2697380"/>
        <a:ext cx="27424" cy="27424"/>
      </dsp:txXfrm>
    </dsp:sp>
    <dsp:sp modelId="{34AFD50A-03B2-408E-9F99-62904C08537B}">
      <dsp:nvSpPr>
        <dsp:cNvPr id="0" name=""/>
        <dsp:cNvSpPr/>
      </dsp:nvSpPr>
      <dsp:spPr>
        <a:xfrm>
          <a:off x="1480825" y="2344647"/>
          <a:ext cx="1411110" cy="116538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Center for Management and Budget</a:t>
          </a:r>
        </a:p>
      </dsp:txBody>
      <dsp:txXfrm>
        <a:off x="1687477" y="2515313"/>
        <a:ext cx="997806" cy="824049"/>
      </dsp:txXfrm>
    </dsp:sp>
    <dsp:sp modelId="{EC469EE1-2681-4693-93E1-7A069A96AAE1}">
      <dsp:nvSpPr>
        <dsp:cNvPr id="0" name=""/>
        <dsp:cNvSpPr/>
      </dsp:nvSpPr>
      <dsp:spPr>
        <a:xfrm rot="13114286">
          <a:off x="2967479" y="1914090"/>
          <a:ext cx="622050" cy="28300"/>
        </a:xfrm>
        <a:custGeom>
          <a:avLst/>
          <a:gdLst/>
          <a:ahLst/>
          <a:cxnLst/>
          <a:rect l="0" t="0" r="0" b="0"/>
          <a:pathLst>
            <a:path>
              <a:moveTo>
                <a:pt x="0" y="14150"/>
              </a:moveTo>
              <a:lnTo>
                <a:pt x="622050" y="141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262953" y="1912690"/>
        <a:ext cx="31102" cy="31102"/>
      </dsp:txXfrm>
    </dsp:sp>
    <dsp:sp modelId="{26F7098C-AB29-42E5-840A-40C7C760A0B0}">
      <dsp:nvSpPr>
        <dsp:cNvPr id="0" name=""/>
        <dsp:cNvSpPr/>
      </dsp:nvSpPr>
      <dsp:spPr>
        <a:xfrm>
          <a:off x="1923484" y="721274"/>
          <a:ext cx="1247985" cy="12479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Center for Policy and Evaluation</a:t>
          </a:r>
        </a:p>
      </dsp:txBody>
      <dsp:txXfrm>
        <a:off x="2106247" y="904037"/>
        <a:ext cx="882459" cy="882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902EF-DDAB-4ACF-AB20-21B35B875F6D}">
      <dsp:nvSpPr>
        <dsp:cNvPr id="0" name=""/>
        <dsp:cNvSpPr/>
      </dsp:nvSpPr>
      <dsp:spPr>
        <a:xfrm>
          <a:off x="992327" y="264159"/>
          <a:ext cx="3413760" cy="3413760"/>
        </a:xfrm>
        <a:prstGeom prst="pie">
          <a:avLst>
            <a:gd name="adj1" fmla="val 16200000"/>
            <a:gd name="adj2" fmla="val 180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Nutrition</a:t>
          </a:r>
        </a:p>
      </dsp:txBody>
      <dsp:txXfrm>
        <a:off x="2791460" y="987551"/>
        <a:ext cx="1219200" cy="1016000"/>
      </dsp:txXfrm>
    </dsp:sp>
    <dsp:sp modelId="{6B00BC80-45A5-41FE-8D69-778CCB81E3C9}">
      <dsp:nvSpPr>
        <dsp:cNvPr id="0" name=""/>
        <dsp:cNvSpPr/>
      </dsp:nvSpPr>
      <dsp:spPr>
        <a:xfrm>
          <a:off x="922020" y="386079"/>
          <a:ext cx="3413760" cy="3413760"/>
        </a:xfrm>
        <a:prstGeom prst="pie">
          <a:avLst>
            <a:gd name="adj1" fmla="val 1800000"/>
            <a:gd name="adj2" fmla="val 900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Socialization</a:t>
          </a:r>
        </a:p>
      </dsp:txBody>
      <dsp:txXfrm>
        <a:off x="1734820" y="2600960"/>
        <a:ext cx="1828800" cy="894080"/>
      </dsp:txXfrm>
    </dsp:sp>
    <dsp:sp modelId="{37266ADD-91E3-4218-B1A4-DD4498716188}">
      <dsp:nvSpPr>
        <dsp:cNvPr id="0" name=""/>
        <dsp:cNvSpPr/>
      </dsp:nvSpPr>
      <dsp:spPr>
        <a:xfrm>
          <a:off x="851712" y="264159"/>
          <a:ext cx="3413760" cy="3413760"/>
        </a:xfrm>
        <a:prstGeom prst="pie">
          <a:avLst>
            <a:gd name="adj1" fmla="val 9000000"/>
            <a:gd name="adj2" fmla="val 1620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Health &amp; Well-Being</a:t>
          </a:r>
        </a:p>
      </dsp:txBody>
      <dsp:txXfrm>
        <a:off x="1247140" y="987551"/>
        <a:ext cx="1219200" cy="1016000"/>
      </dsp:txXfrm>
    </dsp:sp>
    <dsp:sp modelId="{DFE220F7-901E-4EC2-94F6-4056777ED5EF}">
      <dsp:nvSpPr>
        <dsp:cNvPr id="0" name=""/>
        <dsp:cNvSpPr/>
      </dsp:nvSpPr>
      <dsp:spPr>
        <a:xfrm>
          <a:off x="7812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71427C-174B-455F-BE01-BC88AD96D1EC}">
      <dsp:nvSpPr>
        <dsp:cNvPr id="0" name=""/>
        <dsp:cNvSpPr/>
      </dsp:nvSpPr>
      <dsp:spPr>
        <a:xfrm>
          <a:off x="7106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0190C8-8B18-4E77-81B1-4BD59CDF9366}">
      <dsp:nvSpPr>
        <dsp:cNvPr id="0" name=""/>
        <dsp:cNvSpPr/>
      </dsp:nvSpPr>
      <dsp:spPr>
        <a:xfrm>
          <a:off x="6401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4FB48-C74A-4840-9D99-1E9DA7944265}">
      <dsp:nvSpPr>
        <dsp:cNvPr id="0" name=""/>
        <dsp:cNvSpPr/>
      </dsp:nvSpPr>
      <dsp:spPr>
        <a:xfrm>
          <a:off x="96508" y="855211"/>
          <a:ext cx="2829148" cy="339497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b="1" kern="1200" dirty="0"/>
            <a:t>Judy Simon</a:t>
          </a:r>
        </a:p>
      </dsp:txBody>
      <dsp:txXfrm rot="16200000">
        <a:off x="-1012517" y="1964237"/>
        <a:ext cx="2783881" cy="565829"/>
      </dsp:txXfrm>
    </dsp:sp>
    <dsp:sp modelId="{63F03B48-AEA7-4099-A381-2A8BD358A148}">
      <dsp:nvSpPr>
        <dsp:cNvPr id="0" name=""/>
        <dsp:cNvSpPr/>
      </dsp:nvSpPr>
      <dsp:spPr>
        <a:xfrm>
          <a:off x="662338" y="855211"/>
          <a:ext cx="2107715" cy="33949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t>Initial contact</a:t>
          </a:r>
        </a:p>
        <a:p>
          <a:pPr marL="0" lvl="0" indent="0" algn="l" defTabSz="1066800">
            <a:lnSpc>
              <a:spcPct val="90000"/>
            </a:lnSpc>
            <a:spcBef>
              <a:spcPct val="0"/>
            </a:spcBef>
            <a:spcAft>
              <a:spcPct val="35000"/>
            </a:spcAft>
            <a:buFont typeface="Wingdings" panose="05000000000000000000" pitchFamily="2" charset="2"/>
            <a:buNone/>
          </a:pPr>
          <a:r>
            <a:rPr lang="en-US" sz="2400" kern="1200" dirty="0"/>
            <a:t>Required reporting calendar</a:t>
          </a:r>
        </a:p>
        <a:p>
          <a:pPr marL="0" lvl="0" indent="0" algn="l" defTabSz="1066800">
            <a:lnSpc>
              <a:spcPct val="90000"/>
            </a:lnSpc>
            <a:spcBef>
              <a:spcPct val="0"/>
            </a:spcBef>
            <a:spcAft>
              <a:spcPct val="35000"/>
            </a:spcAft>
            <a:buNone/>
          </a:pPr>
          <a:r>
            <a:rPr lang="en-US" sz="2400" kern="1200" dirty="0"/>
            <a:t>Programmatic Reports </a:t>
          </a:r>
        </a:p>
        <a:p>
          <a:pPr marL="0" lvl="0" indent="0" algn="l" defTabSz="1066800">
            <a:lnSpc>
              <a:spcPct val="90000"/>
            </a:lnSpc>
            <a:spcBef>
              <a:spcPct val="0"/>
            </a:spcBef>
            <a:spcAft>
              <a:spcPct val="35000"/>
            </a:spcAft>
            <a:buFont typeface="Wingdings" panose="05000000000000000000" pitchFamily="2" charset="2"/>
            <a:buNone/>
          </a:pPr>
          <a:r>
            <a:rPr lang="en-US" sz="2400" kern="1200" dirty="0"/>
            <a:t>Work plan revisions</a:t>
          </a:r>
        </a:p>
        <a:p>
          <a:pPr marL="0" lvl="0" indent="0" algn="l" defTabSz="1066800">
            <a:lnSpc>
              <a:spcPct val="90000"/>
            </a:lnSpc>
            <a:spcBef>
              <a:spcPct val="0"/>
            </a:spcBef>
            <a:spcAft>
              <a:spcPct val="35000"/>
            </a:spcAft>
            <a:buFont typeface="Wingdings" panose="05000000000000000000" pitchFamily="2" charset="2"/>
            <a:buNone/>
          </a:pPr>
          <a:r>
            <a:rPr lang="en-US" sz="2400" kern="1200" dirty="0"/>
            <a:t>Amendments</a:t>
          </a:r>
        </a:p>
      </dsp:txBody>
      <dsp:txXfrm>
        <a:off x="662338" y="855211"/>
        <a:ext cx="2107715" cy="3394977"/>
      </dsp:txXfrm>
    </dsp:sp>
    <dsp:sp modelId="{4C5AE4E9-48A7-4CEF-89D8-C47A822D3B6B}">
      <dsp:nvSpPr>
        <dsp:cNvPr id="0" name=""/>
        <dsp:cNvSpPr/>
      </dsp:nvSpPr>
      <dsp:spPr>
        <a:xfrm>
          <a:off x="2928825" y="855211"/>
          <a:ext cx="2829148" cy="339497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b="1" kern="1200" dirty="0"/>
            <a:t>Sean Lewis</a:t>
          </a:r>
        </a:p>
      </dsp:txBody>
      <dsp:txXfrm rot="16200000">
        <a:off x="1819799" y="1964237"/>
        <a:ext cx="2783881" cy="565829"/>
      </dsp:txXfrm>
    </dsp:sp>
    <dsp:sp modelId="{8C3A4763-3C73-42E0-87DB-20AE96C3863D}">
      <dsp:nvSpPr>
        <dsp:cNvPr id="0" name=""/>
        <dsp:cNvSpPr/>
      </dsp:nvSpPr>
      <dsp:spPr>
        <a:xfrm rot="13866082">
          <a:off x="8115855" y="3437688"/>
          <a:ext cx="498553" cy="42437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FB365-CF88-475E-A0C8-36F2DDED300F}">
      <dsp:nvSpPr>
        <dsp:cNvPr id="0" name=""/>
        <dsp:cNvSpPr/>
      </dsp:nvSpPr>
      <dsp:spPr>
        <a:xfrm>
          <a:off x="3494655" y="855211"/>
          <a:ext cx="2107715" cy="33949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Financials</a:t>
          </a:r>
        </a:p>
        <a:p>
          <a:pPr marL="0" lvl="0" indent="0" algn="l" defTabSz="1066800">
            <a:lnSpc>
              <a:spcPct val="90000"/>
            </a:lnSpc>
            <a:spcBef>
              <a:spcPct val="0"/>
            </a:spcBef>
            <a:spcAft>
              <a:spcPct val="35000"/>
            </a:spcAft>
            <a:buFont typeface="Arial" panose="020B0604020202020204" pitchFamily="34" charset="0"/>
            <a:buNone/>
          </a:pPr>
          <a:r>
            <a:rPr lang="en-US" sz="2400" kern="1200" dirty="0"/>
            <a:t>SF-425</a:t>
          </a:r>
        </a:p>
        <a:p>
          <a:pPr marL="0" lvl="0" indent="0" algn="l" defTabSz="1066800">
            <a:lnSpc>
              <a:spcPct val="90000"/>
            </a:lnSpc>
            <a:spcBef>
              <a:spcPct val="0"/>
            </a:spcBef>
            <a:spcAft>
              <a:spcPct val="35000"/>
            </a:spcAft>
            <a:buFont typeface="Arial" panose="020B0604020202020204" pitchFamily="34" charset="0"/>
            <a:buNone/>
          </a:pPr>
          <a:r>
            <a:rPr lang="en-US" sz="2400" kern="1200" dirty="0"/>
            <a:t>Notice of Award (continuations)</a:t>
          </a:r>
        </a:p>
        <a:p>
          <a:pPr marL="0" lvl="0" indent="0" algn="l" defTabSz="1066800">
            <a:lnSpc>
              <a:spcPct val="90000"/>
            </a:lnSpc>
            <a:spcBef>
              <a:spcPct val="0"/>
            </a:spcBef>
            <a:spcAft>
              <a:spcPct val="35000"/>
            </a:spcAft>
            <a:buFont typeface="Arial" panose="020B0604020202020204" pitchFamily="34" charset="0"/>
            <a:buNone/>
          </a:pPr>
          <a:endParaRPr lang="en-US" sz="2400" kern="1200" dirty="0"/>
        </a:p>
        <a:p>
          <a:pPr marL="0" lvl="0" indent="0" algn="l" defTabSz="1066800">
            <a:lnSpc>
              <a:spcPct val="90000"/>
            </a:lnSpc>
            <a:spcBef>
              <a:spcPct val="0"/>
            </a:spcBef>
            <a:spcAft>
              <a:spcPct val="35000"/>
            </a:spcAft>
            <a:buFont typeface="Arial" panose="020B0604020202020204" pitchFamily="34" charset="0"/>
            <a:buNone/>
          </a:pPr>
          <a:endParaRPr lang="en-US" sz="2300" kern="1200" dirty="0"/>
        </a:p>
        <a:p>
          <a:pPr marL="0" lvl="0" indent="0" algn="l" defTabSz="1066800">
            <a:lnSpc>
              <a:spcPct val="90000"/>
            </a:lnSpc>
            <a:spcBef>
              <a:spcPct val="0"/>
            </a:spcBef>
            <a:spcAft>
              <a:spcPct val="35000"/>
            </a:spcAft>
            <a:buFont typeface="Arial" panose="020B0604020202020204" pitchFamily="34" charset="0"/>
            <a:buNone/>
          </a:pPr>
          <a:endParaRPr lang="en-US" sz="2300" kern="1200" dirty="0"/>
        </a:p>
      </dsp:txBody>
      <dsp:txXfrm>
        <a:off x="3494655" y="855211"/>
        <a:ext cx="2107715" cy="3394977"/>
      </dsp:txXfrm>
    </dsp:sp>
    <dsp:sp modelId="{F7BC07F2-0BE4-4BDA-BEA5-C5F13890CF64}">
      <dsp:nvSpPr>
        <dsp:cNvPr id="0" name=""/>
        <dsp:cNvSpPr/>
      </dsp:nvSpPr>
      <dsp:spPr>
        <a:xfrm>
          <a:off x="5856994" y="855211"/>
          <a:ext cx="2829148" cy="339497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n-US" sz="2800" b="1" kern="1200" dirty="0"/>
            <a:t>NRCNA</a:t>
          </a:r>
        </a:p>
      </dsp:txBody>
      <dsp:txXfrm rot="16200000">
        <a:off x="4747968" y="1964237"/>
        <a:ext cx="2783881" cy="565829"/>
      </dsp:txXfrm>
    </dsp:sp>
    <dsp:sp modelId="{D6B1767A-F18E-44F0-815A-EE2807D137CA}">
      <dsp:nvSpPr>
        <dsp:cNvPr id="0" name=""/>
        <dsp:cNvSpPr/>
      </dsp:nvSpPr>
      <dsp:spPr>
        <a:xfrm rot="5882154">
          <a:off x="8467850" y="4853368"/>
          <a:ext cx="20568" cy="424372"/>
        </a:xfrm>
        <a:prstGeom prst="flowChartExtract">
          <a:avLst/>
        </a:prstGeom>
        <a:solidFill>
          <a:schemeClr val="lt1">
            <a:hueOff val="0"/>
            <a:satOff val="0"/>
            <a:lumOff val="0"/>
            <a:alphaOff val="0"/>
          </a:schemeClr>
        </a:solidFill>
        <a:ln w="25400" cap="flat" cmpd="sng" algn="ctr">
          <a:solidFill>
            <a:srgbClr val="0A4F90"/>
          </a:solidFill>
          <a:prstDash val="solid"/>
        </a:ln>
        <a:effectLst/>
      </dsp:spPr>
      <dsp:style>
        <a:lnRef idx="2">
          <a:scrgbClr r="0" g="0" b="0"/>
        </a:lnRef>
        <a:fillRef idx="1">
          <a:scrgbClr r="0" g="0" b="0"/>
        </a:fillRef>
        <a:effectRef idx="0">
          <a:scrgbClr r="0" g="0" b="0"/>
        </a:effectRef>
        <a:fontRef idx="minor"/>
      </dsp:style>
    </dsp:sp>
    <dsp:sp modelId="{8387E1A8-9A0A-41AB-9E86-76749E3C6398}">
      <dsp:nvSpPr>
        <dsp:cNvPr id="0" name=""/>
        <dsp:cNvSpPr/>
      </dsp:nvSpPr>
      <dsp:spPr>
        <a:xfrm>
          <a:off x="6422823" y="855211"/>
          <a:ext cx="2107715" cy="33949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Technical Assistance</a:t>
          </a:r>
        </a:p>
        <a:p>
          <a:pPr marL="0" lvl="0" indent="0" algn="l" defTabSz="1066800">
            <a:lnSpc>
              <a:spcPct val="90000"/>
            </a:lnSpc>
            <a:spcBef>
              <a:spcPct val="0"/>
            </a:spcBef>
            <a:spcAft>
              <a:spcPct val="35000"/>
            </a:spcAft>
            <a:buFont typeface="Arial" panose="020B0604020202020204" pitchFamily="34" charset="0"/>
            <a:buNone/>
          </a:pPr>
          <a:r>
            <a:rPr lang="en-US" sz="2400" kern="1200" dirty="0"/>
            <a:t>Monthly Calls</a:t>
          </a:r>
        </a:p>
        <a:p>
          <a:pPr marL="0" lvl="0" indent="0" algn="l" defTabSz="1066800">
            <a:lnSpc>
              <a:spcPct val="90000"/>
            </a:lnSpc>
            <a:spcBef>
              <a:spcPct val="0"/>
            </a:spcBef>
            <a:spcAft>
              <a:spcPct val="35000"/>
            </a:spcAft>
            <a:buFont typeface="Arial" panose="020B0604020202020204" pitchFamily="34" charset="0"/>
            <a:buNone/>
          </a:pPr>
          <a:r>
            <a:rPr lang="en-US" sz="2400" kern="1200" dirty="0"/>
            <a:t>Peer Engagement</a:t>
          </a:r>
        </a:p>
        <a:p>
          <a:pPr marL="0" lvl="0" indent="0" algn="l" defTabSz="1066800">
            <a:lnSpc>
              <a:spcPct val="90000"/>
            </a:lnSpc>
            <a:spcBef>
              <a:spcPct val="0"/>
            </a:spcBef>
            <a:spcAft>
              <a:spcPct val="35000"/>
            </a:spcAft>
            <a:buFont typeface="Arial" panose="020B0604020202020204" pitchFamily="34" charset="0"/>
            <a:buNone/>
          </a:pPr>
          <a:r>
            <a:rPr lang="en-US" sz="2400" kern="1200" dirty="0"/>
            <a:t>Listserv</a:t>
          </a:r>
        </a:p>
        <a:p>
          <a:pPr marL="0" lvl="0" indent="0" algn="l" defTabSz="1066800">
            <a:lnSpc>
              <a:spcPct val="90000"/>
            </a:lnSpc>
            <a:spcBef>
              <a:spcPct val="0"/>
            </a:spcBef>
            <a:spcAft>
              <a:spcPct val="35000"/>
            </a:spcAft>
            <a:buFont typeface="Arial" panose="020B0604020202020204" pitchFamily="34" charset="0"/>
            <a:buNone/>
          </a:pPr>
          <a:r>
            <a:rPr lang="en-US" sz="2400" kern="1200" dirty="0"/>
            <a:t>Annual grantee meeting</a:t>
          </a:r>
        </a:p>
        <a:p>
          <a:pPr marL="0" lvl="0" indent="0" algn="l" defTabSz="1066800">
            <a:lnSpc>
              <a:spcPct val="90000"/>
            </a:lnSpc>
            <a:spcBef>
              <a:spcPct val="0"/>
            </a:spcBef>
            <a:spcAft>
              <a:spcPct val="35000"/>
            </a:spcAft>
            <a:buFont typeface="Arial" panose="020B0604020202020204" pitchFamily="34" charset="0"/>
            <a:buNone/>
          </a:pPr>
          <a:endParaRPr lang="en-US" sz="2300" kern="1200" dirty="0"/>
        </a:p>
      </dsp:txBody>
      <dsp:txXfrm>
        <a:off x="6422823" y="855211"/>
        <a:ext cx="2107715" cy="339497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7/26/2022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7/26/2022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rantsolutions.gov/"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acl.gov/sites/default/files/grants/0985-0006%20Discretionary%20ACL%20Grantees%20%20PPR.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cl.gov/sites/default/files/grants/0985-0006%20Discretionary%20ACL%20Grantees%20%20PPR.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ms.psc.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home.grantsolutions.gov/home/"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pms.psc.gov/grant-recipients/grant-recipient-faqs.html" TargetMode="External"/><Relationship Id="rId4" Type="http://schemas.openxmlformats.org/officeDocument/2006/relationships/hyperlink" Target="https://www.acl.gov/grants/managing-gran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INNU_GRANTEES@LIST.NIH.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  </a:t>
            </a:r>
          </a:p>
          <a:p>
            <a:r>
              <a:rPr lang="en-US" dirty="0"/>
              <a:t>Hello and welcome to the Kick-off webinar for the 2022 Innovations in Nutrition Programs and Services grantees.  We are pleased that you could join us today to get the grant year off to a great start.</a:t>
            </a:r>
          </a:p>
        </p:txBody>
      </p:sp>
      <p:sp>
        <p:nvSpPr>
          <p:cNvPr id="4" name="Slide Number Placeholder 3"/>
          <p:cNvSpPr>
            <a:spLocks noGrp="1"/>
          </p:cNvSpPr>
          <p:nvPr>
            <p:ph type="sldNum" sz="quarter" idx="5"/>
          </p:nvPr>
        </p:nvSpPr>
        <p:spPr/>
        <p:txBody>
          <a:bodyPr/>
          <a:lstStyle/>
          <a:p>
            <a:fld id="{2F578678-88A4-4BE9-BB45-C5BDA72D90F8}" type="slidenum">
              <a:rPr lang="en-US" smtClean="0"/>
              <a:pPr/>
              <a:t>1</a:t>
            </a:fld>
            <a:endParaRPr lang="en-US"/>
          </a:p>
        </p:txBody>
      </p:sp>
    </p:spTree>
    <p:extLst>
      <p:ext uri="{BB962C8B-B14F-4D97-AF65-F5344CB8AC3E}">
        <p14:creationId xmlns:p14="http://schemas.microsoft.com/office/powerpoint/2010/main" val="3329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buNone/>
            </a:pPr>
            <a:r>
              <a:rPr lang="en-US" sz="2800" dirty="0">
                <a:solidFill>
                  <a:srgbClr val="000000"/>
                </a:solidFill>
                <a:latin typeface="Open Sans"/>
              </a:rPr>
              <a:t>JUDY</a:t>
            </a:r>
          </a:p>
          <a:p>
            <a:pPr marL="0" indent="0">
              <a:buNone/>
            </a:pPr>
            <a:r>
              <a:rPr lang="en-US" sz="2800" dirty="0">
                <a:solidFill>
                  <a:srgbClr val="000000"/>
                </a:solidFill>
                <a:latin typeface="Open Sans"/>
              </a:rPr>
              <a:t>Let’s step back a moment and talk about the larger mission of the older Americans Act’s senior nutrition program, as these grants are meant to support. These intents include: </a:t>
            </a:r>
          </a:p>
          <a:p>
            <a:pPr marL="457200" indent="-457200">
              <a:buFont typeface="Arial" panose="020B0604020202020204" pitchFamily="34" charset="0"/>
              <a:buChar char="•"/>
            </a:pPr>
            <a:r>
              <a:rPr lang="en-US" sz="2800" dirty="0"/>
              <a:t>Reducing hunger, food insecurity, and malnutrition </a:t>
            </a:r>
          </a:p>
          <a:p>
            <a:pPr marL="914400" lvl="1" indent="-457200">
              <a:buFont typeface="Arial" panose="020B0604020202020204" pitchFamily="34" charset="0"/>
              <a:buChar char="•"/>
            </a:pPr>
            <a:r>
              <a:rPr lang="en-US" sz="2800" dirty="0"/>
              <a:t>Promoting socialization</a:t>
            </a:r>
          </a:p>
          <a:p>
            <a:pPr marL="914400" lvl="1" indent="-457200">
              <a:buFont typeface="Arial" panose="020B0604020202020204" pitchFamily="34" charset="0"/>
              <a:buChar char="•"/>
            </a:pPr>
            <a:r>
              <a:rPr lang="en-US" sz="2800" dirty="0"/>
              <a:t>Enhancing health and well-being while delaying the onset of adverse health conditions</a:t>
            </a:r>
            <a:endParaRPr lang="en-US" sz="2800" dirty="0">
              <a:solidFill>
                <a:srgbClr val="000000"/>
              </a:solidFill>
              <a:latin typeface="Open Sans"/>
            </a:endParaRPr>
          </a:p>
          <a:p>
            <a:pPr marL="0" indent="0">
              <a:buNone/>
            </a:pPr>
            <a:endParaRPr lang="en-US" sz="2800" dirty="0">
              <a:solidFill>
                <a:srgbClr val="000000"/>
              </a:solidFill>
              <a:latin typeface="Open Sans"/>
            </a:endParaRPr>
          </a:p>
          <a:p>
            <a:pPr marL="0" indent="0">
              <a:buNone/>
            </a:pPr>
            <a:r>
              <a:rPr lang="en-US" sz="2800" dirty="0">
                <a:solidFill>
                  <a:srgbClr val="000000"/>
                </a:solidFill>
                <a:latin typeface="Open Sans"/>
              </a:rPr>
              <a:t>Nutrition Services are not intended to reach every individual in the community. Programs target adults aged 60 and older who are in greatest social and economic need, with particular attention to the following groups:</a:t>
            </a:r>
          </a:p>
          <a:p>
            <a:pPr lvl="1">
              <a:buFont typeface="Wingdings" panose="05000000000000000000" pitchFamily="2" charset="2"/>
              <a:buChar char="§"/>
            </a:pPr>
            <a:r>
              <a:rPr lang="en-US" sz="2400" dirty="0">
                <a:solidFill>
                  <a:srgbClr val="000000"/>
                </a:solidFill>
                <a:latin typeface="Open Sans"/>
              </a:rPr>
              <a:t>Low-income older adults</a:t>
            </a:r>
          </a:p>
          <a:p>
            <a:pPr lvl="1">
              <a:buFont typeface="Wingdings" panose="05000000000000000000" pitchFamily="2" charset="2"/>
              <a:buChar char="§"/>
            </a:pPr>
            <a:r>
              <a:rPr lang="en-US" sz="2400" dirty="0">
                <a:solidFill>
                  <a:srgbClr val="000000"/>
                </a:solidFill>
                <a:latin typeface="Open Sans"/>
              </a:rPr>
              <a:t>Minority older individuals</a:t>
            </a:r>
          </a:p>
          <a:p>
            <a:pPr lvl="1">
              <a:buFont typeface="Wingdings" panose="05000000000000000000" pitchFamily="2" charset="2"/>
              <a:buChar char="§"/>
            </a:pPr>
            <a:r>
              <a:rPr lang="en-US" sz="2400" dirty="0">
                <a:solidFill>
                  <a:srgbClr val="000000"/>
                </a:solidFill>
                <a:latin typeface="Open Sans"/>
              </a:rPr>
              <a:t>Older adults in rural communities</a:t>
            </a:r>
          </a:p>
          <a:p>
            <a:pPr lvl="1">
              <a:buFont typeface="Wingdings" panose="05000000000000000000" pitchFamily="2" charset="2"/>
              <a:buChar char="§"/>
            </a:pPr>
            <a:r>
              <a:rPr lang="en-US" sz="2400" dirty="0">
                <a:solidFill>
                  <a:srgbClr val="000000"/>
                </a:solidFill>
                <a:latin typeface="Open Sans"/>
              </a:rPr>
              <a:t>Older individuals with limited English proficiency</a:t>
            </a:r>
          </a:p>
          <a:p>
            <a:pPr lvl="1">
              <a:buFont typeface="Wingdings" panose="05000000000000000000" pitchFamily="2" charset="2"/>
              <a:buChar char="§"/>
            </a:pPr>
            <a:r>
              <a:rPr lang="en-US" sz="2400" dirty="0">
                <a:solidFill>
                  <a:srgbClr val="000000"/>
                </a:solidFill>
                <a:latin typeface="Open Sans"/>
              </a:rPr>
              <a:t>Older adults at risk of institutional care</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10</a:t>
            </a:fld>
            <a:endParaRPr lang="en-US" dirty="0"/>
          </a:p>
        </p:txBody>
      </p:sp>
    </p:spTree>
    <p:extLst>
      <p:ext uri="{BB962C8B-B14F-4D97-AF65-F5344CB8AC3E}">
        <p14:creationId xmlns:p14="http://schemas.microsoft.com/office/powerpoint/2010/main" val="61423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281BD3D-30EB-4BD1-BAA4-7DDD953E18F3}"/>
              </a:ext>
            </a:extLst>
          </p:cNvPr>
          <p:cNvSpPr>
            <a:spLocks noGrp="1"/>
          </p:cNvSpPr>
          <p:nvPr>
            <p:ph type="body" idx="1"/>
          </p:nvPr>
        </p:nvSpPr>
        <p:spPr/>
        <p:txBody>
          <a:bodyPr/>
          <a:lstStyle/>
          <a:p>
            <a:r>
              <a:rPr lang="en-US" dirty="0"/>
              <a:t>JUDY</a:t>
            </a:r>
          </a:p>
          <a:p>
            <a:endParaRPr lang="en-US" dirty="0"/>
          </a:p>
          <a:p>
            <a:r>
              <a:rPr lang="en-US" dirty="0"/>
              <a:t>As an Innovation grantee, you will have several support staff available to help you be successful.  I’d like to introduce your Grant Management Specialist, Sean Lewis. Sean resides in the Office of Grants Management for ACL.  He is also a Senior Grants Management and Operations Specialist.  The Grant Management Specialist is your resource for questions about Notice of Award issuance and grant terms and also financial reporting which may be more detailed that your Project Officer has expertise in. Sean can be reached at the email included on this slide.  </a:t>
            </a:r>
          </a:p>
          <a:p>
            <a:endParaRPr lang="en-US" dirty="0"/>
          </a:p>
        </p:txBody>
      </p:sp>
    </p:spTree>
    <p:extLst>
      <p:ext uri="{BB962C8B-B14F-4D97-AF65-F5344CB8AC3E}">
        <p14:creationId xmlns:p14="http://schemas.microsoft.com/office/powerpoint/2010/main" val="65165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cs typeface="Arial" panose="020B0604020202020204" pitchFamily="34" charset="0"/>
              </a:rPr>
              <a:t>JUDY</a:t>
            </a:r>
          </a:p>
          <a:p>
            <a:endParaRPr lang="en-US" dirty="0">
              <a:cs typeface="Arial" panose="020B0604020202020204" pitchFamily="34" charset="0"/>
            </a:endParaRPr>
          </a:p>
          <a:p>
            <a:r>
              <a:rPr lang="en-US" dirty="0">
                <a:cs typeface="Arial" panose="020B0604020202020204" pitchFamily="34" charset="0"/>
              </a:rPr>
              <a:t>Let’s shift now to your grant requirements and an overview of the Innovation grants……</a:t>
            </a:r>
          </a:p>
          <a:p>
            <a:endParaRPr lang="en-US" dirty="0">
              <a:cs typeface="Arial" panose="020B0604020202020204" pitchFamily="34" charset="0"/>
            </a:endParaRPr>
          </a:p>
          <a:p>
            <a:pPr algn="l"/>
            <a:r>
              <a:rPr lang="en-US" dirty="0">
                <a:cs typeface="Arial" panose="020B0604020202020204" pitchFamily="34" charset="0"/>
              </a:rPr>
              <a:t>The purpose of the INNU grant program is to fund innovative and promising practices that enhance the quality, effectiveness, and other proven outcomes of nutrition programs and services within the aging services network.  As Keri mentioned, the specific goal of the FY22 Research in Community grants is to </a:t>
            </a:r>
            <a:r>
              <a:rPr lang="en-US" sz="1200" b="0" i="0" u="none" strike="noStrike" baseline="0" dirty="0">
                <a:solidFill>
                  <a:srgbClr val="000000"/>
                </a:solidFill>
                <a:latin typeface="CIDFont+F4"/>
              </a:rPr>
              <a:t>Demonstrate Congregate Meal Program Impact on Nutrition, Socialization, Health and Well-being Outcomes</a:t>
            </a:r>
            <a:r>
              <a:rPr lang="en-US" sz="1200" b="0" i="0" u="none" strike="noStrike" baseline="0" dirty="0">
                <a:solidFill>
                  <a:srgbClr val="000000"/>
                </a:solidFill>
                <a:latin typeface="CIDFont+F3"/>
              </a:rPr>
              <a:t>, or, you will be developing a program to E</a:t>
            </a:r>
            <a:r>
              <a:rPr lang="en-US" sz="1200" b="0" i="0" u="none" strike="noStrike" baseline="0" dirty="0">
                <a:solidFill>
                  <a:srgbClr val="0000FF"/>
                </a:solidFill>
                <a:latin typeface="CIDFont+F4"/>
              </a:rPr>
              <a:t>valuate and Sustain Effective, Non-Traditional Senior Nutrition Program Delivery Models. </a:t>
            </a:r>
          </a:p>
          <a:p>
            <a:pPr algn="l"/>
            <a:endParaRPr lang="en-US" sz="1200" b="0" i="0" u="none" strike="noStrike" baseline="0" dirty="0">
              <a:solidFill>
                <a:srgbClr val="0000FF"/>
              </a:solidFill>
              <a:latin typeface="CIDFont+F4"/>
            </a:endParaRPr>
          </a:p>
          <a:p>
            <a:pPr algn="l"/>
            <a:r>
              <a:rPr lang="en-US" sz="1200" b="0" i="0" u="none" strike="noStrike" baseline="0" dirty="0">
                <a:solidFill>
                  <a:srgbClr val="0000FF"/>
                </a:solidFill>
                <a:latin typeface="CIDFont+F4"/>
              </a:rPr>
              <a:t>If you are doing a replication grant, you have chosen from four previously successful grants and show how they can be replicated with different populations.</a:t>
            </a:r>
            <a:endParaRPr lang="en-US" sz="1000" b="0" i="0" u="none" strike="noStrike" kern="1200" baseline="0" dirty="0">
              <a:solidFill>
                <a:schemeClr val="tx1"/>
              </a:solidFill>
              <a:latin typeface="+mn-lt"/>
              <a:ea typeface="+mn-ea"/>
              <a:cs typeface="+mn-cs"/>
            </a:endParaRPr>
          </a:p>
          <a:p>
            <a:endParaRPr lang="en-US" sz="1000" kern="1200" dirty="0">
              <a:solidFill>
                <a:schemeClr val="tx1"/>
              </a:solidFill>
              <a:effectLst/>
              <a:latin typeface="+mn-lt"/>
              <a:ea typeface="+mn-ea"/>
              <a:cs typeface="+mn-cs"/>
            </a:endParaRPr>
          </a:p>
          <a:p>
            <a:endParaRPr lang="en-US" dirty="0">
              <a:cs typeface="Arial" panose="020B0604020202020204" pitchFamily="34" charset="0"/>
            </a:endParaRPr>
          </a:p>
          <a:p>
            <a:endParaRPr lang="en-US" sz="1200" b="0" i="0" u="none" strike="noStrike" kern="1200" baseline="0" dirty="0">
              <a:solidFill>
                <a:schemeClr val="tx1"/>
              </a:solidFill>
              <a:latin typeface="+mn-lt"/>
              <a:ea typeface="+mn-ea"/>
              <a:cs typeface="Arial" panose="020B0604020202020204" pitchFamily="34" charset="0"/>
            </a:endParaRPr>
          </a:p>
          <a:p>
            <a:endParaRPr lang="en-US" sz="1200" b="0" i="0" u="none" strike="noStrike" kern="1200" baseline="0" dirty="0">
              <a:solidFill>
                <a:schemeClr val="tx1"/>
              </a:solidFill>
              <a:latin typeface="+mn-lt"/>
              <a:ea typeface="+mn-ea"/>
              <a:cs typeface="Arial" panose="020B0604020202020204" pitchFamily="34" charset="0"/>
            </a:endParaRPr>
          </a:p>
          <a:p>
            <a:endParaRPr lang="en-US" sz="1200" b="0" i="0" u="none" strike="noStrike" kern="1200" baseline="0" dirty="0">
              <a:solidFill>
                <a:schemeClr val="tx1"/>
              </a:solidFill>
              <a:latin typeface="+mn-lt"/>
              <a:ea typeface="+mn-ea"/>
              <a:cs typeface="Arial" panose="020B0604020202020204" pitchFamily="34" charset="0"/>
            </a:endParaRPr>
          </a:p>
          <a:p>
            <a:r>
              <a:rPr lang="en-US" sz="1200" b="0" i="0" u="none" strike="noStrike" kern="1200" baseline="0" dirty="0">
                <a:solidFill>
                  <a:schemeClr val="tx1"/>
                </a:solidFill>
                <a:latin typeface="+mn-lt"/>
                <a:ea typeface="+mn-ea"/>
                <a:cs typeface="+mn-cs"/>
              </a:rPr>
              <a:t>verify the effectiveness of SNP innovative programs or practices implemented during COVID-19 that positively impact participants. Project goals and outcomes must include approaches for measuring the effectiveness of innovative programs or practices that support transitioning to and sustaining congregate meal programs and delivering impactful nutrition education. </a:t>
            </a:r>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There is an expectation of replication with our grantees and their projects. Replication toolkits and other materials will be part of each grantee’s final Capstone project. The webpage to see a select number of grantee Capstone projects is listed on this slide.</a:t>
            </a:r>
          </a:p>
          <a:p>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DA8AD-698D-444A-82A1-27588ABEAA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7318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a:p>
            <a:endParaRPr lang="en-US" dirty="0"/>
          </a:p>
          <a:p>
            <a:r>
              <a:rPr lang="en-US" dirty="0"/>
              <a:t>Your cohort joins a large group of prestigious grantees funded by ACL beginning in 2017. This grant program is a high-profile endeavor for our office – we regularly receive Congressional and GAO inquiries about this grant area and must be able to demonstrate impact and effectiveness of the funding.  Also, our grantees have been invaluable to us, especially during COVID, to assist ACL with understanding the challenges and also solutions to address providing meals, socialization and health and well being approaches. </a:t>
            </a:r>
          </a:p>
          <a:p>
            <a:endParaRPr lang="en-US" dirty="0"/>
          </a:p>
          <a:p>
            <a:r>
              <a:rPr lang="en-US" dirty="0"/>
              <a:t>We’ve had grantees from all over the nation; previous grantees include the Maryland Department of Aging, Georgia State University and the University of Utah, just to name a few.</a:t>
            </a:r>
          </a:p>
          <a:p>
            <a:endParaRPr lang="en-US" b="1" dirty="0"/>
          </a:p>
          <a:p>
            <a:r>
              <a:rPr lang="en-US" b="0" dirty="0"/>
              <a:t>As you’ll hear more about in a minute, each grantee is very unique. You may have much in common with others in the 2022 cohort, or perhaps your project is more similar to an earlier grantee’s work. You’ll be joining the 2019, 2020 and 2021 active grantees who are well into their project work.  You’ll have an opportunity to meet them at gatherings our national resource center will be initiating, and also via a listerv for current and previous Innovation in Nutrition Grantees.  Think of it as you are joining a family.  Our grantees are highly engaged, they share learnings and support each other.</a:t>
            </a:r>
          </a:p>
          <a:p>
            <a:pPr lvl="0">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619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FB2BEA6-7E31-45C3-9815-BBC9645D8961}"/>
              </a:ext>
            </a:extLst>
          </p:cNvPr>
          <p:cNvSpPr>
            <a:spLocks noGrp="1"/>
          </p:cNvSpPr>
          <p:nvPr>
            <p:ph type="body" idx="1"/>
          </p:nvPr>
        </p:nvSpPr>
        <p:spPr/>
        <p:txBody>
          <a:bodyPr/>
          <a:lstStyle/>
          <a:p>
            <a:r>
              <a:rPr lang="en-US" dirty="0"/>
              <a:t>JUDY</a:t>
            </a:r>
          </a:p>
          <a:p>
            <a:endParaRPr lang="en-US" dirty="0"/>
          </a:p>
          <a:p>
            <a:r>
              <a:rPr lang="en-US" dirty="0"/>
              <a:t>I’m pleased to officially announce the 2022 grantees.  Research grantees include Texas State University, University of Utah, and </a:t>
            </a:r>
            <a:r>
              <a:rPr lang="en-US" dirty="0" err="1"/>
              <a:t>LifeCare</a:t>
            </a:r>
            <a:r>
              <a:rPr lang="en-US" dirty="0"/>
              <a:t> Alliance.  Replication Grantees include:  Elder Services of Merrimack Valley, University of Arkansas for Medical Sciences, New Opportunities Inc., Northeastern Illinois Area Agency on Aging, Health and Hospital Association of Marion County, Waupaca County and Humboldt Senior Resource Center, Inc.</a:t>
            </a:r>
          </a:p>
          <a:p>
            <a:endParaRPr lang="en-US" dirty="0"/>
          </a:p>
          <a:p>
            <a:r>
              <a:rPr lang="en-US" dirty="0"/>
              <a:t>I want to pause so each of you can introduce yourselves, and if you have staff on the call, please introduce them as well.  I’d also like you to provide a brief overview of your program by sharing the goals and objectives of your project.  </a:t>
            </a:r>
          </a:p>
          <a:p>
            <a:endParaRPr lang="en-US" dirty="0"/>
          </a:p>
          <a:p>
            <a:r>
              <a:rPr lang="en-US" dirty="0"/>
              <a:t>So, let’s begin with Texas State University. (GO THROUGH THE LIST FOR INTRODUCTIONS).</a:t>
            </a:r>
          </a:p>
          <a:p>
            <a:endParaRPr lang="en-US" dirty="0"/>
          </a:p>
          <a:p>
            <a:r>
              <a:rPr lang="en-US" dirty="0"/>
              <a:t>Now, I’ll hand the presentation off to the National Resource Center on Nutrition and Aging, an ACL grantee organization who will be providing technical assistance for your grant.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a:p>
            <a:endParaRPr lang="en-US" dirty="0"/>
          </a:p>
          <a:p>
            <a:r>
              <a:rPr lang="en-US" dirty="0"/>
              <a:t>Our Resource Center was awarded in 2021.  The goal of the Resource Center is to advance the senior nutrition network to ensure its continued strength and sustainability</a:t>
            </a:r>
          </a:p>
          <a:p>
            <a:endParaRPr lang="en-US" dirty="0"/>
          </a:p>
          <a:p>
            <a:r>
              <a:rPr lang="en-US" dirty="0"/>
              <a:t>The Resource Center acts on behalf of ACL to provide:</a:t>
            </a:r>
          </a:p>
          <a:p>
            <a:pPr marL="171450" lvl="0" indent="-171450">
              <a:buFont typeface="Arial" panose="020B0604020202020204" pitchFamily="34" charset="0"/>
              <a:buChar char="•"/>
            </a:pPr>
            <a:r>
              <a:rPr lang="en-US" dirty="0"/>
              <a:t>Expert technical assistance, enhanced resources for grantees including Innovation grantees</a:t>
            </a:r>
          </a:p>
          <a:p>
            <a:pPr marL="171450" lvl="0" indent="-171450">
              <a:buFont typeface="Arial" panose="020B0604020202020204" pitchFamily="34" charset="0"/>
              <a:buChar char="•"/>
            </a:pPr>
            <a:r>
              <a:rPr lang="en-US" dirty="0"/>
              <a:t>New educational and collaboration opportunities</a:t>
            </a:r>
          </a:p>
          <a:p>
            <a:pPr marL="171450" lvl="0" indent="-171450">
              <a:buFont typeface="Arial" panose="020B0604020202020204" pitchFamily="34" charset="0"/>
              <a:buChar char="•"/>
            </a:pPr>
            <a:r>
              <a:rPr lang="en-US" dirty="0"/>
              <a:t>Leadership as an advocate to ensure strength and sustainability of the Senior Nutrition Program network</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endParaRPr lang="en-US" dirty="0"/>
          </a:p>
          <a:p>
            <a:r>
              <a:rPr lang="en-US" dirty="0"/>
              <a:t>It is my pleasure to introduce Caroline McKinney, Resource Center Project Director.</a:t>
            </a:r>
          </a:p>
          <a:p>
            <a:endParaRPr lang="en-US" dirty="0"/>
          </a:p>
          <a:p>
            <a:pPr marL="171450" lvl="0" indent="-171450">
              <a:buFont typeface="Arial" panose="020B0604020202020204" pitchFamily="34" charset="0"/>
              <a:buChar char="•"/>
            </a:pPr>
            <a:endParaRPr lang="en-US" dirty="0"/>
          </a:p>
          <a:p>
            <a:pPr lvl="1"/>
            <a:endParaRPr lang="en-US" dirty="0"/>
          </a:p>
          <a:p>
            <a:pPr marL="171450" lvl="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15</a:t>
            </a:fld>
            <a:endParaRPr lang="en-US" dirty="0"/>
          </a:p>
        </p:txBody>
      </p:sp>
    </p:spTree>
    <p:extLst>
      <p:ext uri="{BB962C8B-B14F-4D97-AF65-F5344CB8AC3E}">
        <p14:creationId xmlns:p14="http://schemas.microsoft.com/office/powerpoint/2010/main" val="47677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A432C94-9A5F-4A3B-AD83-EB49518FE697}"/>
              </a:ext>
            </a:extLst>
          </p:cNvPr>
          <p:cNvSpPr>
            <a:spLocks noGrp="1"/>
          </p:cNvSpPr>
          <p:nvPr>
            <p:ph type="body" idx="1"/>
          </p:nvPr>
        </p:nvSpPr>
        <p:spPr/>
        <p:txBody>
          <a:bodyPr/>
          <a:lstStyle/>
          <a:p>
            <a:r>
              <a:rPr lang="en-US" dirty="0"/>
              <a:t>Caroline </a:t>
            </a:r>
          </a:p>
          <a:p>
            <a:endParaRPr lang="en-US" dirty="0"/>
          </a:p>
          <a:p>
            <a:r>
              <a:rPr lang="en-US" dirty="0"/>
              <a:t>Thank you so much for having me today. I am very excited to get to know each of you and your projects and work together moving forward. Nutrition Innovation Director at NRCNA. Started in December. Registered RD. Prior to joining the NARC, I most recently came from a clinical/ICU background.</a:t>
            </a:r>
            <a:r>
              <a:rPr lang="en-US" baseline="0" dirty="0"/>
              <a:t> </a:t>
            </a:r>
          </a:p>
          <a:p>
            <a:endParaRPr lang="en-US" baseline="0" dirty="0"/>
          </a:p>
          <a:p>
            <a:r>
              <a:rPr lang="en-US" baseline="0" dirty="0"/>
              <a:t>The Resource Center will serve as your go-to hub for innovative ideas and best practices for the network. A large part of this is being a support system for the grantees. You will receive emails and information shortly to begin setting up agenda meetings this fall. Please be thinking about who you would like to attend these monthly meetings. We will be working with Iowa State University to evaluate our work to ensure we are meeting your needs. There may be a request from them throughout the grant period, and we appreciate your feedback.</a:t>
            </a:r>
          </a:p>
          <a:p>
            <a:endParaRPr lang="en-US" baseline="0" dirty="0"/>
          </a:p>
          <a:p>
            <a:r>
              <a:rPr lang="en-US" baseline="0" dirty="0"/>
              <a:t>We will discuss the technical assistance points in greater detail in the next few slides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Caroline</a:t>
            </a:r>
          </a:p>
          <a:p>
            <a:endParaRPr lang="en-US" dirty="0"/>
          </a:p>
          <a:p>
            <a:r>
              <a:rPr lang="en-US" dirty="0"/>
              <a:t>From time to time, grantees do interact with other staff members of the NRCNA.  I’d like to take a moment and acquaint you with our staff members.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mentioned, at any point in time, you could receive a request from one of our staff members. You will enjoy your interactions with our team.</a:t>
            </a:r>
          </a:p>
          <a:p>
            <a:endParaRPr lang="en-US"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17</a:t>
            </a:fld>
            <a:endParaRPr lang="en-US" dirty="0"/>
          </a:p>
        </p:txBody>
      </p:sp>
    </p:spTree>
    <p:extLst>
      <p:ext uri="{BB962C8B-B14F-4D97-AF65-F5344CB8AC3E}">
        <p14:creationId xmlns:p14="http://schemas.microsoft.com/office/powerpoint/2010/main" val="3399110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465F8BD-EE1F-44A3-BE21-4C57F2F5A98A}"/>
              </a:ext>
            </a:extLst>
          </p:cNvPr>
          <p:cNvSpPr>
            <a:spLocks noGrp="1"/>
          </p:cNvSpPr>
          <p:nvPr>
            <p:ph type="body" idx="1"/>
          </p:nvPr>
        </p:nvSpPr>
        <p:spPr/>
        <p:txBody>
          <a:bodyPr/>
          <a:lstStyle/>
          <a:p>
            <a:pPr marL="0" indent="0">
              <a:buFont typeface="Arial" panose="020B0604020202020204" pitchFamily="34" charset="0"/>
              <a:buNone/>
            </a:pPr>
            <a:r>
              <a:rPr lang="en-US" dirty="0"/>
              <a:t>Caroline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will see enhanced programming from the NRCNA including: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“Quickinars” and short Courses, designed to quickly inform the network on topics like OAA basics and innovations</a:t>
            </a:r>
          </a:p>
          <a:p>
            <a:pPr marL="171450" indent="-171450">
              <a:buFont typeface="Arial" panose="020B0604020202020204" pitchFamily="34" charset="0"/>
              <a:buChar char="•"/>
            </a:pPr>
            <a:r>
              <a:rPr lang="en-US" dirty="0"/>
              <a:t>“Lightening Talks” with former and current INNU grantees</a:t>
            </a:r>
            <a:r>
              <a:rPr lang="en-US" baseline="0" dirty="0"/>
              <a:t> which showcase work to the network</a:t>
            </a:r>
            <a:endParaRPr lang="en-US" dirty="0"/>
          </a:p>
          <a:p>
            <a:pPr marL="171450" indent="-171450">
              <a:buFont typeface="Arial" panose="020B0604020202020204" pitchFamily="34" charset="0"/>
              <a:buChar char="•"/>
            </a:pPr>
            <a:r>
              <a:rPr lang="en-US" dirty="0"/>
              <a:t>Best practice guides that contain validated tools.</a:t>
            </a:r>
          </a:p>
          <a:p>
            <a:pPr marL="171450" indent="-171450">
              <a:buFont typeface="Arial" panose="020B0604020202020204" pitchFamily="34" charset="0"/>
              <a:buChar char="•"/>
            </a:pPr>
            <a:r>
              <a:rPr lang="en-US" dirty="0"/>
              <a:t>Live webinars with</a:t>
            </a:r>
            <a:r>
              <a:rPr lang="en-US" baseline="0" dirty="0"/>
              <a:t> subject matter experts on key topics like hospitality, gerontology, DEI and food systems from Iowa State University</a:t>
            </a:r>
            <a:endParaRPr lang="en-US" dirty="0"/>
          </a:p>
          <a:p>
            <a:pPr marL="171450" indent="-171450">
              <a:buFont typeface="Arial" panose="020B0604020202020204" pitchFamily="34" charset="0"/>
              <a:buChar char="•"/>
            </a:pPr>
            <a:r>
              <a:rPr lang="en-US" sz="2600" dirty="0"/>
              <a:t>Printable materials</a:t>
            </a:r>
          </a:p>
          <a:p>
            <a:pPr marL="171450" indent="-171450">
              <a:buFont typeface="Arial" panose="020B0604020202020204" pitchFamily="34" charset="0"/>
              <a:buChar char="•"/>
            </a:pPr>
            <a:r>
              <a:rPr lang="en-US" sz="2600" dirty="0"/>
              <a:t>Leadership and advocacy at the local,</a:t>
            </a:r>
            <a:r>
              <a:rPr lang="en-US" sz="2600" baseline="0" dirty="0"/>
              <a:t> state, and national level. We will attend and present at conferences </a:t>
            </a:r>
            <a:endParaRPr lang="en-US" sz="2600" dirty="0"/>
          </a:p>
          <a:p>
            <a:pPr marL="171450" indent="-171450">
              <a:buFont typeface="Arial" panose="020B0604020202020204" pitchFamily="34" charset="0"/>
              <a:buChar char="•"/>
            </a:pPr>
            <a:endParaRPr lang="en-US" dirty="0"/>
          </a:p>
          <a:p>
            <a:endParaRPr lang="en-US" dirty="0"/>
          </a:p>
          <a:p>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Caroline </a:t>
            </a:r>
          </a:p>
          <a:p>
            <a:endParaRPr lang="en-US" dirty="0"/>
          </a:p>
          <a:p>
            <a:r>
              <a:rPr lang="en-US" dirty="0"/>
              <a:t>At your first monthly meeting, in September we’ll walk you through how to complete the detailed agenda, which is sent to both the Resource Center and your ACL Project officer at least 3 business days in advance of your monthly meeting. </a:t>
            </a:r>
          </a:p>
          <a:p>
            <a:endParaRPr lang="en-US" dirty="0"/>
          </a:p>
          <a:p>
            <a:r>
              <a:rPr lang="en-US" dirty="0"/>
              <a:t>**Also, your financial department may have questions related to PMS or financial reports. </a:t>
            </a:r>
            <a:r>
              <a:rPr lang="en-US" b="0" dirty="0">
                <a:highlight>
                  <a:srgbClr val="FFFF00"/>
                </a:highlight>
              </a:rPr>
              <a:t>If so, please let us know and we can do our best to arrange for Mr. Lewis to attend the meeting during that portion of the discussion.</a:t>
            </a:r>
            <a:r>
              <a:rPr lang="en-US" b="1" dirty="0">
                <a:highlight>
                  <a:srgbClr val="FFFF00"/>
                </a:highlight>
              </a:rPr>
              <a:t>**</a:t>
            </a:r>
          </a:p>
          <a:p>
            <a:endParaRPr lang="en-US" dirty="0"/>
          </a:p>
          <a:p>
            <a:r>
              <a:rPr lang="en-US" dirty="0"/>
              <a:t>There</a:t>
            </a:r>
            <a:r>
              <a:rPr lang="en-US" baseline="0" dirty="0"/>
              <a:t> are a large variety of tools to provide you with assistance. You and your team are invited to join our grantee listserv or fondly referred to as the INNU Grantee Listserv. This is a space for former and current innovations in nutrition programs and services grantees to seek input or best practice recommendations from other grantees, ask clarifying questions regarding grant work, foster networking opportunities, share successes or challenges incurred within the grant period and to share research and resources. If you would like to join the INNU Grantee Listserv or remove yourself from the INNU Grantee Listserv at anytime, please email myself with your first name, last name and email. </a:t>
            </a:r>
          </a:p>
          <a:p>
            <a:endParaRPr lang="en-US" baseline="0" dirty="0"/>
          </a:p>
          <a:p>
            <a:r>
              <a:rPr lang="en-US" baseline="0" dirty="0"/>
              <a:t>The INNU Grantee Annual Conference is a chance for all grantees to come together and will be a great opportunity to meet others, listen to keynote sessions, network and brainstorm, and have a videographer document our work. </a:t>
            </a:r>
          </a:p>
          <a:p>
            <a:endParaRPr lang="en-US" baseline="0" dirty="0"/>
          </a:p>
          <a:p>
            <a:r>
              <a:rPr lang="en-US" baseline="0" dirty="0"/>
              <a:t>Monthly grantee gatherings are optional webinar gatherings and were created as a result of grantee requests to network, share resources and provide mutual support as their grant progresses and we were happy to facilitate! Topic area and discussion points are emailed each month prior to the call. </a:t>
            </a:r>
          </a:p>
          <a:p>
            <a:endParaRPr lang="en-US" baseline="0" dirty="0"/>
          </a:p>
          <a:p>
            <a:r>
              <a:rPr lang="en-US" baseline="0" dirty="0"/>
              <a:t>Technical assistance is provided from myself and our team at the NRCNA and we have access to knowledge from ISU and others to help problem solve.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19</a:t>
            </a:fld>
            <a:endParaRPr lang="en-US" dirty="0"/>
          </a:p>
        </p:txBody>
      </p:sp>
    </p:spTree>
    <p:extLst>
      <p:ext uri="{BB962C8B-B14F-4D97-AF65-F5344CB8AC3E}">
        <p14:creationId xmlns:p14="http://schemas.microsoft.com/office/powerpoint/2010/main" val="331829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a:p>
            <a:r>
              <a:rPr lang="en-US" dirty="0"/>
              <a:t>Congratulations to you all. As you know, 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he grant competition was highly competitive.  An independent panel of experts in aging, public health, evidence-based programming, and academia reviewed your application and scored it. The top three research applications were awarded along with the top seven replication applications.</a:t>
            </a:r>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a:t>
            </a:fld>
            <a:endParaRPr lang="en-US"/>
          </a:p>
        </p:txBody>
      </p:sp>
    </p:spTree>
    <p:extLst>
      <p:ext uri="{BB962C8B-B14F-4D97-AF65-F5344CB8AC3E}">
        <p14:creationId xmlns:p14="http://schemas.microsoft.com/office/powerpoint/2010/main" val="1167470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Caroline</a:t>
            </a:r>
          </a:p>
          <a:p>
            <a:endParaRPr lang="en-US" b="0" dirty="0"/>
          </a:p>
          <a:p>
            <a:r>
              <a:rPr lang="en-US" b="0" dirty="0"/>
              <a:t>I want to take this opportunity to make you aware of our new Nutrition and Aging Website.  This website holds a host of information and resources. Examples include: tip sheets and trainings, previous grantee models, data and evaluation information, resources for older adults and links. I do want to note that our website is currently under redesign and will be organized into user and search friendly categories once completed.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I encourage you to visit the website and familiarize yourself with the resources available, should you need them.  And, please know that new materials will be posted regularly!</a:t>
            </a:r>
          </a:p>
          <a:p>
            <a:endParaRPr lang="en-US" b="0" dirty="0"/>
          </a:p>
          <a:p>
            <a:pPr marL="0" lvl="0" indent="0" algn="l" rtl="0">
              <a:lnSpc>
                <a:spcPct val="100000"/>
              </a:lnSpc>
              <a:spcBef>
                <a:spcPts val="0"/>
              </a:spcBef>
              <a:spcAft>
                <a:spcPts val="0"/>
              </a:spcAft>
              <a:buSzPts val="1400"/>
              <a:buNone/>
            </a:pPr>
            <a:r>
              <a:rPr lang="en-US" b="0" dirty="0"/>
              <a:t>We are also on a host of social media—follow us and engage with us @…</a:t>
            </a:r>
          </a:p>
          <a:p>
            <a:pPr marL="0" lvl="0" indent="0" algn="l" rtl="0">
              <a:lnSpc>
                <a:spcPct val="100000"/>
              </a:lnSpc>
              <a:spcBef>
                <a:spcPts val="0"/>
              </a:spcBef>
              <a:spcAft>
                <a:spcPts val="0"/>
              </a:spcAft>
              <a:buSzPts val="1400"/>
              <a:buNone/>
            </a:pPr>
            <a:r>
              <a:rPr lang="en-US" b="0" dirty="0"/>
              <a:t>If you scan this QR code it will take you to a webpage that </a:t>
            </a:r>
            <a:r>
              <a:rPr lang="en-US" b="0" i="0" dirty="0"/>
              <a:t>links to all of our social media accounts</a:t>
            </a:r>
            <a:r>
              <a:rPr lang="en-US" b="0" dirty="0"/>
              <a:t>-so </a:t>
            </a:r>
            <a:r>
              <a:rPr lang="en-US" dirty="0"/>
              <a:t>also feel free to do that!</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20</a:t>
            </a:fld>
            <a:endParaRPr lang="en-US" dirty="0"/>
          </a:p>
        </p:txBody>
      </p:sp>
    </p:spTree>
    <p:extLst>
      <p:ext uri="{BB962C8B-B14F-4D97-AF65-F5344CB8AC3E}">
        <p14:creationId xmlns:p14="http://schemas.microsoft.com/office/powerpoint/2010/main" val="422492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Caroline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Finally, I recommend you subscribe to our monthly newsletter-</a:t>
            </a:r>
          </a:p>
          <a:p>
            <a:pPr marL="0" lvl="0" indent="0" algn="l" rtl="0">
              <a:lnSpc>
                <a:spcPct val="100000"/>
              </a:lnSpc>
              <a:spcBef>
                <a:spcPts val="0"/>
              </a:spcBef>
              <a:spcAft>
                <a:spcPts val="0"/>
              </a:spcAft>
              <a:buSzPts val="1400"/>
              <a:buNone/>
            </a:pPr>
            <a:r>
              <a:rPr lang="en-US" b="0" dirty="0"/>
              <a:t>Very practical information to stay up to date on happenings in the SNP.</a:t>
            </a:r>
          </a:p>
          <a:p>
            <a:pPr marL="0" lvl="0" indent="0" algn="l" rtl="0">
              <a:lnSpc>
                <a:spcPct val="100000"/>
              </a:lnSpc>
              <a:spcBef>
                <a:spcPts val="0"/>
              </a:spcBef>
              <a:spcAft>
                <a:spcPts val="0"/>
              </a:spcAft>
              <a:buSzPts val="1400"/>
              <a:buNone/>
            </a:pPr>
            <a:endParaRPr lang="en-US" b="0"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baseline="0" dirty="0"/>
              <a:t>I’ll turn the presentation back to Judy at this time….</a:t>
            </a:r>
            <a:endParaRPr lang="en-US" dirty="0"/>
          </a:p>
          <a:p>
            <a:pPr marL="0" lvl="0" indent="0" algn="l" rtl="0">
              <a:lnSpc>
                <a:spcPct val="100000"/>
              </a:lnSpc>
              <a:spcBef>
                <a:spcPts val="0"/>
              </a:spcBef>
              <a:spcAft>
                <a:spcPts val="0"/>
              </a:spcAft>
              <a:buSzPts val="1400"/>
              <a:buNone/>
            </a:pPr>
            <a:endParaRPr lang="en-US" b="0"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21</a:t>
            </a:fld>
            <a:endParaRPr lang="en-US" dirty="0"/>
          </a:p>
        </p:txBody>
      </p:sp>
    </p:spTree>
    <p:extLst>
      <p:ext uri="{BB962C8B-B14F-4D97-AF65-F5344CB8AC3E}">
        <p14:creationId xmlns:p14="http://schemas.microsoft.com/office/powerpoint/2010/main" val="2774615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a:p>
            <a:r>
              <a:rPr lang="en-US" dirty="0"/>
              <a:t>Now let’s move to reporting by grantees.</a:t>
            </a:r>
          </a:p>
          <a:p>
            <a:endParaRPr lang="en-US" dirty="0"/>
          </a:p>
          <a:p>
            <a:r>
              <a:rPr lang="en-US" dirty="0"/>
              <a:t>You will all receive a Reporting Calendar that gives you the dates of when your programmatic and financial reports are due.  Research grants cover five years and include a Capstone Report. Replication grants are for three years and do not require a Capstone Report.  Information is also included on how and where to upload your reports.  </a:t>
            </a:r>
          </a:p>
        </p:txBody>
      </p:sp>
      <p:sp>
        <p:nvSpPr>
          <p:cNvPr id="4" name="Slide Number Placeholder 3"/>
          <p:cNvSpPr>
            <a:spLocks noGrp="1"/>
          </p:cNvSpPr>
          <p:nvPr>
            <p:ph type="sldNum" sz="quarter" idx="5"/>
          </p:nvPr>
        </p:nvSpPr>
        <p:spPr/>
        <p:txBody>
          <a:bodyPr/>
          <a:lstStyle/>
          <a:p>
            <a:fld id="{2F578678-88A4-4BE9-BB45-C5BDA72D90F8}" type="slidenum">
              <a:rPr lang="en-US" smtClean="0"/>
              <a:pPr/>
              <a:t>22</a:t>
            </a:fld>
            <a:endParaRPr lang="en-US"/>
          </a:p>
        </p:txBody>
      </p:sp>
    </p:spTree>
    <p:extLst>
      <p:ext uri="{BB962C8B-B14F-4D97-AF65-F5344CB8AC3E}">
        <p14:creationId xmlns:p14="http://schemas.microsoft.com/office/powerpoint/2010/main" val="3598191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2362200"/>
          </a:xfrm>
        </p:spPr>
        <p:txBody>
          <a:bodyPr>
            <a:normAutofit fontScale="25000" lnSpcReduction="20000"/>
          </a:bodyPr>
          <a:lstStyle/>
          <a:p>
            <a:r>
              <a:rPr lang="en-US" dirty="0"/>
              <a:t>JUDY </a:t>
            </a:r>
          </a:p>
          <a:p>
            <a:endParaRPr lang="en-US" dirty="0"/>
          </a:p>
          <a:p>
            <a:r>
              <a:rPr lang="en-US" dirty="0"/>
              <a:t>Deliverables required by all ACL grantees include the programmatic semi-annual and Final Reports. These reports are a communication tool and should be clearly written and understandable for a wide range of readers. Performance Reports should document project findings, outcomes, activities, methods, lessons learned, and products of significance to the fields of aging and disability. </a:t>
            </a:r>
          </a:p>
          <a:p>
            <a:endParaRPr lang="en-US" dirty="0"/>
          </a:p>
          <a:p>
            <a:r>
              <a:rPr lang="en-US" dirty="0"/>
              <a:t>Each semi-annual report is reviewed thoroughly by ACL project officers, who in turn generate a Monitoring report which is part of your grant’s permanent record.</a:t>
            </a:r>
          </a:p>
          <a:p>
            <a:endParaRPr lang="en-US" dirty="0"/>
          </a:p>
          <a:p>
            <a:r>
              <a:rPr lang="en-US" sz="4400" dirty="0"/>
              <a:t>Just some notes about the semi-annual progress report-</a:t>
            </a:r>
          </a:p>
          <a:p>
            <a:r>
              <a:rPr lang="en-US" sz="4400" dirty="0"/>
              <a:t>They are due 30 days after each 6-month reporting period</a:t>
            </a:r>
          </a:p>
          <a:p>
            <a:r>
              <a:rPr lang="en-US" sz="4400" dirty="0"/>
              <a:t>Understand there is a monitoring process connected with these reports and the monthly call after you submit the semi-annual report is considered a monitoring review call where the report will be discussed and the ACL project officer will inquire regarding progress on your planned activities, goals and objectives.</a:t>
            </a:r>
          </a:p>
          <a:p>
            <a:endParaRPr lang="en-US" sz="4400" dirty="0"/>
          </a:p>
          <a:p>
            <a:r>
              <a:rPr lang="en-US" sz="4400" dirty="0"/>
              <a:t>You will Upload program reports in GrantSolutions (</a:t>
            </a:r>
            <a:r>
              <a:rPr lang="en-US" sz="4400" u="sng" dirty="0">
                <a:hlinkClick r:id="rId3"/>
              </a:rPr>
              <a:t>https://www.grantsolutions.gov</a:t>
            </a:r>
            <a:r>
              <a:rPr lang="en-US" sz="4400" u="sng" dirty="0"/>
              <a:t>) as a grant note</a:t>
            </a:r>
          </a:p>
          <a:p>
            <a:endParaRPr lang="en-US" sz="4400" dirty="0"/>
          </a:p>
          <a:p>
            <a:r>
              <a:rPr lang="en-US" sz="4400" dirty="0"/>
              <a:t>In addition, please Email to your Technical Assistance Liaison </a:t>
            </a:r>
            <a:r>
              <a:rPr lang="en-US" sz="4400" b="1" dirty="0"/>
              <a:t>and</a:t>
            </a:r>
            <a:r>
              <a:rPr lang="en-US" sz="4400" dirty="0"/>
              <a:t> ACL Project Officer</a:t>
            </a:r>
            <a:endParaRPr lang="en-US" sz="4400" u="sng" dirty="0"/>
          </a:p>
          <a:p>
            <a:r>
              <a:rPr lang="en-US" sz="4400" u="none" dirty="0">
                <a:solidFill>
                  <a:schemeClr val="tx1"/>
                </a:solidFill>
                <a:hlinkClick r:id="rId4" tooltip="PPR">
                  <a:extLst>
                    <a:ext uri="{A12FA001-AC4F-418D-AE19-62706E023703}">
                      <ahyp:hlinkClr xmlns:ahyp="http://schemas.microsoft.com/office/drawing/2018/hyperlinkcolor" val="tx"/>
                    </a:ext>
                  </a:extLst>
                </a:hlinkClick>
              </a:rPr>
              <a:t>We’ve provided the link to your resource regarding the format of your report, please see </a:t>
            </a:r>
            <a:r>
              <a:rPr lang="en-US" sz="4400" u="sng" dirty="0">
                <a:solidFill>
                  <a:srgbClr val="0000FF"/>
                </a:solidFill>
                <a:hlinkClick r:id="rId4" tooltip="PPR">
                  <a:extLst>
                    <a:ext uri="{A12FA001-AC4F-418D-AE19-62706E023703}">
                      <ahyp:hlinkClr xmlns:ahyp="http://schemas.microsoft.com/office/drawing/2018/hyperlinkcolor" val="tx"/>
                    </a:ext>
                  </a:extLst>
                </a:hlinkClick>
              </a:rPr>
              <a:t>Current Guidelines for Preparing Performance Reports for Grants</a:t>
            </a:r>
            <a:r>
              <a:rPr lang="en-US" sz="4400" dirty="0"/>
              <a:t>.</a:t>
            </a:r>
          </a:p>
          <a:p>
            <a:pPr marL="457200" lvl="1" indent="0">
              <a:buNone/>
            </a:pPr>
            <a:endParaRPr lang="en-US" sz="4400" dirty="0"/>
          </a:p>
          <a:p>
            <a:pPr marL="457200" lvl="1" indent="0">
              <a:buNone/>
            </a:pPr>
            <a:endParaRPr lang="en-US" sz="65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3034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2362200"/>
          </a:xfrm>
        </p:spPr>
        <p:txBody>
          <a:bodyPr>
            <a:normAutofit fontScale="85000" lnSpcReduction="20000"/>
          </a:bodyPr>
          <a:lstStyle/>
          <a:p>
            <a:r>
              <a:rPr lang="en-US" sz="1200" dirty="0"/>
              <a:t>JUDY</a:t>
            </a:r>
          </a:p>
          <a:p>
            <a:r>
              <a:rPr lang="en-US" sz="1200" dirty="0"/>
              <a:t>You have Final Cumulative Reports (Program and Financial) which will be due 90 days after the end of your project period. </a:t>
            </a:r>
          </a:p>
          <a:p>
            <a:r>
              <a:rPr lang="en-US" sz="1200" dirty="0"/>
              <a:t>They are due November 30, 2027 for Research projects, and November 30, 2025 for Replication projects.</a:t>
            </a:r>
          </a:p>
          <a:p>
            <a:endParaRPr lang="en-US" sz="1200" dirty="0"/>
          </a:p>
          <a:p>
            <a:r>
              <a:rPr lang="en-US" sz="1200" dirty="0"/>
              <a:t>You’ll see this slide shows one unique report that is only due at the grant closing, which is the tangible property report.</a:t>
            </a:r>
          </a:p>
          <a:p>
            <a:endParaRPr lang="en-US" dirty="0"/>
          </a:p>
          <a:p>
            <a:r>
              <a:rPr lang="en-US" dirty="0"/>
              <a:t>The Final Reports take the place of the Semi-Annual Report and the annual financial reporting at the end of the final year of the grant. </a:t>
            </a:r>
          </a:p>
          <a:p>
            <a:endParaRPr lang="en-US" dirty="0"/>
          </a:p>
          <a:p>
            <a:r>
              <a:rPr lang="en-US" dirty="0"/>
              <a:t>Final program and financial Reports cover the entire 3 or 5 year project period and the final program report follows a different format than the semi-annual reports.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also go to the </a:t>
            </a:r>
            <a:r>
              <a:rPr lang="en-US" sz="1200" u="sng" dirty="0">
                <a:hlinkClick r:id="rId3" tooltip="PPR"/>
              </a:rPr>
              <a:t>Current Guidelines for Preparing Performance Reports for Grants</a:t>
            </a:r>
            <a:r>
              <a:rPr lang="en-US" sz="1200" u="sng" dirty="0"/>
              <a:t> to identify the format for your final project report.</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2923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2362200"/>
          </a:xfrm>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JUDY or SEAN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SF 425 annual report is </a:t>
            </a:r>
            <a:r>
              <a:rPr lang="en-US" sz="3400" b="0" i="0" kern="1200" dirty="0">
                <a:solidFill>
                  <a:schemeClr val="tx1"/>
                </a:solidFill>
                <a:effectLst/>
                <a:latin typeface="+mn-lt"/>
                <a:ea typeface="+mn-ea"/>
                <a:cs typeface="+mn-cs"/>
              </a:rPr>
              <a:t>d</a:t>
            </a:r>
            <a:r>
              <a:rPr lang="en-US" sz="3400" dirty="0"/>
              <a:t>ue August 31, </a:t>
            </a:r>
            <a:r>
              <a:rPr lang="en-US" sz="3600" b="0" i="0" kern="1200" dirty="0">
                <a:solidFill>
                  <a:schemeClr val="tx1"/>
                </a:solidFill>
                <a:effectLst/>
                <a:latin typeface="+mn-lt"/>
                <a:ea typeface="+mn-ea"/>
                <a:cs typeface="+mn-cs"/>
              </a:rPr>
              <a:t>30 days after the end of each budget period for grants. Final financial reports are due 90 days after the end of the project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400" u="none" dirty="0">
                <a:solidFill>
                  <a:schemeClr val="tx1"/>
                </a:solidFill>
              </a:rPr>
              <a:t>You will submit financial reports through PMS.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400" dirty="0"/>
              <a:t>For financial reporting instructions I’ve included a helpful link:  </a:t>
            </a:r>
            <a:r>
              <a:rPr lang="en-US" sz="3400" u="sng" dirty="0">
                <a:hlinkClick r:id="rId3"/>
              </a:rPr>
              <a:t>https://pms.psc.gov/</a:t>
            </a:r>
            <a:endParaRPr lang="en-US" sz="3400"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839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0" y="4343400"/>
            <a:ext cx="4572000" cy="23622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Capstone Report will be due October 31, 2027 for Research projects.  No Capstone Report is due for Replication 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report combines the replication tools, lessons learned, and other materials created by grantees.  Specific format and requirements for the capstone project will be provided throughout your grant project period.</a:t>
            </a:r>
          </a:p>
          <a:p>
            <a:endParaRPr lang="en-US" dirty="0"/>
          </a:p>
          <a:p>
            <a:r>
              <a:rPr lang="en-US" dirty="0"/>
              <a:t>We’ve provided a link to past Capstone reports and encourage you to check them out, so you have a good understanding of expectations.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635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a:p>
            <a:endParaRPr lang="en-US" dirty="0"/>
          </a:p>
          <a:p>
            <a:r>
              <a:rPr lang="en-US" dirty="0"/>
              <a:t>Sometimes confusion can exist around who to call.  So, I’ve included a visual that provides a quick look see around who to call for what.  Keep this handy so you can refer back to it, as needed.</a:t>
            </a:r>
          </a:p>
          <a:p>
            <a:endParaRPr lang="en-US" dirty="0"/>
          </a:p>
          <a:p>
            <a:r>
              <a:rPr lang="en-US" dirty="0"/>
              <a:t>In general, I will be your first ACL contact if the question is about grant-related requirements. Carolyn and the resource center will be your contact for monthly calls, technical assistance, the listserv and opportunities to engage with your peer grantees.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5418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a:p>
            <a:endParaRPr lang="en-US" dirty="0"/>
          </a:p>
          <a:p>
            <a:r>
              <a:rPr lang="en-US" dirty="0"/>
              <a:t>As a grantee, you’ll use the GrantSolutions and Payment Management System websites.  I’ve provided the links to these website on this slide.  </a:t>
            </a:r>
          </a:p>
          <a:p>
            <a:endParaRPr lang="en-US" dirty="0"/>
          </a:p>
          <a:p>
            <a:r>
              <a:rPr lang="en-US" dirty="0"/>
              <a:t>Specifically, all program and financial reports should be submitted via </a:t>
            </a:r>
            <a:r>
              <a:rPr lang="en-US" dirty="0">
                <a:hlinkClick r:id="rId3" tooltip="GrantSolutions website"/>
              </a:rPr>
              <a:t>Grant Solutions Website</a:t>
            </a:r>
            <a:r>
              <a:rPr lang="en-US" dirty="0"/>
              <a:t>. Be sure key staff who will upload reports have accounts under GrantSolutions. If you need assistance, contact GrantSolutions.</a:t>
            </a:r>
          </a:p>
          <a:p>
            <a:endParaRPr lang="en-US" dirty="0"/>
          </a:p>
          <a:p>
            <a:r>
              <a:rPr lang="en-US" dirty="0"/>
              <a:t>Resources are available on the ACL website to assist with requesting GrantSolutions issues also, for example requesting changes to your project staff, and how to upload reports -  at </a:t>
            </a:r>
            <a:r>
              <a:rPr lang="en-US" dirty="0">
                <a:hlinkClick r:id="rId4" tooltip="Hyperlink to GrantSolutions resources on ACL's website"/>
              </a:rPr>
              <a:t>Managing an ACL Grant Website</a:t>
            </a:r>
            <a:endParaRPr lang="en-US" dirty="0"/>
          </a:p>
          <a:p>
            <a:endParaRPr lang="en-US" dirty="0"/>
          </a:p>
          <a:p>
            <a:r>
              <a:rPr lang="en-US" dirty="0"/>
              <a:t>And finally, payments for grantees are made through the </a:t>
            </a:r>
            <a:r>
              <a:rPr lang="en-US" dirty="0">
                <a:hlinkClick r:id="rId5"/>
              </a:rPr>
              <a:t>Payment Management System</a:t>
            </a:r>
            <a:r>
              <a:rPr lang="en-US" dirty="0"/>
              <a:t> (PMS).  PMS is administered by the Program Support Center, within the Division of Payment Management.</a:t>
            </a:r>
          </a:p>
          <a:p>
            <a:endParaRPr lang="en-US" dirty="0"/>
          </a:p>
          <a:p>
            <a:endParaRPr lang="en-US" dirty="0"/>
          </a:p>
          <a:p>
            <a:r>
              <a:rPr lang="en-US" dirty="0"/>
              <a:t>ACL staff do not manage GrantSolutions or PMS. You will need to work with the respective helpdesks should you have any questions or require assistance.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621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JUDY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need additional help, the GrantSolutions help desk is available for assistance on all GrantSolutions products and services.  As you’ll see, we’ve included details on timing, contact numbers and email.</a:t>
            </a:r>
          </a:p>
          <a:p>
            <a:endParaRPr lang="en-US" dirty="0"/>
          </a:p>
          <a:p>
            <a:r>
              <a:rPr lang="en-US" sz="1200" b="0" i="0" kern="1200" dirty="0">
                <a:solidFill>
                  <a:schemeClr val="tx1"/>
                </a:solidFill>
                <a:effectLst/>
                <a:latin typeface="+mn-lt"/>
                <a:ea typeface="+mn-ea"/>
                <a:cs typeface="+mn-cs"/>
              </a:rPr>
              <a:t>There is also a PMS Help Desk to assist all system users. The phone number, email address and a link for Frequently Asked Questions is also included in this page.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Please keep this information close at hand so you can access easily.</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41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a:p>
            <a:r>
              <a:rPr lang="en-US" dirty="0"/>
              <a:t>Today’s webinar will cover:</a:t>
            </a:r>
          </a:p>
          <a:p>
            <a:pPr marL="457200" indent="-457200">
              <a:buFont typeface="Arial" panose="020B0604020202020204" pitchFamily="34" charset="0"/>
              <a:buChar char="•"/>
            </a:pPr>
            <a:r>
              <a:rPr lang="en-US" dirty="0"/>
              <a:t>Administration for Community Living (ACL)</a:t>
            </a:r>
          </a:p>
          <a:p>
            <a:pPr marL="457200" indent="-457200">
              <a:buFont typeface="Arial" panose="020B0604020202020204" pitchFamily="34" charset="0"/>
              <a:buChar char="•"/>
            </a:pPr>
            <a:r>
              <a:rPr lang="en-US" dirty="0"/>
              <a:t>Older Americans Act</a:t>
            </a:r>
          </a:p>
          <a:p>
            <a:pPr marL="457200" indent="-457200">
              <a:buFont typeface="Arial" panose="020B0604020202020204" pitchFamily="34" charset="0"/>
              <a:buChar char="•"/>
            </a:pPr>
            <a:r>
              <a:rPr lang="en-US" dirty="0"/>
              <a:t>Innovations in Nutrition (INNU) Grant Program</a:t>
            </a:r>
          </a:p>
          <a:p>
            <a:pPr marL="457200" indent="-457200">
              <a:buFont typeface="Arial" panose="020B0604020202020204" pitchFamily="34" charset="0"/>
              <a:buChar char="•"/>
            </a:pPr>
            <a:r>
              <a:rPr lang="en-US" dirty="0"/>
              <a:t>2022 INNU Grantees</a:t>
            </a:r>
          </a:p>
          <a:p>
            <a:pPr marL="457200" indent="-457200">
              <a:buFont typeface="Arial" panose="020B0604020202020204" pitchFamily="34" charset="0"/>
              <a:buChar char="•"/>
            </a:pPr>
            <a:r>
              <a:rPr lang="en-US" dirty="0"/>
              <a:t>National Resource Center for Nutrition and Aging (NRCNA)</a:t>
            </a:r>
          </a:p>
          <a:p>
            <a:pPr marL="457200" indent="-457200">
              <a:buFont typeface="Arial" panose="020B0604020202020204" pitchFamily="34" charset="0"/>
              <a:buChar char="•"/>
            </a:pPr>
            <a:r>
              <a:rPr lang="en-US" dirty="0"/>
              <a:t>What’s Next?</a:t>
            </a:r>
          </a:p>
          <a:p>
            <a:pPr marL="0" indent="0">
              <a:buFont typeface="Arial" panose="020B0604020202020204" pitchFamily="34" charset="0"/>
              <a:buNone/>
            </a:pPr>
            <a:r>
              <a:rPr lang="en-US" dirty="0"/>
              <a:t> You will have an opportunity to ask questions at the end of the presentation. </a:t>
            </a:r>
          </a:p>
          <a:p>
            <a:pPr marL="0" indent="0">
              <a:buFont typeface="Arial" panose="020B0604020202020204" pitchFamily="34" charset="0"/>
              <a:buNone/>
            </a:pPr>
            <a:r>
              <a:rPr lang="en-US" dirty="0"/>
              <a:t>I would now like to introduce our first speaker, Keri Lipperini, the Director of the Office of Nutrition and Health Promotion Programs, also known as ONHPP.</a:t>
            </a:r>
          </a:p>
        </p:txBody>
      </p:sp>
      <p:sp>
        <p:nvSpPr>
          <p:cNvPr id="4" name="Slide Number Placeholder 3"/>
          <p:cNvSpPr>
            <a:spLocks noGrp="1"/>
          </p:cNvSpPr>
          <p:nvPr>
            <p:ph type="sldNum" sz="quarter" idx="5"/>
          </p:nvPr>
        </p:nvSpPr>
        <p:spPr/>
        <p:txBody>
          <a:bodyPr/>
          <a:lstStyle/>
          <a:p>
            <a:fld id="{2F578678-88A4-4BE9-BB45-C5BDA72D90F8}" type="slidenum">
              <a:rPr lang="en-US" smtClean="0"/>
              <a:pPr/>
              <a:t>3</a:t>
            </a:fld>
            <a:endParaRPr lang="en-US"/>
          </a:p>
        </p:txBody>
      </p:sp>
    </p:spTree>
    <p:extLst>
      <p:ext uri="{BB962C8B-B14F-4D97-AF65-F5344CB8AC3E}">
        <p14:creationId xmlns:p14="http://schemas.microsoft.com/office/powerpoint/2010/main" val="247131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4343400"/>
            <a:ext cx="4495800" cy="2590800"/>
          </a:xfrm>
        </p:spPr>
        <p:txBody>
          <a:bodyPr>
            <a:normAutofit fontScale="40000" lnSpcReduction="20000"/>
          </a:bodyPr>
          <a:lstStyle/>
          <a:p>
            <a:r>
              <a:rPr lang="en-US" sz="1400" dirty="0"/>
              <a:t>JUDY</a:t>
            </a:r>
          </a:p>
          <a:p>
            <a:endParaRPr lang="en-US" sz="1400" dirty="0"/>
          </a:p>
          <a:p>
            <a:r>
              <a:rPr lang="en-US" sz="1400" dirty="0"/>
              <a:t>To finish up today’s presentation, I’m going to give you a little bit of “homework” from our web call today.  Your next steps include the following:</a:t>
            </a:r>
          </a:p>
          <a:p>
            <a:endParaRPr lang="en-US" sz="1400" dirty="0"/>
          </a:p>
          <a:p>
            <a:pPr marL="285750" indent="-285750">
              <a:buFont typeface="Arial" panose="020B0604020202020204" pitchFamily="34" charset="0"/>
              <a:buChar char="•"/>
            </a:pPr>
            <a:r>
              <a:rPr lang="en-US" sz="1400" dirty="0"/>
              <a:t>First, the National Resource Center will be communicating with you to schedule your monthly call date and time.  Please make sure these are on your calendar and you let the Resource Center know who should be invited, including their specific email addresses..  </a:t>
            </a:r>
          </a:p>
          <a:p>
            <a:pPr marL="0" indent="0">
              <a:buFont typeface="Arial" panose="020B0604020202020204" pitchFamily="34" charset="0"/>
              <a:buNone/>
            </a:pPr>
            <a:endParaRPr lang="en-US" sz="1400" dirty="0"/>
          </a:p>
          <a:p>
            <a:pPr marL="285750" indent="-285750">
              <a:buFont typeface="Arial" panose="020B0604020202020204" pitchFamily="34" charset="0"/>
              <a:buChar char="•"/>
            </a:pPr>
            <a:r>
              <a:rPr lang="en-US" sz="1400" dirty="0"/>
              <a:t>Next, you should verify GrantSolutions and Payment Management System access.  Do this as soon as possible since you will be using these two websites extensively as a grantee.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Next, please accept the monthly Grantee Gathering invitations, which you will be receiving shortly.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And, please Join the INNU listserv. You will let the Resource Center know who you want subscribed when they reach out to you after this meeting.</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This is an email discussion list for INNU Grantees  and sponsored by the National Resource Center on Nutrition and  Aging (NRCNA) and ACL. We hope this list will be  an effective channel for you to  solicit the advice of your peers, benefit  from their experience and participate  in an ongoing conversation. This  email discussion list  is an opportunity  to network, ask questions,  seek advice and  share resources and best  practices with others who have INNU grants.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  addition, ACL  and  NRCNA  may utilize  this  listserv to  distribute newsletters, issue announcements, and provide technical assistance.</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Once you are subscribed, To  post  a   message  to  all  the  list  members,   send  an  email  to </a:t>
            </a:r>
            <a:r>
              <a:rPr lang="en-US" sz="1200" u="sng" kern="1200" dirty="0">
                <a:solidFill>
                  <a:schemeClr val="tx1"/>
                </a:solidFill>
                <a:effectLst/>
                <a:latin typeface="+mn-lt"/>
                <a:ea typeface="+mn-ea"/>
                <a:cs typeface="+mn-cs"/>
                <a:hlinkClick r:id="rId3"/>
              </a:rPr>
              <a:t>INNU_GRANTEES@LIST.NIH.GOV</a:t>
            </a:r>
            <a:r>
              <a:rPr lang="en-US" sz="1200" u="sng"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Other instructions will also be provided when you subscribe. Many grantees only have one or two staff who are members of the listserv, and those individuals share any pertinent information with others, as appropriate.</a:t>
            </a:r>
            <a:endParaRPr lang="en-US" sz="120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And, just a reminder -  all ACL discretionary grantee products MUST include the ACL-required disclaimer on the first page or preface of all documents and webpages produced, all or in part, with ACL funding.  We’ve shared a link to the specific required language on this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Lastly, Begin project work per work plan.  Get started as soon as possible.  There is a lot of work to do organizationally in the first year and it is best to get a jump start on it.</a:t>
            </a:r>
          </a:p>
          <a:p>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334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a lot of information on our call today.  I’d like to open our webinar up for questions.  Please feel free to put a question in the chat box or feel free to jump in now and ask 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0621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presentation.  I hope you’ve enjoyed learning about ACL and the INNU grantee process and expectations.  Again, we are so thrilled you are part of the 2022 INNU grantee cohort.  Thank you for your time and attention.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49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68FD26E-C603-4014-9329-B754ACF099A4}"/>
              </a:ext>
            </a:extLst>
          </p:cNvPr>
          <p:cNvSpPr>
            <a:spLocks noGrp="1"/>
          </p:cNvSpPr>
          <p:nvPr>
            <p:ph type="body" idx="1"/>
          </p:nvPr>
        </p:nvSpPr>
        <p:spPr/>
        <p:txBody>
          <a:bodyPr>
            <a:normAutofit fontScale="85000" lnSpcReduction="20000"/>
          </a:bodyPr>
          <a:lstStyle/>
          <a:p>
            <a:r>
              <a:rPr lang="en-US" dirty="0"/>
              <a:t>KERI</a:t>
            </a:r>
          </a:p>
          <a:p>
            <a:endParaRPr lang="en-US" dirty="0"/>
          </a:p>
          <a:p>
            <a:r>
              <a:rPr lang="en-US" dirty="0"/>
              <a:t>Good afternoon, everyone.  I’m honored to join you today.  As Judy mentioned, I’m Keri Lipperini, Director of the Office of Nutrition and Health Promotion Programs for the Administration for Community Living.  For those of you I may have met at some point along our career paths, you know I have so much passion for senior nutrition and the network who serves this important group of Americans.  One of my goals for this office is raise up the weakest link in our network.  We can only be as strong as our weakest link.  And you will help us do it.</a:t>
            </a:r>
          </a:p>
          <a:p>
            <a:endParaRPr lang="en-US" dirty="0"/>
          </a:p>
          <a:p>
            <a:r>
              <a:rPr lang="en-US" sz="1200" kern="1200" dirty="0">
                <a:solidFill>
                  <a:schemeClr val="tx1"/>
                </a:solidFill>
                <a:effectLst/>
                <a:latin typeface="+mn-lt"/>
                <a:ea typeface="+mn-ea"/>
                <a:cs typeface="+mn-cs"/>
              </a:rPr>
              <a:t>The ACL Innovations in Nutrition grantees create best practices for sharing.  Over the course of your three or five-year grant, you’ll </a:t>
            </a:r>
            <a:r>
              <a:rPr lang="en-US" sz="1200" b="0" i="0" u="none" strike="noStrike" kern="1200" baseline="0" dirty="0">
                <a:solidFill>
                  <a:schemeClr val="tx1"/>
                </a:solidFill>
                <a:latin typeface="+mn-lt"/>
                <a:ea typeface="+mn-ea"/>
                <a:cs typeface="+mn-cs"/>
              </a:rPr>
              <a:t>develop and implement evidence-based practices for enhancing senior nutrition programs. </a:t>
            </a:r>
          </a:p>
          <a:p>
            <a:pPr algn="l"/>
            <a:r>
              <a:rPr lang="en-US" sz="1200" b="0" i="0" u="none" strike="noStrike" kern="1200" baseline="0" dirty="0">
                <a:solidFill>
                  <a:schemeClr val="tx1"/>
                </a:solidFill>
                <a:latin typeface="+mn-lt"/>
                <a:ea typeface="+mn-ea"/>
                <a:cs typeface="+mn-cs"/>
              </a:rPr>
              <a:t>Specifically, if you are doing a research grant, you will:  </a:t>
            </a:r>
            <a:r>
              <a:rPr lang="en-US" sz="1800" b="0" i="0" u="none" strike="noStrike" baseline="0" dirty="0">
                <a:solidFill>
                  <a:srgbClr val="000000"/>
                </a:solidFill>
                <a:latin typeface="CIDFont+F4"/>
              </a:rPr>
              <a:t>Demonstrate Congregate Meal Program Impact on Nutrition, Socialization, Health and Well-being Outcomes</a:t>
            </a:r>
            <a:r>
              <a:rPr lang="en-US" sz="1800" b="0" i="0" u="none" strike="noStrike" baseline="0" dirty="0">
                <a:solidFill>
                  <a:srgbClr val="000000"/>
                </a:solidFill>
                <a:latin typeface="CIDFont+F3"/>
              </a:rPr>
              <a:t>, or, you will be developing a program to E</a:t>
            </a:r>
            <a:r>
              <a:rPr lang="en-US" sz="1800" b="0" i="0" u="none" strike="noStrike" baseline="0" dirty="0">
                <a:solidFill>
                  <a:srgbClr val="0000FF"/>
                </a:solidFill>
                <a:latin typeface="CIDFont+F4"/>
              </a:rPr>
              <a:t>valuate and Sustain Effective, Non-Traditional Senior Nutrition Program Delivery Models. If you are doing a replication grant, you have chosen from four previously successful grants and show how they can be replicated with different populations.</a:t>
            </a:r>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learnings from our grantees have pushed our network to be stronger and better.  They have been doing this since 2017.  Each cohort of grantees worked hard over the course of their grant to learn and develop.  Little did we know that the learnings from our grantees would help provide a compass for all the network on how to deal with the COVID challenges.  COVID created an “all hands-on deck,”.  ACL worked tirelessly to deliver solutions to our network and our grantees were right there with us.  They found solutions to the many challenges we faced.  The challenges continue today, especially in light of the new COVID variants.  More simply put, we are still facing these challenges, and to what degree is the question.  Your work is critical to our network’s continued success.</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5416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KERI </a:t>
            </a:r>
          </a:p>
          <a:p>
            <a:endParaRPr lang="en-US" dirty="0"/>
          </a:p>
          <a:p>
            <a:r>
              <a:rPr lang="en-US" dirty="0"/>
              <a:t>For the first part of my presentation, I’d like to acquaint you with the Administration for Community Living, referred to as ACL.  The mission of our agency is to maximize the independence, well-being, and health of older adults, people with disabilities across the lifespan, and their families and caregivers.</a:t>
            </a:r>
          </a:p>
          <a:p>
            <a:endParaRPr lang="en-US" dirty="0"/>
          </a:p>
          <a:p>
            <a:r>
              <a:rPr lang="en-US" dirty="0"/>
              <a:t>Our goal is for older Americans to live independently and thrive.  Our program help with ensuring they have the highest quality of life.</a:t>
            </a:r>
          </a:p>
          <a:p>
            <a:r>
              <a:rPr lang="en-US" dirty="0"/>
              <a:t> </a:t>
            </a:r>
          </a:p>
        </p:txBody>
      </p:sp>
      <p:sp>
        <p:nvSpPr>
          <p:cNvPr id="4" name="Slide Number Placeholder 3"/>
          <p:cNvSpPr>
            <a:spLocks noGrp="1"/>
          </p:cNvSpPr>
          <p:nvPr>
            <p:ph type="sldNum" sz="quarter" idx="10"/>
          </p:nvPr>
        </p:nvSpPr>
        <p:spPr/>
        <p:txBody>
          <a:bodyPr/>
          <a:lstStyle/>
          <a:p>
            <a:fld id="{2F578678-88A4-4BE9-BB45-C5BDA72D90F8}" type="slidenum">
              <a:rPr lang="en-US" smtClean="0"/>
              <a:pPr/>
              <a:t>5</a:t>
            </a:fld>
            <a:endParaRPr lang="en-US" dirty="0"/>
          </a:p>
        </p:txBody>
      </p:sp>
    </p:spTree>
    <p:extLst>
      <p:ext uri="{BB962C8B-B14F-4D97-AF65-F5344CB8AC3E}">
        <p14:creationId xmlns:p14="http://schemas.microsoft.com/office/powerpoint/2010/main" val="794254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KERI</a:t>
            </a:r>
          </a:p>
          <a:p>
            <a:endParaRPr lang="en-US" dirty="0"/>
          </a:p>
          <a:p>
            <a:r>
              <a:rPr lang="en-US" dirty="0"/>
              <a:t>I’d like to tell you a little bit about the history of ACL-</a:t>
            </a:r>
          </a:p>
          <a:p>
            <a:endParaRPr lang="en-US" dirty="0"/>
          </a:p>
          <a:p>
            <a:r>
              <a:rPr lang="en-US" dirty="0"/>
              <a:t>ACL was established 2012 and is an agency that brought together the Administration on Aging, Office on Disability, and the Administration on Developmental Disabilities. </a:t>
            </a:r>
          </a:p>
          <a:p>
            <a:endParaRPr lang="en-US" dirty="0"/>
          </a:p>
          <a:p>
            <a:r>
              <a:rPr lang="en-US" dirty="0"/>
              <a:t>Our agency is structured to provide general policy coordination while retaining unique programmatic operations specific to the needs of each population our network serves.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ACL’s vision is that all people, regardless of age and disability, will live with dignity, make their own choices, and participate fully in society. </a:t>
            </a:r>
          </a:p>
          <a:p>
            <a:endParaRPr lang="en-US" dirty="0"/>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6</a:t>
            </a:fld>
            <a:endParaRPr lang="en-US" dirty="0"/>
          </a:p>
        </p:txBody>
      </p:sp>
    </p:spTree>
    <p:extLst>
      <p:ext uri="{BB962C8B-B14F-4D97-AF65-F5344CB8AC3E}">
        <p14:creationId xmlns:p14="http://schemas.microsoft.com/office/powerpoint/2010/main" val="146599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KERI</a:t>
            </a:r>
          </a:p>
          <a:p>
            <a:pPr>
              <a:defRPr/>
            </a:pPr>
            <a:endParaRPr lang="en-US" dirty="0"/>
          </a:p>
          <a:p>
            <a:pPr>
              <a:defRPr/>
            </a:pPr>
            <a:r>
              <a:rPr lang="en-US" dirty="0"/>
              <a:t>ACL is comprised of 7 units, which are listed on this graphic. This single agency is charged with developing policies and improving supports for older adults and people with disabilities. Your INNU grant was awarded through the Administration on Aging, specifically, in the Office of Nutrition and Health Promotion Programs where we reside.</a:t>
            </a:r>
          </a:p>
          <a:p>
            <a:pPr>
              <a:defRPr/>
            </a:pPr>
            <a:endParaRPr lang="en-US" dirty="0"/>
          </a:p>
          <a:p>
            <a:pPr>
              <a:defRPr/>
            </a:pPr>
            <a:r>
              <a:rPr lang="en-US" dirty="0"/>
              <a:t>For the next part of our presentation, I’ll turn the program over to Judy Simon.  Judy is our National Nutritionist here at ACL.  She tirelessly supports the network in so many ways.  You will get to know Judy because she is your Project Officer for your grant.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7</a:t>
            </a:fld>
            <a:endParaRPr lang="en-US" dirty="0"/>
          </a:p>
        </p:txBody>
      </p:sp>
    </p:spTree>
    <p:extLst>
      <p:ext uri="{BB962C8B-B14F-4D97-AF65-F5344CB8AC3E}">
        <p14:creationId xmlns:p14="http://schemas.microsoft.com/office/powerpoint/2010/main" val="189078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68FD26E-C603-4014-9329-B754ACF099A4}"/>
              </a:ext>
            </a:extLst>
          </p:cNvPr>
          <p:cNvSpPr>
            <a:spLocks noGrp="1"/>
          </p:cNvSpPr>
          <p:nvPr>
            <p:ph type="body" idx="1"/>
          </p:nvPr>
        </p:nvSpPr>
        <p:spPr/>
        <p:txBody>
          <a:bodyPr/>
          <a:lstStyle/>
          <a:p>
            <a:r>
              <a:rPr lang="en-US" dirty="0"/>
              <a:t>JUDY</a:t>
            </a:r>
          </a:p>
          <a:p>
            <a:endParaRPr lang="en-US" dirty="0"/>
          </a:p>
          <a:p>
            <a:r>
              <a:rPr lang="en-US" dirty="0"/>
              <a:t>Thank you, Keri.</a:t>
            </a:r>
          </a:p>
          <a:p>
            <a:endParaRPr lang="en-US" dirty="0"/>
          </a:p>
          <a:p>
            <a:r>
              <a:rPr lang="en-US" dirty="0"/>
              <a:t>I’m so excited to meet each of your today.  As Keri mentioned, I’ll be your Project Officer.  I’ve included my contact information on the slide.  </a:t>
            </a:r>
            <a:r>
              <a:rPr lang="en-US" sz="1200" b="0" i="0" kern="1200" dirty="0">
                <a:solidFill>
                  <a:schemeClr val="tx1"/>
                </a:solidFill>
                <a:effectLst/>
                <a:latin typeface="+mn-lt"/>
                <a:ea typeface="+mn-ea"/>
                <a:cs typeface="+mn-cs"/>
              </a:rPr>
              <a:t>As an ACL grantee, there are requirements you need to know as you work to fulfill the expectations of your award. I’m always available to answer questions and discuss issues that arise.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Nutrition Resource Center will be handling your monthly calls and technical assistance.  I’m engaged for grant management conversations that require more guidance around policy and procedures .  Examples could include issues like work plan revisions, semi-annual reports, and monitoring calls. </a:t>
            </a:r>
            <a:endParaRPr lang="en-US" dirty="0">
              <a:highlight>
                <a:srgbClr val="FFFF00"/>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a:p>
            <a:r>
              <a:rPr lang="en-US" dirty="0"/>
              <a:t>From time to time, grantees do interact with other staff members in the Office of Nutrition and Health Promotion Programs, also known as ONHPP.  I’d like to take a moment and acquaint you with our staff members.</a:t>
            </a:r>
          </a:p>
          <a:p>
            <a:endParaRPr lang="en-US" dirty="0"/>
          </a:p>
          <a:p>
            <a:r>
              <a:rPr lang="en-US" dirty="0"/>
              <a:t>Shannon Skowronski is the ONHPP Team Lead.</a:t>
            </a:r>
          </a:p>
          <a:p>
            <a:r>
              <a:rPr lang="en-US" dirty="0"/>
              <a:t>Donna Bethge, Lesha Spencer-Brown are Aging Services Program Specialists and function as Project Officers.</a:t>
            </a:r>
          </a:p>
          <a:p>
            <a:endParaRPr lang="en-US" dirty="0"/>
          </a:p>
          <a:p>
            <a:r>
              <a:rPr lang="en-US" dirty="0"/>
              <a:t>Monika Anderson is our Program Analyst at ONHPP.</a:t>
            </a:r>
          </a:p>
          <a:p>
            <a:endParaRPr lang="en-US" dirty="0"/>
          </a:p>
          <a:p>
            <a:r>
              <a:rPr lang="en-US" dirty="0"/>
              <a:t>Kathy Wilson-Gold, Kathryn Tucker and Sherri King are Nutrition Consultants for ONHPP.</a:t>
            </a:r>
          </a:p>
          <a:p>
            <a:endParaRPr lang="en-US" dirty="0"/>
          </a:p>
          <a:p>
            <a:r>
              <a:rPr lang="en-US" dirty="0"/>
              <a:t>As I mentioned, at any point in time, you could receive a request from one of our staff members.  We’re an awesome group and I’m know you will enjoy your interactions with our team.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78678-88A4-4BE9-BB45-C5BDA72D90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772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12192000" cy="5257800"/>
          </a:xfrm>
          <a:prstGeom prst="rect">
            <a:avLst/>
          </a:prstGeom>
        </p:spPr>
      </p:pic>
      <p:sp>
        <p:nvSpPr>
          <p:cNvPr id="22" name="Text Placeholder 21"/>
          <p:cNvSpPr>
            <a:spLocks noGrp="1"/>
          </p:cNvSpPr>
          <p:nvPr>
            <p:ph type="body" sz="quarter" idx="17" hasCustomPrompt="1"/>
          </p:nvPr>
        </p:nvSpPr>
        <p:spPr>
          <a:xfrm>
            <a:off x="101600" y="152400"/>
            <a:ext cx="10261600" cy="685800"/>
          </a:xfrm>
        </p:spPr>
        <p:txBody>
          <a:bodyPr>
            <a:normAutofit/>
          </a:bodyPr>
          <a:lstStyle>
            <a:lvl1pPr>
              <a:buNone/>
              <a:defRPr sz="4000">
                <a:solidFill>
                  <a:schemeClr val="bg1"/>
                </a:solidFill>
              </a:defRPr>
            </a:lvl1pPr>
          </a:lstStyle>
          <a:p>
            <a:pPr lvl="0"/>
            <a:r>
              <a:rPr lang="en-US"/>
              <a:t>Presentation/Conference Title</a:t>
            </a:r>
          </a:p>
        </p:txBody>
      </p:sp>
      <p:sp>
        <p:nvSpPr>
          <p:cNvPr id="3" name="Subtitle 2"/>
          <p:cNvSpPr>
            <a:spLocks noGrp="1"/>
          </p:cNvSpPr>
          <p:nvPr>
            <p:ph type="subTitle" idx="1" hasCustomPrompt="1"/>
          </p:nvPr>
        </p:nvSpPr>
        <p:spPr>
          <a:xfrm>
            <a:off x="101600" y="762000"/>
            <a:ext cx="78232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Optional subtitle</a:t>
            </a:r>
          </a:p>
        </p:txBody>
      </p:sp>
      <p:sp>
        <p:nvSpPr>
          <p:cNvPr id="17" name="Text Placeholder 16"/>
          <p:cNvSpPr>
            <a:spLocks noGrp="1"/>
          </p:cNvSpPr>
          <p:nvPr>
            <p:ph type="body" sz="quarter" idx="14" hasCustomPrompt="1"/>
          </p:nvPr>
        </p:nvSpPr>
        <p:spPr>
          <a:xfrm>
            <a:off x="4165600" y="2743200"/>
            <a:ext cx="80264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a:t>Specific Title/Session Name</a:t>
            </a:r>
          </a:p>
        </p:txBody>
      </p:sp>
      <p:sp>
        <p:nvSpPr>
          <p:cNvPr id="19" name="Text Placeholder 18"/>
          <p:cNvSpPr>
            <a:spLocks noGrp="1"/>
          </p:cNvSpPr>
          <p:nvPr>
            <p:ph type="body" sz="quarter" idx="15" hasCustomPrompt="1"/>
          </p:nvPr>
        </p:nvSpPr>
        <p:spPr>
          <a:xfrm>
            <a:off x="4165600" y="3352800"/>
            <a:ext cx="8026400" cy="533400"/>
          </a:xfrm>
        </p:spPr>
        <p:txBody>
          <a:bodyPr>
            <a:normAutofit/>
          </a:bodyPr>
          <a:lstStyle>
            <a:lvl1pPr>
              <a:buNone/>
              <a:defRPr sz="2800">
                <a:solidFill>
                  <a:schemeClr val="tx1"/>
                </a:solidFill>
              </a:defRPr>
            </a:lvl1pPr>
          </a:lstStyle>
          <a:p>
            <a:pPr lvl="0"/>
            <a:r>
              <a:rPr lang="en-US"/>
              <a:t>Speaker name, credentials</a:t>
            </a:r>
          </a:p>
        </p:txBody>
      </p:sp>
      <p:sp>
        <p:nvSpPr>
          <p:cNvPr id="20" name="Text Placeholder 18"/>
          <p:cNvSpPr>
            <a:spLocks noGrp="1"/>
          </p:cNvSpPr>
          <p:nvPr>
            <p:ph type="body" sz="quarter" idx="16" hasCustomPrompt="1"/>
          </p:nvPr>
        </p:nvSpPr>
        <p:spPr>
          <a:xfrm>
            <a:off x="4165600" y="3886200"/>
            <a:ext cx="8026400" cy="533400"/>
          </a:xfrm>
        </p:spPr>
        <p:txBody>
          <a:bodyPr>
            <a:normAutofit/>
          </a:bodyPr>
          <a:lstStyle>
            <a:lvl1pPr>
              <a:buNone/>
              <a:defRPr sz="2800" baseline="0">
                <a:solidFill>
                  <a:schemeClr val="tx1"/>
                </a:solidFill>
              </a:defRPr>
            </a:lvl1pPr>
          </a:lstStyle>
          <a:p>
            <a:pPr lvl="0"/>
            <a:r>
              <a:rPr lang="en-US"/>
              <a:t>Location or speaker organization</a:t>
            </a:r>
          </a:p>
        </p:txBody>
      </p:sp>
      <p:sp>
        <p:nvSpPr>
          <p:cNvPr id="13" name="Text Placeholder 12"/>
          <p:cNvSpPr>
            <a:spLocks noGrp="1"/>
          </p:cNvSpPr>
          <p:nvPr>
            <p:ph type="body" sz="quarter" idx="12" hasCustomPrompt="1"/>
          </p:nvPr>
        </p:nvSpPr>
        <p:spPr>
          <a:xfrm>
            <a:off x="4165600" y="4648200"/>
            <a:ext cx="5283200" cy="457200"/>
          </a:xfrm>
        </p:spPr>
        <p:txBody>
          <a:bodyPr>
            <a:noAutofit/>
          </a:bodyPr>
          <a:lstStyle>
            <a:lvl1pPr>
              <a:buNone/>
              <a:defRPr sz="2000" i="0"/>
            </a:lvl1pPr>
          </a:lstStyle>
          <a:p>
            <a:pPr lvl="0"/>
            <a:r>
              <a:rPr lang="en-US"/>
              <a:t>Date</a:t>
            </a:r>
          </a:p>
        </p:txBody>
      </p:sp>
      <p:sp>
        <p:nvSpPr>
          <p:cNvPr id="11" name="Text Placeholder 10"/>
          <p:cNvSpPr>
            <a:spLocks noGrp="1"/>
          </p:cNvSpPr>
          <p:nvPr>
            <p:ph type="body" sz="quarter" idx="18" hasCustomPrompt="1"/>
          </p:nvPr>
        </p:nvSpPr>
        <p:spPr>
          <a:xfrm>
            <a:off x="101600" y="6172200"/>
            <a:ext cx="7924800" cy="304800"/>
          </a:xfrm>
        </p:spPr>
        <p:txBody>
          <a:bodyPr>
            <a:noAutofit/>
          </a:bodyPr>
          <a:lstStyle>
            <a:lvl1pPr>
              <a:buNone/>
              <a:defRPr sz="2000" i="0" baseline="0">
                <a:solidFill>
                  <a:schemeClr val="tx1"/>
                </a:solidFill>
              </a:defRPr>
            </a:lvl1pPr>
          </a:lstStyle>
          <a:p>
            <a:pPr lvl="0"/>
            <a:r>
              <a:rPr lang="en-US" sz="1600"/>
              <a:t>Optional tagline, disclaimer, contributors, etc.</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618"/>
            <a:ext cx="12191999" cy="7065818"/>
          </a:xfrm>
          <a:prstGeom prst="rect">
            <a:avLst/>
          </a:prstGeom>
        </p:spPr>
      </p:pic>
      <p:sp>
        <p:nvSpPr>
          <p:cNvPr id="8" name="Title 1"/>
          <p:cNvSpPr>
            <a:spLocks noGrp="1"/>
          </p:cNvSpPr>
          <p:nvPr>
            <p:ph type="title" hasCustomPrompt="1"/>
          </p:nvPr>
        </p:nvSpPr>
        <p:spPr>
          <a:xfrm>
            <a:off x="609600" y="1981200"/>
            <a:ext cx="109728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2389717" y="3429000"/>
            <a:ext cx="73152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7600" y="5760433"/>
            <a:ext cx="3098285" cy="961042"/>
          </a:xfrm>
          <a:prstGeom prst="rect">
            <a:avLst/>
          </a:prstGeom>
        </p:spPr>
      </p:pic>
      <p:sp>
        <p:nvSpPr>
          <p:cNvPr id="6" name="Slide Number Placeholder 3"/>
          <p:cNvSpPr>
            <a:spLocks noGrp="1"/>
          </p:cNvSpPr>
          <p:nvPr>
            <p:ph type="sldNum" sz="quarter" idx="12"/>
          </p:nvPr>
        </p:nvSpPr>
        <p:spPr>
          <a:xfrm>
            <a:off x="4673600" y="6356351"/>
            <a:ext cx="2844800" cy="365125"/>
          </a:xfrm>
        </p:spPr>
        <p:txBody>
          <a:bodyPr/>
          <a:lstStyle/>
          <a:p>
            <a:fld id="{7AA28999-D008-419E-9628-EE1C64F81F4C}"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13313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65818"/>
          </a:xfrm>
          <a:prstGeom prst="rect">
            <a:avLst/>
          </a:prstGeom>
        </p:spPr>
      </p:pic>
      <p:sp>
        <p:nvSpPr>
          <p:cNvPr id="15" name="Title 14"/>
          <p:cNvSpPr>
            <a:spLocks noGrp="1"/>
          </p:cNvSpPr>
          <p:nvPr>
            <p:ph type="title" hasCustomPrompt="1"/>
          </p:nvPr>
        </p:nvSpPr>
        <p:spPr>
          <a:xfrm>
            <a:off x="711200" y="1981200"/>
            <a:ext cx="10972800" cy="762000"/>
          </a:xfrm>
        </p:spPr>
        <p:txBody>
          <a:bodyPr/>
          <a:lstStyle>
            <a:lvl1pPr>
              <a:defRPr/>
            </a:lvl1pPr>
          </a:lstStyle>
          <a:p>
            <a:r>
              <a:rPr lang="en-US"/>
              <a:t>Presentation/Conference Title</a:t>
            </a:r>
          </a:p>
        </p:txBody>
      </p:sp>
      <p:sp>
        <p:nvSpPr>
          <p:cNvPr id="19" name="Text Placeholder 18"/>
          <p:cNvSpPr>
            <a:spLocks noGrp="1"/>
          </p:cNvSpPr>
          <p:nvPr>
            <p:ph type="body" sz="quarter" idx="16" hasCustomPrompt="1"/>
          </p:nvPr>
        </p:nvSpPr>
        <p:spPr>
          <a:xfrm>
            <a:off x="711200" y="2743200"/>
            <a:ext cx="10972800" cy="609600"/>
          </a:xfrm>
        </p:spPr>
        <p:txBody>
          <a:bodyPr/>
          <a:lstStyle>
            <a:lvl1pPr algn="ctr">
              <a:buNone/>
              <a:defRPr>
                <a:solidFill>
                  <a:schemeClr val="tx1"/>
                </a:solidFill>
              </a:defRPr>
            </a:lvl1pPr>
          </a:lstStyle>
          <a:p>
            <a:pPr lvl="0"/>
            <a:r>
              <a:rPr lang="en-US"/>
              <a:t>Subtitle or session name</a:t>
            </a:r>
          </a:p>
        </p:txBody>
      </p:sp>
      <p:sp>
        <p:nvSpPr>
          <p:cNvPr id="21" name="Text Placeholder 18"/>
          <p:cNvSpPr>
            <a:spLocks noGrp="1"/>
          </p:cNvSpPr>
          <p:nvPr>
            <p:ph type="body" sz="quarter" idx="18" hasCustomPrompt="1"/>
          </p:nvPr>
        </p:nvSpPr>
        <p:spPr>
          <a:xfrm>
            <a:off x="711200" y="3352800"/>
            <a:ext cx="10972800" cy="609600"/>
          </a:xfrm>
        </p:spPr>
        <p:txBody>
          <a:bodyPr/>
          <a:lstStyle>
            <a:lvl1pPr algn="ctr">
              <a:buNone/>
              <a:defRPr baseline="0">
                <a:solidFill>
                  <a:schemeClr val="tx1"/>
                </a:solidFill>
              </a:defRPr>
            </a:lvl1pPr>
          </a:lstStyle>
          <a:p>
            <a:pPr lvl="0"/>
            <a:r>
              <a:rPr lang="en-US"/>
              <a:t>Speaker name, credentials</a:t>
            </a:r>
          </a:p>
        </p:txBody>
      </p:sp>
      <p:sp>
        <p:nvSpPr>
          <p:cNvPr id="20" name="Text Placeholder 18"/>
          <p:cNvSpPr>
            <a:spLocks noGrp="1"/>
          </p:cNvSpPr>
          <p:nvPr>
            <p:ph type="body" sz="quarter" idx="17" hasCustomPrompt="1"/>
          </p:nvPr>
        </p:nvSpPr>
        <p:spPr>
          <a:xfrm>
            <a:off x="711200" y="3962400"/>
            <a:ext cx="10972800" cy="609600"/>
          </a:xfrm>
        </p:spPr>
        <p:txBody>
          <a:bodyPr/>
          <a:lstStyle>
            <a:lvl1pPr algn="ctr">
              <a:buNone/>
              <a:defRPr>
                <a:solidFill>
                  <a:schemeClr val="tx1"/>
                </a:solidFill>
              </a:defRPr>
            </a:lvl1pPr>
          </a:lstStyle>
          <a:p>
            <a:pPr lvl="0"/>
            <a:r>
              <a:rPr lang="en-US"/>
              <a:t>Location or speaker organization</a:t>
            </a:r>
          </a:p>
        </p:txBody>
      </p:sp>
      <p:sp>
        <p:nvSpPr>
          <p:cNvPr id="10" name="Text Placeholder 12"/>
          <p:cNvSpPr>
            <a:spLocks noGrp="1"/>
          </p:cNvSpPr>
          <p:nvPr>
            <p:ph type="body" sz="quarter" idx="12" hasCustomPrompt="1"/>
          </p:nvPr>
        </p:nvSpPr>
        <p:spPr>
          <a:xfrm>
            <a:off x="1930400" y="4800600"/>
            <a:ext cx="8534400" cy="457200"/>
          </a:xfrm>
        </p:spPr>
        <p:txBody>
          <a:bodyPr>
            <a:noAutofit/>
          </a:bodyPr>
          <a:lstStyle>
            <a:lvl1pPr algn="ctr">
              <a:buNone/>
              <a:defRPr sz="2000" i="0"/>
            </a:lvl1pPr>
          </a:lstStyle>
          <a:p>
            <a:pPr lvl="0"/>
            <a:r>
              <a:rPr lang="en-US"/>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12192000" cy="14478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idx="1" hasCustomPrompt="1"/>
          </p:nvPr>
        </p:nvSpPr>
        <p:spPr>
          <a:xfrm>
            <a:off x="609600" y="1600201"/>
            <a:ext cx="109728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a:t>Add slide content</a:t>
            </a:r>
          </a:p>
          <a:p>
            <a:pPr lvl="1"/>
            <a:r>
              <a:rPr lang="en-US"/>
              <a:t>Add second level</a:t>
            </a:r>
          </a:p>
          <a:p>
            <a:pPr lvl="2"/>
            <a:r>
              <a:rPr lang="en-US"/>
              <a:t>Add third level</a:t>
            </a:r>
          </a:p>
          <a:p>
            <a:pPr lvl="3"/>
            <a:r>
              <a:rPr lang="en-US"/>
              <a:t>Add fourth level</a:t>
            </a:r>
          </a:p>
          <a:p>
            <a:pPr lvl="4"/>
            <a:r>
              <a:rPr lang="en-US"/>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Text Placeholder 2"/>
          <p:cNvSpPr>
            <a:spLocks noGrp="1"/>
          </p:cNvSpPr>
          <p:nvPr>
            <p:ph type="body" idx="1" hasCustomPrompt="1"/>
          </p:nvPr>
        </p:nvSpPr>
        <p:spPr>
          <a:xfrm>
            <a:off x="963084" y="2928939"/>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Add subtext</a:t>
            </a:r>
          </a:p>
        </p:txBody>
      </p:sp>
      <p:sp>
        <p:nvSpPr>
          <p:cNvPr id="2" name="Title 1"/>
          <p:cNvSpPr>
            <a:spLocks noGrp="1"/>
          </p:cNvSpPr>
          <p:nvPr>
            <p:ph type="title" hasCustomPrompt="1"/>
          </p:nvPr>
        </p:nvSpPr>
        <p:spPr>
          <a:xfrm>
            <a:off x="963084" y="4429126"/>
            <a:ext cx="10363200" cy="1057275"/>
          </a:xfrm>
        </p:spPr>
        <p:txBody>
          <a:bodyPr anchor="t">
            <a:noAutofit/>
          </a:bodyPr>
          <a:lstStyle>
            <a:lvl1pPr algn="l">
              <a:defRPr sz="3200" b="0" cap="all"/>
            </a:lvl1pPr>
          </a:lstStyle>
          <a:p>
            <a:r>
              <a:rPr lang="en-US"/>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Content Placeholder 2"/>
          <p:cNvSpPr>
            <a:spLocks noGrp="1"/>
          </p:cNvSpPr>
          <p:nvPr>
            <p:ph sz="half" idx="1" hasCustomPrompt="1"/>
          </p:nvPr>
        </p:nvSpPr>
        <p:spPr>
          <a:xfrm>
            <a:off x="609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4" name="Content Placeholder 3"/>
          <p:cNvSpPr>
            <a:spLocks noGrp="1"/>
          </p:cNvSpPr>
          <p:nvPr>
            <p:ph sz="half" idx="2" hasCustomPrompt="1"/>
          </p:nvPr>
        </p:nvSpPr>
        <p:spPr>
          <a:xfrm>
            <a:off x="6197600" y="1600201"/>
            <a:ext cx="53848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3" name="Text Placeholder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Column 1 title</a:t>
            </a:r>
          </a:p>
        </p:txBody>
      </p:sp>
      <p:sp>
        <p:nvSpPr>
          <p:cNvPr id="4" name="Content Placeholder 3"/>
          <p:cNvSpPr>
            <a:spLocks noGrp="1"/>
          </p:cNvSpPr>
          <p:nvPr>
            <p:ph sz="half" idx="2" hasCustomPrompt="1"/>
          </p:nvPr>
        </p:nvSpPr>
        <p:spPr>
          <a:xfrm>
            <a:off x="609600" y="2174876"/>
            <a:ext cx="5386917"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a:t>Add column 1 content</a:t>
            </a:r>
          </a:p>
          <a:p>
            <a:pPr lvl="1"/>
            <a:r>
              <a:rPr lang="en-US"/>
              <a:t>Add second level</a:t>
            </a:r>
          </a:p>
          <a:p>
            <a:pPr lvl="2"/>
            <a:r>
              <a:rPr lang="en-US"/>
              <a:t>Add third level</a:t>
            </a:r>
          </a:p>
          <a:p>
            <a:pPr lvl="3"/>
            <a:r>
              <a:rPr lang="en-US"/>
              <a:t>Add fourth level</a:t>
            </a:r>
          </a:p>
          <a:p>
            <a:pPr lvl="4"/>
            <a:r>
              <a:rPr lang="en-US"/>
              <a:t>Add fifth level</a:t>
            </a:r>
          </a:p>
        </p:txBody>
      </p:sp>
      <p:sp>
        <p:nvSpPr>
          <p:cNvPr id="5" name="Text Placeholder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Column 2 title</a:t>
            </a:r>
          </a:p>
        </p:txBody>
      </p:sp>
      <p:sp>
        <p:nvSpPr>
          <p:cNvPr id="6" name="Content Placeholder 5"/>
          <p:cNvSpPr>
            <a:spLocks noGrp="1"/>
          </p:cNvSpPr>
          <p:nvPr>
            <p:ph sz="quarter" idx="4" hasCustomPrompt="1"/>
          </p:nvPr>
        </p:nvSpPr>
        <p:spPr>
          <a:xfrm>
            <a:off x="6193368" y="2174876"/>
            <a:ext cx="5389033"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a:t>Add column 2 content</a:t>
            </a:r>
          </a:p>
          <a:p>
            <a:pPr lvl="1"/>
            <a:r>
              <a:rPr lang="en-US"/>
              <a:t>Add second level</a:t>
            </a:r>
          </a:p>
          <a:p>
            <a:pPr lvl="2"/>
            <a:r>
              <a:rPr lang="en-US"/>
              <a:t>Add third level</a:t>
            </a:r>
          </a:p>
          <a:p>
            <a:pPr lvl="3"/>
            <a:r>
              <a:rPr lang="en-US"/>
              <a:t>Add fourth level</a:t>
            </a:r>
          </a:p>
          <a:p>
            <a:pPr lvl="4"/>
            <a:r>
              <a:rPr lang="en-US"/>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2" name="Title 1"/>
          <p:cNvSpPr>
            <a:spLocks noGrp="1"/>
          </p:cNvSpPr>
          <p:nvPr>
            <p:ph type="title" hasCustomPrompt="1"/>
          </p:nvPr>
        </p:nvSpPr>
        <p:spPr/>
        <p:txBody>
          <a:bodyPr/>
          <a:lstStyle>
            <a:lvl1pPr>
              <a:defRPr/>
            </a:lvl1pPr>
          </a:lstStyle>
          <a:p>
            <a:r>
              <a:rPr lang="en-US"/>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12192000" cy="1524000"/>
          </a:xfrm>
          <a:prstGeom prst="rect">
            <a:avLst/>
          </a:prstGeom>
        </p:spPr>
      </p:pic>
      <p:sp>
        <p:nvSpPr>
          <p:cNvPr id="3" name="Picture Placeholder 2"/>
          <p:cNvSpPr>
            <a:spLocks noGrp="1"/>
          </p:cNvSpPr>
          <p:nvPr>
            <p:ph type="pic" idx="1" hasCustomPrompt="1"/>
          </p:nvPr>
        </p:nvSpPr>
        <p:spPr>
          <a:xfrm>
            <a:off x="2389717" y="612775"/>
            <a:ext cx="7315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a picture</a:t>
            </a:r>
          </a:p>
        </p:txBody>
      </p:sp>
      <p:sp>
        <p:nvSpPr>
          <p:cNvPr id="2" name="Title 1"/>
          <p:cNvSpPr>
            <a:spLocks noGrp="1"/>
          </p:cNvSpPr>
          <p:nvPr>
            <p:ph type="title" hasCustomPrompt="1"/>
          </p:nvPr>
        </p:nvSpPr>
        <p:spPr>
          <a:xfrm>
            <a:off x="2389717" y="4343400"/>
            <a:ext cx="7315200" cy="566738"/>
          </a:xfrm>
        </p:spPr>
        <p:txBody>
          <a:bodyPr anchor="b"/>
          <a:lstStyle>
            <a:lvl1pPr algn="l">
              <a:defRPr sz="2000" b="1"/>
            </a:lvl1pPr>
          </a:lstStyle>
          <a:p>
            <a:r>
              <a:rPr lang="en-US"/>
              <a:t>Add title</a:t>
            </a:r>
          </a:p>
        </p:txBody>
      </p:sp>
      <p:sp>
        <p:nvSpPr>
          <p:cNvPr id="4" name="Text Placeholder 3"/>
          <p:cNvSpPr>
            <a:spLocks noGrp="1"/>
          </p:cNvSpPr>
          <p:nvPr>
            <p:ph type="body" sz="half" idx="2" hasCustomPrompt="1"/>
          </p:nvPr>
        </p:nvSpPr>
        <p:spPr>
          <a:xfrm>
            <a:off x="2389717" y="4953000"/>
            <a:ext cx="73152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618"/>
            <a:ext cx="12191999" cy="7065818"/>
          </a:xfrm>
          <a:prstGeom prst="rect">
            <a:avLst/>
          </a:prstGeom>
        </p:spPr>
      </p:pic>
      <p:sp>
        <p:nvSpPr>
          <p:cNvPr id="8" name="Title 1"/>
          <p:cNvSpPr>
            <a:spLocks noGrp="1"/>
          </p:cNvSpPr>
          <p:nvPr>
            <p:ph type="title" hasCustomPrompt="1"/>
          </p:nvPr>
        </p:nvSpPr>
        <p:spPr>
          <a:xfrm>
            <a:off x="609600" y="1981200"/>
            <a:ext cx="10972800" cy="1143000"/>
          </a:xfrm>
        </p:spPr>
        <p:txBody>
          <a:bodyPr/>
          <a:lstStyle>
            <a:lvl1pPr>
              <a:defRPr>
                <a:solidFill>
                  <a:schemeClr val="bg1"/>
                </a:solidFill>
              </a:defRPr>
            </a:lvl1pPr>
          </a:lstStyle>
          <a:p>
            <a:r>
              <a:rPr lang="en-US"/>
              <a:t>Add closing slide title</a:t>
            </a: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94044" y="5760433"/>
            <a:ext cx="2341841" cy="961042"/>
          </a:xfrm>
          <a:prstGeom prst="rect">
            <a:avLst/>
          </a:prstGeom>
        </p:spPr>
      </p:pic>
      <p:sp>
        <p:nvSpPr>
          <p:cNvPr id="6" name="Slide Number Placeholder 3"/>
          <p:cNvSpPr>
            <a:spLocks noGrp="1"/>
          </p:cNvSpPr>
          <p:nvPr>
            <p:ph type="sldNum" sz="quarter" idx="12"/>
          </p:nvPr>
        </p:nvSpPr>
        <p:spPr>
          <a:xfrm>
            <a:off x="4673600" y="6356351"/>
            <a:ext cx="2844800" cy="365125"/>
          </a:xfrm>
        </p:spPr>
        <p:txBody>
          <a:bodyPr/>
          <a:lstStyle/>
          <a:p>
            <a:fld id="{7AA28999-D008-419E-9628-EE1C64F81F4C}" type="slidenum">
              <a:rPr lang="en-US" smtClean="0"/>
              <a:pPr/>
              <a:t>‹#›</a:t>
            </a:fld>
            <a:endParaRPr lang="en-US"/>
          </a:p>
        </p:txBody>
      </p:sp>
      <p:sp>
        <p:nvSpPr>
          <p:cNvPr id="10" name="Subtitle 2">
            <a:extLst>
              <a:ext uri="{FF2B5EF4-FFF2-40B4-BE49-F238E27FC236}">
                <a16:creationId xmlns:a16="http://schemas.microsoft.com/office/drawing/2014/main" id="{5C40D2DF-0F19-43F0-B9BB-01E7C665E319}"/>
              </a:ext>
            </a:extLst>
          </p:cNvPr>
          <p:cNvSpPr>
            <a:spLocks noGrp="1"/>
          </p:cNvSpPr>
          <p:nvPr>
            <p:ph type="subTitle" idx="1" hasCustomPrompt="1"/>
          </p:nvPr>
        </p:nvSpPr>
        <p:spPr>
          <a:xfrm>
            <a:off x="2184400" y="3610958"/>
            <a:ext cx="7823200" cy="533400"/>
          </a:xfrm>
        </p:spPr>
        <p:txBody>
          <a:bodyPr>
            <a:normAutofit/>
          </a:bodyPr>
          <a:lstStyle>
            <a:lvl1pPr marL="0" indent="0" algn="ctr">
              <a:buNone/>
              <a:defRPr sz="2800" i="0"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Add contact information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 id="2147483659" r:id="rId10"/>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ean.lewis@acl.hhs.go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cl.gov/programs/nutrition/innovations-nutrition-programs-and-services-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acl.gov/sites/default/files/grants/0985-0006%20Discretionary%20ACL%20Grantees%20%20PPR.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cl.gov/sites/default/files/grants/0985-0006%20Discretionary%20ACL%20Grantees%20%20PPR.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cl.gov/grants/managing-gran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acl.gov/senior-nutrition/model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home.grantsolutions.gov/home/" TargetMode="External"/><Relationship Id="rId7" Type="http://schemas.openxmlformats.org/officeDocument/2006/relationships/hyperlink" Target="https://pms.psc.gov/grant-recipients/access-newuser.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pms.psc.gov/grant-recipients/grant-recipient-faqs.html" TargetMode="External"/><Relationship Id="rId5" Type="http://schemas.openxmlformats.org/officeDocument/2006/relationships/hyperlink" Target="https://www.grantsolutions.gov/auth/realms/Grantsolutions/protocol/openid-connect/auth?response_type=code&amp;client_id=home&amp;redirect_uri=https%3A%2F%2Fwww.grantsolutions.gov%2Fgshome%2Fhome&amp;state=91fdb81e-bfac-465f-8a3e-06f51c68c8bf&amp;login=true&amp;scope=openid" TargetMode="External"/><Relationship Id="rId4" Type="http://schemas.openxmlformats.org/officeDocument/2006/relationships/hyperlink" Target="https://www.acl.gov/grants/managing-gran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opm.gov/policy-data-oversight/snow-dismissal-procedures/federal-holidays/#url=2018"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dpm-portal.psc.gov/Welcome.aspx?pt=DPM" TargetMode="External"/><Relationship Id="rId5" Type="http://schemas.openxmlformats.org/officeDocument/2006/relationships/hyperlink" Target="mailto:pmssupport@psc.hhs.gov" TargetMode="External"/><Relationship Id="rId4" Type="http://schemas.openxmlformats.org/officeDocument/2006/relationships/hyperlink" Target="mailto:help@grantsolution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mailto:INNU_GRANTEES@LIST.NIH.GOV"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acl.gov/grants/managing-gran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unsplash.com/s/photos/questions?utm_source=unsplash&amp;utm_medium=referral&amp;utm_content=creditCopyText" TargetMode="External"/><Relationship Id="rId4" Type="http://schemas.openxmlformats.org/officeDocument/2006/relationships/hyperlink" Target="https://unsplash.com/@brett_jordan?utm_source=unsplash&amp;utm_medium=referral&amp;utm_content=creditCopyTex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cl.gov/senior-nutrition"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mailto:keri.lipperini@acl.hhs.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C142-187B-EAA8-7901-F708E86B5816}"/>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t>Kick-off Webinar</a:t>
            </a:r>
          </a:p>
        </p:txBody>
      </p:sp>
      <p:sp>
        <p:nvSpPr>
          <p:cNvPr id="11" name="Title 1">
            <a:extLst>
              <a:ext uri="{FF2B5EF4-FFF2-40B4-BE49-F238E27FC236}">
                <a16:creationId xmlns:a16="http://schemas.microsoft.com/office/drawing/2014/main" id="{BE63227E-FCFE-46B1-A13B-19D64DE03B4C}"/>
              </a:ext>
            </a:extLst>
          </p:cNvPr>
          <p:cNvSpPr txBox="1">
            <a:spLocks/>
          </p:cNvSpPr>
          <p:nvPr/>
        </p:nvSpPr>
        <p:spPr>
          <a:xfrm>
            <a:off x="3365500" y="2667000"/>
            <a:ext cx="7670800" cy="762000"/>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US" dirty="0"/>
              <a:t>Kick-Off Webinar:</a:t>
            </a:r>
          </a:p>
        </p:txBody>
      </p:sp>
      <p:sp>
        <p:nvSpPr>
          <p:cNvPr id="12" name="Text Placeholder 2">
            <a:extLst>
              <a:ext uri="{FF2B5EF4-FFF2-40B4-BE49-F238E27FC236}">
                <a16:creationId xmlns:a16="http://schemas.microsoft.com/office/drawing/2014/main" id="{8EFB6A2E-4B81-4A2A-9A9D-E35F118AF82C}"/>
              </a:ext>
            </a:extLst>
          </p:cNvPr>
          <p:cNvSpPr txBox="1">
            <a:spLocks/>
          </p:cNvSpPr>
          <p:nvPr/>
        </p:nvSpPr>
        <p:spPr>
          <a:xfrm>
            <a:off x="3559763" y="3403600"/>
            <a:ext cx="7812852" cy="914400"/>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Clr>
                <a:schemeClr val="tx2"/>
              </a:buClr>
              <a:buFont typeface="Arial"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0A4F90"/>
                </a:solidFill>
                <a:latin typeface="+mj-lt"/>
              </a:rPr>
              <a:t>Innovations in Nutrition Programs and Services</a:t>
            </a:r>
          </a:p>
          <a:p>
            <a:pPr algn="ctr"/>
            <a:r>
              <a:rPr lang="en-US" dirty="0">
                <a:solidFill>
                  <a:srgbClr val="0A4F90"/>
                </a:solidFill>
                <a:latin typeface="+mj-lt"/>
              </a:rPr>
              <a:t>2022 Grantees</a:t>
            </a:r>
          </a:p>
        </p:txBody>
      </p:sp>
      <p:sp>
        <p:nvSpPr>
          <p:cNvPr id="18" name="TextBox 17">
            <a:extLst>
              <a:ext uri="{FF2B5EF4-FFF2-40B4-BE49-F238E27FC236}">
                <a16:creationId xmlns:a16="http://schemas.microsoft.com/office/drawing/2014/main" id="{987EA4C3-9C9E-43DD-80EA-9D88544001DA}"/>
              </a:ext>
            </a:extLst>
          </p:cNvPr>
          <p:cNvSpPr txBox="1"/>
          <p:nvPr/>
        </p:nvSpPr>
        <p:spPr>
          <a:xfrm>
            <a:off x="3683000" y="4762212"/>
            <a:ext cx="7200900" cy="1569660"/>
          </a:xfrm>
          <a:prstGeom prst="rect">
            <a:avLst/>
          </a:prstGeom>
          <a:noFill/>
        </p:spPr>
        <p:txBody>
          <a:bodyPr wrap="square" rtlCol="0">
            <a:spAutoFit/>
          </a:bodyPr>
          <a:lstStyle/>
          <a:p>
            <a:pPr algn="ctr"/>
            <a:r>
              <a:rPr lang="en-US" sz="3200" dirty="0"/>
              <a:t>Administration for Community Living</a:t>
            </a:r>
          </a:p>
          <a:p>
            <a:pPr algn="ctr"/>
            <a:r>
              <a:rPr lang="en-US" sz="3200" dirty="0"/>
              <a:t>Administration on Aging</a:t>
            </a:r>
          </a:p>
          <a:p>
            <a:pPr algn="ctr"/>
            <a:r>
              <a:rPr lang="en-US" sz="3200" dirty="0"/>
              <a:t>August 10, 2022</a:t>
            </a:r>
          </a:p>
        </p:txBody>
      </p:sp>
    </p:spTree>
    <p:extLst>
      <p:ext uri="{BB962C8B-B14F-4D97-AF65-F5344CB8AC3E}">
        <p14:creationId xmlns:p14="http://schemas.microsoft.com/office/powerpoint/2010/main" val="601776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5A0EF9-4C61-48A9-AD8E-FAEC30076706}"/>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dirty="0"/>
              <a:t>Intent of Senior Nutrition Program</a:t>
            </a:r>
          </a:p>
        </p:txBody>
      </p:sp>
      <p:sp>
        <p:nvSpPr>
          <p:cNvPr id="3" name="Content Placeholder 2">
            <a:extLst>
              <a:ext uri="{FF2B5EF4-FFF2-40B4-BE49-F238E27FC236}">
                <a16:creationId xmlns:a16="http://schemas.microsoft.com/office/drawing/2014/main" id="{BB60EFB9-A3C8-4F60-865D-45ED1CE14702}"/>
              </a:ext>
              <a:ext uri="{C183D7F6-B498-43B3-948B-1728B52AA6E4}">
                <adec:decorative xmlns:adec="http://schemas.microsoft.com/office/drawing/2017/decorative" val="0"/>
              </a:ext>
            </a:extLst>
          </p:cNvPr>
          <p:cNvSpPr>
            <a:spLocks noGrp="1"/>
          </p:cNvSpPr>
          <p:nvPr>
            <p:ph sz="half" idx="1"/>
          </p:nvPr>
        </p:nvSpPr>
        <p:spPr>
          <a:xfrm>
            <a:off x="1752600" y="1592251"/>
            <a:ext cx="4876800" cy="4038600"/>
          </a:xfrm>
        </p:spPr>
        <p:txBody>
          <a:bodyPr>
            <a:normAutofit/>
          </a:bodyPr>
          <a:lstStyle/>
          <a:p>
            <a:r>
              <a:rPr lang="en-US" sz="3200" dirty="0"/>
              <a:t>Reduce hunger, food insecurity, and malnutrition </a:t>
            </a:r>
          </a:p>
          <a:p>
            <a:r>
              <a:rPr lang="en-US" sz="3200" dirty="0"/>
              <a:t>Promote socialization</a:t>
            </a:r>
          </a:p>
          <a:p>
            <a:r>
              <a:rPr lang="en-US" sz="3200" dirty="0"/>
              <a:t>Promote health and well-being</a:t>
            </a:r>
            <a:endParaRPr lang="en-US" dirty="0"/>
          </a:p>
        </p:txBody>
      </p:sp>
      <p:graphicFrame>
        <p:nvGraphicFramePr>
          <p:cNvPr id="10" name="Diagram 9">
            <a:extLst>
              <a:ext uri="{FF2B5EF4-FFF2-40B4-BE49-F238E27FC236}">
                <a16:creationId xmlns:a16="http://schemas.microsoft.com/office/drawing/2014/main" id="{11D3AD9B-120A-4AF1-8214-99DCD2F944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3406343"/>
              </p:ext>
            </p:extLst>
          </p:nvPr>
        </p:nvGraphicFramePr>
        <p:xfrm>
          <a:off x="5867400" y="1259422"/>
          <a:ext cx="5257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58CE208-0C7B-4F94-84D7-4689EAE23B65}"/>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10</a:t>
            </a:fld>
            <a:endParaRPr lang="en-US" dirty="0"/>
          </a:p>
        </p:txBody>
      </p:sp>
    </p:spTree>
    <p:extLst>
      <p:ext uri="{BB962C8B-B14F-4D97-AF65-F5344CB8AC3E}">
        <p14:creationId xmlns:p14="http://schemas.microsoft.com/office/powerpoint/2010/main" val="171569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Your Grant Management Specialist </a:t>
            </a:r>
          </a:p>
        </p:txBody>
      </p:sp>
      <p:sp>
        <p:nvSpPr>
          <p:cNvPr id="3" name="Content Placeholder 2"/>
          <p:cNvSpPr>
            <a:spLocks noGrp="1"/>
          </p:cNvSpPr>
          <p:nvPr>
            <p:ph idx="1"/>
          </p:nvPr>
        </p:nvSpPr>
        <p:spPr>
          <a:xfrm>
            <a:off x="1341036" y="1485900"/>
            <a:ext cx="6774264" cy="4025900"/>
          </a:xfrm>
        </p:spPr>
        <p:txBody>
          <a:bodyPr>
            <a:normAutofit lnSpcReduction="10000"/>
          </a:bodyPr>
          <a:lstStyle/>
          <a:p>
            <a:pPr marL="0" indent="0">
              <a:buNone/>
            </a:pPr>
            <a:r>
              <a:rPr lang="en-US" b="1" dirty="0"/>
              <a:t>Sean P. Lewis</a:t>
            </a:r>
          </a:p>
          <a:p>
            <a:pPr marL="971550" lvl="1" indent="-457200">
              <a:buClr>
                <a:srgbClr val="0A4F90"/>
              </a:buClr>
              <a:buFont typeface="Arial" panose="020B0604020202020204" pitchFamily="34" charset="0"/>
              <a:buChar char="•"/>
            </a:pPr>
            <a:r>
              <a:rPr lang="en-US" dirty="0"/>
              <a:t>Grant Management Specialist</a:t>
            </a:r>
          </a:p>
          <a:p>
            <a:pPr marL="971550" lvl="1" indent="-457200">
              <a:buClr>
                <a:srgbClr val="0A4F90"/>
              </a:buClr>
              <a:buFont typeface="Arial" panose="020B0604020202020204" pitchFamily="34" charset="0"/>
              <a:buChar char="•"/>
            </a:pPr>
            <a:r>
              <a:rPr lang="en-US" dirty="0"/>
              <a:t>Grant financial management</a:t>
            </a:r>
          </a:p>
          <a:p>
            <a:pPr lvl="2"/>
            <a:r>
              <a:rPr lang="en-US" dirty="0"/>
              <a:t>Business Review</a:t>
            </a:r>
          </a:p>
          <a:p>
            <a:pPr lvl="2"/>
            <a:r>
              <a:rPr lang="en-US" dirty="0"/>
              <a:t>Notice of Award including Continuations</a:t>
            </a:r>
          </a:p>
          <a:p>
            <a:pPr lvl="2"/>
            <a:r>
              <a:rPr lang="en-US" dirty="0"/>
              <a:t>Reviews financial reporting</a:t>
            </a:r>
          </a:p>
          <a:p>
            <a:pPr lvl="2"/>
            <a:r>
              <a:rPr lang="en-US" dirty="0"/>
              <a:t>Partners with Project staff on all grant processes</a:t>
            </a:r>
            <a:endParaRPr lang="en-US" u="sng" dirty="0">
              <a:hlinkClick r:id="rId3">
                <a:extLst>
                  <a:ext uri="{A12FA001-AC4F-418D-AE19-62706E023703}">
                    <ahyp:hlinkClr xmlns:ahyp="http://schemas.microsoft.com/office/drawing/2018/hyperlinkcolor" val="tx"/>
                  </a:ext>
                </a:extLst>
              </a:hlinkClick>
            </a:endParaRPr>
          </a:p>
          <a:p>
            <a:pPr marL="971550" lvl="1" indent="-457200">
              <a:buClr>
                <a:srgbClr val="0A4F90"/>
              </a:buClr>
              <a:buFont typeface="Arial" panose="020B0604020202020204" pitchFamily="34" charset="0"/>
              <a:buChar char="•"/>
            </a:pPr>
            <a:r>
              <a:rPr lang="en-US" u="sng" dirty="0">
                <a:hlinkClick r:id="rId3">
                  <a:extLst>
                    <a:ext uri="{A12FA001-AC4F-418D-AE19-62706E023703}">
                      <ahyp:hlinkClr xmlns:ahyp="http://schemas.microsoft.com/office/drawing/2018/hyperlinkcolor" val="tx"/>
                    </a:ext>
                  </a:extLst>
                </a:hlinkClick>
              </a:rPr>
              <a:t>sean.lewis@acl.hhs.gov</a:t>
            </a:r>
            <a:endParaRPr lang="en-US" u="sng" dirty="0"/>
          </a:p>
          <a:p>
            <a:pPr marL="0" indent="0">
              <a:buNone/>
            </a:pPr>
            <a:endParaRPr lang="en-US" sz="2400" dirty="0"/>
          </a:p>
          <a:p>
            <a:pPr lvl="1">
              <a:buFontTx/>
              <a:buChar char="-"/>
            </a:pPr>
            <a:endParaRPr lang="en-US" dirty="0"/>
          </a:p>
          <a:p>
            <a:pPr lvl="1">
              <a:buFontTx/>
              <a:buChar char="-"/>
            </a:pPr>
            <a:endParaRPr lang="en-US" dirty="0"/>
          </a:p>
          <a:p>
            <a:pPr lvl="1">
              <a:buFontTx/>
              <a:buChar char="-"/>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11</a:t>
            </a:fld>
            <a:endParaRPr lang="en-US" dirty="0"/>
          </a:p>
        </p:txBody>
      </p:sp>
    </p:spTree>
    <p:extLst>
      <p:ext uri="{BB962C8B-B14F-4D97-AF65-F5344CB8AC3E}">
        <p14:creationId xmlns:p14="http://schemas.microsoft.com/office/powerpoint/2010/main" val="343307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15153"/>
            <a:ext cx="8991600" cy="775449"/>
          </a:xfrm>
        </p:spPr>
        <p:txBody>
          <a:bodyPr>
            <a:noAutofit/>
          </a:bodyPr>
          <a:lstStyle/>
          <a:p>
            <a:r>
              <a:rPr lang="en-US" b="1" spc="-5" dirty="0">
                <a:latin typeface="+mn-lt"/>
              </a:rPr>
              <a:t> </a:t>
            </a:r>
            <a:r>
              <a:rPr lang="en-US" sz="4000" spc="-5" dirty="0">
                <a:latin typeface="+mn-lt"/>
              </a:rPr>
              <a:t>INNU Grant Program</a:t>
            </a:r>
            <a:endParaRPr lang="en-US" sz="4000" dirty="0">
              <a:latin typeface="+mn-lt"/>
            </a:endParaRPr>
          </a:p>
        </p:txBody>
      </p:sp>
      <p:sp>
        <p:nvSpPr>
          <p:cNvPr id="3" name="Content Placeholder 2"/>
          <p:cNvSpPr>
            <a:spLocks noGrp="1"/>
          </p:cNvSpPr>
          <p:nvPr>
            <p:ph idx="1"/>
          </p:nvPr>
        </p:nvSpPr>
        <p:spPr>
          <a:xfrm>
            <a:off x="1774522" y="1219201"/>
            <a:ext cx="8207679" cy="4648199"/>
          </a:xfrm>
          <a:noFill/>
        </p:spPr>
        <p:txBody>
          <a:bodyPr>
            <a:normAutofit/>
          </a:bodyPr>
          <a:lstStyle/>
          <a:p>
            <a:pPr marL="457200" indent="-457200"/>
            <a:r>
              <a:rPr lang="en-US" dirty="0">
                <a:cs typeface="Arial" panose="020B0604020202020204" pitchFamily="34" charset="0"/>
              </a:rPr>
              <a:t>Funds innovative and promising practices</a:t>
            </a:r>
          </a:p>
          <a:p>
            <a:pPr marL="457200" indent="-457200"/>
            <a:r>
              <a:rPr lang="en-US" dirty="0">
                <a:cs typeface="Arial" panose="020B0604020202020204" pitchFamily="34" charset="0"/>
              </a:rPr>
              <a:t>Enhances the quality, effectiveness, and outcomes of senior nutrition programs</a:t>
            </a:r>
          </a:p>
          <a:p>
            <a:pPr marL="457200" indent="-457200"/>
            <a:r>
              <a:rPr lang="en-US" dirty="0">
                <a:cs typeface="Arial" panose="020B0604020202020204" pitchFamily="34" charset="0"/>
              </a:rPr>
              <a:t>FY22 – programs/practices that support transition to and sustaining congregate meals and impactful nutrition education</a:t>
            </a:r>
          </a:p>
          <a:p>
            <a:pPr marL="971550" lvl="1" indent="-457200"/>
            <a:r>
              <a:rPr lang="en-US" dirty="0">
                <a:cs typeface="Arial" panose="020B0604020202020204" pitchFamily="34" charset="0"/>
              </a:rPr>
              <a:t>Research</a:t>
            </a:r>
          </a:p>
          <a:p>
            <a:pPr marL="971550" lvl="1" indent="-457200"/>
            <a:r>
              <a:rPr lang="en-US" dirty="0">
                <a:cs typeface="Arial" panose="020B0604020202020204" pitchFamily="34" charset="0"/>
              </a:rPr>
              <a:t>Replication</a:t>
            </a:r>
          </a:p>
          <a:p>
            <a:pPr marL="0" indent="0">
              <a:buNone/>
            </a:pPr>
            <a:endParaRPr lang="en-US" sz="2800" dirty="0">
              <a:cs typeface="Arial" panose="020B0604020202020204" pitchFamily="34" charset="0"/>
            </a:endParaRPr>
          </a:p>
          <a:p>
            <a:pPr marL="457200" indent="-457200"/>
            <a:endParaRPr lang="en-US" sz="2800" dirty="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12</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370629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526"/>
            <a:ext cx="8229600" cy="1143000"/>
          </a:xfrm>
        </p:spPr>
        <p:txBody>
          <a:bodyPr>
            <a:normAutofit/>
          </a:bodyPr>
          <a:lstStyle/>
          <a:p>
            <a:r>
              <a:rPr lang="en-US" sz="4000" dirty="0"/>
              <a:t>INNU Grant History</a:t>
            </a:r>
          </a:p>
        </p:txBody>
      </p:sp>
      <p:sp>
        <p:nvSpPr>
          <p:cNvPr id="3" name="Content Placeholder 2">
            <a:extLst>
              <a:ext uri="{FF2B5EF4-FFF2-40B4-BE49-F238E27FC236}">
                <a16:creationId xmlns:a16="http://schemas.microsoft.com/office/drawing/2014/main" id="{C14A213D-9EB6-4B0C-A5E3-72A30C575521}"/>
              </a:ext>
            </a:extLst>
          </p:cNvPr>
          <p:cNvSpPr>
            <a:spLocks noGrp="1"/>
          </p:cNvSpPr>
          <p:nvPr>
            <p:ph idx="1"/>
          </p:nvPr>
        </p:nvSpPr>
        <p:spPr>
          <a:xfrm>
            <a:off x="1805571" y="1160740"/>
            <a:ext cx="6043914" cy="4060658"/>
          </a:xfrm>
        </p:spPr>
        <p:txBody>
          <a:bodyPr>
            <a:normAutofit/>
          </a:bodyPr>
          <a:lstStyle/>
          <a:p>
            <a:pPr marL="457200" indent="-457200"/>
            <a:r>
              <a:rPr lang="en-US" dirty="0">
                <a:cs typeface="Arial" panose="020B0604020202020204" pitchFamily="34" charset="0"/>
              </a:rPr>
              <a:t>33 grantees since FY2017</a:t>
            </a:r>
          </a:p>
          <a:p>
            <a:pPr marL="457200" indent="-457200"/>
            <a:r>
              <a:rPr lang="en-US" dirty="0">
                <a:cs typeface="Arial" panose="020B0604020202020204" pitchFamily="34" charset="0"/>
              </a:rPr>
              <a:t>$8.1M awarded to date</a:t>
            </a:r>
          </a:p>
          <a:p>
            <a:pPr marL="457200" indent="-457200"/>
            <a:r>
              <a:rPr lang="en-US" dirty="0">
                <a:cs typeface="Arial" panose="020B0604020202020204" pitchFamily="34" charset="0"/>
              </a:rPr>
              <a:t>Each grantee is unique</a:t>
            </a:r>
          </a:p>
          <a:p>
            <a:pPr marL="457200" indent="-457200"/>
            <a:r>
              <a:rPr lang="en-US" dirty="0">
                <a:cs typeface="Arial" panose="020B0604020202020204" pitchFamily="34" charset="0"/>
              </a:rPr>
              <a:t>Active grantees- 2020 and 2021</a:t>
            </a:r>
          </a:p>
          <a:p>
            <a:pPr marL="457200" indent="-457200"/>
            <a:r>
              <a:rPr lang="en-US" dirty="0">
                <a:cs typeface="Arial" panose="020B0604020202020204" pitchFamily="34" charset="0"/>
              </a:rPr>
              <a:t>Learnings and sharing  </a:t>
            </a:r>
          </a:p>
          <a:p>
            <a:pPr marL="457200" indent="-457200"/>
            <a:r>
              <a:rPr lang="en-US" dirty="0">
                <a:hlinkClick r:id="rId3"/>
              </a:rPr>
              <a:t>INNU Programs and Services </a:t>
            </a:r>
            <a:endParaRPr lang="en-US" dirty="0"/>
          </a:p>
        </p:txBody>
      </p:sp>
      <p:sp>
        <p:nvSpPr>
          <p:cNvPr id="5" name="AutoShape 4">
            <a:extLst>
              <a:ext uri="{C183D7F6-B498-43B3-948B-1728B52AA6E4}">
                <adec:decorative xmlns:adec="http://schemas.microsoft.com/office/drawing/2017/decorative" val="1"/>
              </a:ext>
            </a:extLst>
          </p:cNvP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panose="020B0604020202020204"/>
            </a:endParaRPr>
          </a:p>
        </p:txBody>
      </p:sp>
      <p:pic>
        <p:nvPicPr>
          <p:cNvPr id="9" name="Picture 8" descr="Grantee logos: Changing Maryland for the Better. Georgia State University. The University of Utah.">
            <a:extLst>
              <a:ext uri="{FF2B5EF4-FFF2-40B4-BE49-F238E27FC236}">
                <a16:creationId xmlns:a16="http://schemas.microsoft.com/office/drawing/2014/main" id="{A760EC64-D6DB-4826-8794-6E29E1F24865}"/>
              </a:ext>
            </a:extLst>
          </p:cNvPr>
          <p:cNvPicPr>
            <a:picLocks noChangeAspect="1"/>
          </p:cNvPicPr>
          <p:nvPr/>
        </p:nvPicPr>
        <p:blipFill>
          <a:blip r:embed="rId4"/>
          <a:stretch>
            <a:fillRect/>
          </a:stretch>
        </p:blipFill>
        <p:spPr>
          <a:xfrm>
            <a:off x="7858609" y="1005740"/>
            <a:ext cx="2653817" cy="4534129"/>
          </a:xfrm>
          <a:prstGeom prst="rect">
            <a:avLst/>
          </a:prstGeom>
        </p:spPr>
      </p:pic>
      <p:sp>
        <p:nvSpPr>
          <p:cNvPr id="10" name="Slide Number Placeholder 9"/>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13</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97579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5206"/>
            <a:ext cx="8229600" cy="1143000"/>
          </a:xfrm>
        </p:spPr>
        <p:txBody>
          <a:bodyPr>
            <a:normAutofit/>
          </a:bodyPr>
          <a:lstStyle/>
          <a:p>
            <a:r>
              <a:rPr lang="en-US" sz="4000" dirty="0"/>
              <a:t>Meet Your Fellow Grantees!</a:t>
            </a:r>
          </a:p>
        </p:txBody>
      </p:sp>
      <p:sp>
        <p:nvSpPr>
          <p:cNvPr id="3" name="Content Placeholder 2"/>
          <p:cNvSpPr>
            <a:spLocks noGrp="1"/>
          </p:cNvSpPr>
          <p:nvPr>
            <p:ph idx="1"/>
          </p:nvPr>
        </p:nvSpPr>
        <p:spPr>
          <a:xfrm>
            <a:off x="1845129" y="1773886"/>
            <a:ext cx="8964385" cy="3549228"/>
          </a:xfrm>
          <a:ln>
            <a:noFill/>
          </a:ln>
        </p:spPr>
        <p:txBody>
          <a:bodyPr>
            <a:normAutofit/>
          </a:bodyPr>
          <a:lstStyle/>
          <a:p>
            <a:r>
              <a:rPr lang="en-US" dirty="0"/>
              <a:t>Introduce yourself and other staff on the call</a:t>
            </a:r>
          </a:p>
          <a:p>
            <a:r>
              <a:rPr lang="en-US" dirty="0"/>
              <a:t>Give us a brief overview of your project</a:t>
            </a:r>
          </a:p>
          <a:p>
            <a:pPr lvl="1"/>
            <a:r>
              <a:rPr lang="en-US" dirty="0"/>
              <a:t>goals </a:t>
            </a:r>
          </a:p>
          <a:p>
            <a:pPr lvl="1"/>
            <a:r>
              <a:rPr lang="en-US" dirty="0"/>
              <a:t>objectives</a:t>
            </a:r>
          </a:p>
          <a:p>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14</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388255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314D-1EE5-4F0A-856E-851E71B4E820}"/>
              </a:ext>
            </a:extLst>
          </p:cNvPr>
          <p:cNvSpPr>
            <a:spLocks noGrp="1"/>
          </p:cNvSpPr>
          <p:nvPr>
            <p:ph type="title"/>
          </p:nvPr>
        </p:nvSpPr>
        <p:spPr>
          <a:xfrm>
            <a:off x="1981200" y="123966"/>
            <a:ext cx="8229600" cy="1019035"/>
          </a:xfrm>
        </p:spPr>
        <p:txBody>
          <a:bodyPr>
            <a:normAutofit/>
          </a:bodyPr>
          <a:lstStyle/>
          <a:p>
            <a:r>
              <a:rPr lang="en-US" sz="4000" dirty="0"/>
              <a:t>National Resource Center</a:t>
            </a:r>
          </a:p>
        </p:txBody>
      </p:sp>
      <p:sp>
        <p:nvSpPr>
          <p:cNvPr id="6" name="Content Placeholder 5">
            <a:extLst>
              <a:ext uri="{FF2B5EF4-FFF2-40B4-BE49-F238E27FC236}">
                <a16:creationId xmlns:a16="http://schemas.microsoft.com/office/drawing/2014/main" id="{AB640B33-34C1-49B0-A86A-865B2A23048D}"/>
              </a:ext>
            </a:extLst>
          </p:cNvPr>
          <p:cNvSpPr>
            <a:spLocks noGrp="1"/>
          </p:cNvSpPr>
          <p:nvPr>
            <p:ph idx="1"/>
          </p:nvPr>
        </p:nvSpPr>
        <p:spPr>
          <a:xfrm>
            <a:off x="1981200" y="1485900"/>
            <a:ext cx="8229600" cy="4229100"/>
          </a:xfrm>
        </p:spPr>
        <p:txBody>
          <a:bodyPr>
            <a:normAutofit fontScale="85000" lnSpcReduction="20000"/>
          </a:bodyPr>
          <a:lstStyle/>
          <a:p>
            <a:r>
              <a:rPr lang="en-US" sz="3800" dirty="0"/>
              <a:t>Goal: Advance the senior nutrition network to ensure its continued strength and sustainability</a:t>
            </a:r>
          </a:p>
          <a:p>
            <a:r>
              <a:rPr lang="en-US" sz="3800" dirty="0"/>
              <a:t>Acts on behalf of ACL to provide</a:t>
            </a:r>
          </a:p>
          <a:p>
            <a:pPr lvl="1">
              <a:buClr>
                <a:srgbClr val="0A4F90"/>
              </a:buClr>
              <a:buFont typeface="Wingdings" panose="05000000000000000000" pitchFamily="2" charset="2"/>
              <a:buChar char="§"/>
            </a:pPr>
            <a:r>
              <a:rPr lang="en-US" sz="3300" dirty="0"/>
              <a:t>Expert technical assistance, enhanced resources</a:t>
            </a:r>
          </a:p>
          <a:p>
            <a:pPr lvl="1">
              <a:buClr>
                <a:srgbClr val="0A4F90"/>
              </a:buClr>
              <a:buFont typeface="Wingdings" panose="05000000000000000000" pitchFamily="2" charset="2"/>
              <a:buChar char="§"/>
            </a:pPr>
            <a:r>
              <a:rPr lang="en-US" sz="3300" dirty="0"/>
              <a:t>New educational and collaboration opportunities</a:t>
            </a:r>
          </a:p>
          <a:p>
            <a:pPr lvl="1">
              <a:buClr>
                <a:srgbClr val="0A4F90"/>
              </a:buClr>
              <a:buFont typeface="Wingdings" panose="05000000000000000000" pitchFamily="2" charset="2"/>
              <a:buChar char="§"/>
            </a:pPr>
            <a:r>
              <a:rPr lang="en-US" sz="3300" dirty="0"/>
              <a:t>Leadership as an advocate to ensure strength and sustainability </a:t>
            </a:r>
          </a:p>
        </p:txBody>
      </p:sp>
      <p:sp>
        <p:nvSpPr>
          <p:cNvPr id="3" name="Slide Number Placeholder 2"/>
          <p:cNvSpPr>
            <a:spLocks noGrp="1"/>
          </p:cNvSpPr>
          <p:nvPr>
            <p:ph type="sldNum" sz="quarter" idx="12"/>
          </p:nvPr>
        </p:nvSpPr>
        <p:spPr/>
        <p:txBody>
          <a:bodyPr/>
          <a:lstStyle/>
          <a:p>
            <a:fld id="{7AA28999-D008-419E-9628-EE1C64F81F4C}" type="slidenum">
              <a:rPr lang="en-US" smtClean="0"/>
              <a:pPr/>
              <a:t>15</a:t>
            </a:fld>
            <a:endParaRPr lang="en-US" dirty="0"/>
          </a:p>
        </p:txBody>
      </p:sp>
    </p:spTree>
    <p:extLst>
      <p:ext uri="{BB962C8B-B14F-4D97-AF65-F5344CB8AC3E}">
        <p14:creationId xmlns:p14="http://schemas.microsoft.com/office/powerpoint/2010/main" val="68286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Meet Your </a:t>
            </a:r>
            <a:br>
              <a:rPr lang="en-US" dirty="0"/>
            </a:br>
            <a:r>
              <a:rPr lang="en-US" dirty="0"/>
              <a:t>Resource Center Project Director </a:t>
            </a:r>
          </a:p>
        </p:txBody>
      </p:sp>
      <p:sp>
        <p:nvSpPr>
          <p:cNvPr id="3" name="Content Placeholder 2"/>
          <p:cNvSpPr>
            <a:spLocks noGrp="1"/>
          </p:cNvSpPr>
          <p:nvPr>
            <p:ph idx="1"/>
          </p:nvPr>
        </p:nvSpPr>
        <p:spPr>
          <a:xfrm>
            <a:off x="1552074" y="1600200"/>
            <a:ext cx="7667518" cy="4038600"/>
          </a:xfrm>
        </p:spPr>
        <p:txBody>
          <a:bodyPr>
            <a:normAutofit fontScale="92500"/>
          </a:bodyPr>
          <a:lstStyle/>
          <a:p>
            <a:r>
              <a:rPr lang="en-US" b="1" dirty="0"/>
              <a:t>Caroline McKinney, MS, RDN, LD, CNSC</a:t>
            </a:r>
          </a:p>
          <a:p>
            <a:pPr lvl="1">
              <a:buClr>
                <a:srgbClr val="0A4F90"/>
              </a:buClr>
              <a:buFont typeface="Arial" panose="020B0604020202020204" pitchFamily="34" charset="0"/>
              <a:buChar char="•"/>
            </a:pPr>
            <a:r>
              <a:rPr lang="en-US" sz="3000" dirty="0"/>
              <a:t>Nutrition Innovation Director</a:t>
            </a:r>
          </a:p>
          <a:p>
            <a:pPr marL="971550" lvl="1" indent="-457200">
              <a:buClr>
                <a:srgbClr val="0A4F90"/>
              </a:buClr>
              <a:buFont typeface="Arial" panose="020B0604020202020204" pitchFamily="34" charset="0"/>
              <a:buChar char="•"/>
            </a:pPr>
            <a:r>
              <a:rPr lang="en-US" sz="3000" dirty="0"/>
              <a:t>Grantee Technical Assistance</a:t>
            </a:r>
          </a:p>
          <a:p>
            <a:pPr lvl="2"/>
            <a:r>
              <a:rPr lang="en-US" sz="2600" dirty="0"/>
              <a:t>Monthly meetings and agendas</a:t>
            </a:r>
          </a:p>
          <a:p>
            <a:pPr lvl="2"/>
            <a:r>
              <a:rPr lang="en-US" sz="2600" dirty="0"/>
              <a:t>Listserv</a:t>
            </a:r>
          </a:p>
          <a:p>
            <a:pPr lvl="2"/>
            <a:r>
              <a:rPr lang="en-US" sz="2600" dirty="0"/>
              <a:t>Yearly in-person grantee conference</a:t>
            </a:r>
          </a:p>
          <a:p>
            <a:pPr lvl="2"/>
            <a:r>
              <a:rPr lang="en-US" sz="2600" dirty="0"/>
              <a:t>Monthly Grantee Gatherings</a:t>
            </a:r>
          </a:p>
          <a:p>
            <a:pPr lvl="1">
              <a:buClr>
                <a:srgbClr val="0A4F90"/>
              </a:buClr>
              <a:buFont typeface="Arial" panose="020B0604020202020204" pitchFamily="34" charset="0"/>
              <a:buChar char="•"/>
            </a:pPr>
            <a:r>
              <a:rPr lang="en-US" sz="3000" dirty="0"/>
              <a:t>caroline.mckinney@iowa.gov</a:t>
            </a:r>
            <a:endParaRPr lang="en-US" sz="3000" b="1" dirty="0"/>
          </a:p>
          <a:p>
            <a:pPr>
              <a:buClr>
                <a:srgbClr val="0A4F90"/>
              </a:buClr>
            </a:pPr>
            <a:endParaRPr lang="en-US" sz="3000" dirty="0"/>
          </a:p>
          <a:p>
            <a:pPr lvl="1">
              <a:buFontTx/>
              <a:buChar char="-"/>
            </a:pPr>
            <a:endParaRPr lang="en-US" dirty="0"/>
          </a:p>
          <a:p>
            <a:pPr lvl="1">
              <a:buFontTx/>
              <a:buChar char="-"/>
            </a:pPr>
            <a:endParaRPr lang="en-US" dirty="0"/>
          </a:p>
          <a:p>
            <a:pPr lvl="1">
              <a:buFontTx/>
              <a:buChar char="-"/>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16</a:t>
            </a:fld>
            <a:endParaRPr lang="en-US" dirty="0"/>
          </a:p>
        </p:txBody>
      </p:sp>
      <p:pic>
        <p:nvPicPr>
          <p:cNvPr id="7" name="Picture 6">
            <a:extLst>
              <a:ext uri="{FF2B5EF4-FFF2-40B4-BE49-F238E27FC236}">
                <a16:creationId xmlns:a16="http://schemas.microsoft.com/office/drawing/2014/main" id="{D155B3B4-B0BB-4E50-A806-7FCE3B379E2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1" y="2234095"/>
            <a:ext cx="2389811" cy="2389811"/>
          </a:xfrm>
          <a:prstGeom prst="rect">
            <a:avLst/>
          </a:prstGeom>
        </p:spPr>
      </p:pic>
    </p:spTree>
    <p:extLst>
      <p:ext uri="{BB962C8B-B14F-4D97-AF65-F5344CB8AC3E}">
        <p14:creationId xmlns:p14="http://schemas.microsoft.com/office/powerpoint/2010/main" val="96217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0BBE-5650-484F-A035-343E2C5A98D0}"/>
              </a:ext>
            </a:extLst>
          </p:cNvPr>
          <p:cNvSpPr>
            <a:spLocks noGrp="1"/>
          </p:cNvSpPr>
          <p:nvPr>
            <p:ph type="title"/>
          </p:nvPr>
        </p:nvSpPr>
        <p:spPr/>
        <p:txBody>
          <a:bodyPr/>
          <a:lstStyle/>
          <a:p>
            <a:r>
              <a:rPr lang="en-US" dirty="0"/>
              <a:t>Other Key Staff…</a:t>
            </a:r>
          </a:p>
        </p:txBody>
      </p:sp>
      <p:sp>
        <p:nvSpPr>
          <p:cNvPr id="3" name="Content Placeholder 2">
            <a:extLst>
              <a:ext uri="{FF2B5EF4-FFF2-40B4-BE49-F238E27FC236}">
                <a16:creationId xmlns:a16="http://schemas.microsoft.com/office/drawing/2014/main" id="{D5070D36-74EB-42F6-801D-735E75854379}"/>
              </a:ext>
            </a:extLst>
          </p:cNvPr>
          <p:cNvSpPr>
            <a:spLocks noGrp="1"/>
          </p:cNvSpPr>
          <p:nvPr>
            <p:ph idx="1"/>
          </p:nvPr>
        </p:nvSpPr>
        <p:spPr/>
        <p:txBody>
          <a:bodyPr>
            <a:normAutofit fontScale="77500" lnSpcReduction="20000"/>
          </a:bodyPr>
          <a:lstStyle/>
          <a:p>
            <a:pPr lvl="0"/>
            <a:r>
              <a:rPr lang="en-US" dirty="0"/>
              <a:t>Alex Bauman, RD, LDN</a:t>
            </a:r>
          </a:p>
          <a:p>
            <a:pPr lvl="1"/>
            <a:r>
              <a:rPr lang="en-US" dirty="0"/>
              <a:t>NRCNA Director, Division Director, Nutrition &amp; Wellness, Iowa Department on Aging </a:t>
            </a:r>
          </a:p>
          <a:p>
            <a:pPr lvl="0"/>
            <a:r>
              <a:rPr lang="en-US" dirty="0"/>
              <a:t>Erin Hoisington, RDN, LDN</a:t>
            </a:r>
          </a:p>
          <a:p>
            <a:pPr lvl="1"/>
            <a:r>
              <a:rPr lang="en-US" dirty="0"/>
              <a:t>RDN, LDN, Nutrition and Aging Content Director</a:t>
            </a:r>
          </a:p>
          <a:p>
            <a:pPr lvl="0"/>
            <a:r>
              <a:rPr lang="en-US" dirty="0"/>
              <a:t>Bambi Press, RD, LD</a:t>
            </a:r>
          </a:p>
          <a:p>
            <a:pPr lvl="1"/>
            <a:r>
              <a:rPr lang="en-US" dirty="0"/>
              <a:t>Healthy Aging Director </a:t>
            </a:r>
          </a:p>
          <a:p>
            <a:pPr lvl="0"/>
            <a:r>
              <a:rPr lang="en-US" dirty="0"/>
              <a:t>Marissa Vance, MAC</a:t>
            </a:r>
          </a:p>
          <a:p>
            <a:pPr lvl="1"/>
            <a:r>
              <a:rPr lang="en-US" dirty="0"/>
              <a:t>Communications Manager</a:t>
            </a:r>
          </a:p>
          <a:p>
            <a:pPr lvl="0"/>
            <a:r>
              <a:rPr lang="en-US" dirty="0" err="1"/>
              <a:t>Denita</a:t>
            </a:r>
            <a:r>
              <a:rPr lang="en-US" dirty="0"/>
              <a:t> De </a:t>
            </a:r>
            <a:r>
              <a:rPr lang="en-US" dirty="0" err="1"/>
              <a:t>Raad</a:t>
            </a:r>
            <a:r>
              <a:rPr lang="en-US" dirty="0"/>
              <a:t>, CAFS</a:t>
            </a:r>
          </a:p>
          <a:p>
            <a:pPr lvl="1"/>
            <a:r>
              <a:rPr lang="en-US" dirty="0"/>
              <a:t>Nutrition and Wellness Division Administrative Assistant </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endParaRPr lang="en-US" dirty="0"/>
          </a:p>
        </p:txBody>
      </p:sp>
      <p:sp>
        <p:nvSpPr>
          <p:cNvPr id="4" name="Slide Number Placeholder 3">
            <a:extLst>
              <a:ext uri="{FF2B5EF4-FFF2-40B4-BE49-F238E27FC236}">
                <a16:creationId xmlns:a16="http://schemas.microsoft.com/office/drawing/2014/main" id="{DAAE1C4E-71B0-4A8E-AA7B-5A560062C83B}"/>
              </a:ext>
            </a:extLst>
          </p:cNvPr>
          <p:cNvSpPr>
            <a:spLocks noGrp="1"/>
          </p:cNvSpPr>
          <p:nvPr>
            <p:ph type="sldNum" sz="quarter" idx="12"/>
          </p:nvPr>
        </p:nvSpPr>
        <p:spPr/>
        <p:txBody>
          <a:bodyPr/>
          <a:lstStyle/>
          <a:p>
            <a:fld id="{7AA28999-D008-419E-9628-EE1C64F81F4C}" type="slidenum">
              <a:rPr lang="en-US" smtClean="0"/>
              <a:pPr/>
              <a:t>17</a:t>
            </a:fld>
            <a:endParaRPr lang="en-US" dirty="0"/>
          </a:p>
        </p:txBody>
      </p:sp>
    </p:spTree>
    <p:extLst>
      <p:ext uri="{BB962C8B-B14F-4D97-AF65-F5344CB8AC3E}">
        <p14:creationId xmlns:p14="http://schemas.microsoft.com/office/powerpoint/2010/main" val="193380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4E41-F36D-43BB-AC27-B96E8D7DC752}"/>
              </a:ext>
            </a:extLst>
          </p:cNvPr>
          <p:cNvSpPr>
            <a:spLocks noGrp="1"/>
          </p:cNvSpPr>
          <p:nvPr>
            <p:ph type="title"/>
          </p:nvPr>
        </p:nvSpPr>
        <p:spPr>
          <a:xfrm>
            <a:off x="1977342" y="96013"/>
            <a:ext cx="8229600" cy="1143000"/>
          </a:xfrm>
        </p:spPr>
        <p:txBody>
          <a:bodyPr>
            <a:normAutofit fontScale="90000"/>
          </a:bodyPr>
          <a:lstStyle/>
          <a:p>
            <a:r>
              <a:rPr lang="en-US" dirty="0"/>
              <a:t>Nutrition Program Network: Enhanced Programming</a:t>
            </a:r>
          </a:p>
        </p:txBody>
      </p:sp>
      <p:sp>
        <p:nvSpPr>
          <p:cNvPr id="6" name="Content Placeholder 5">
            <a:extLst>
              <a:ext uri="{FF2B5EF4-FFF2-40B4-BE49-F238E27FC236}">
                <a16:creationId xmlns:a16="http://schemas.microsoft.com/office/drawing/2014/main" id="{AB640B33-34C1-49B0-A86A-865B2A23048D}"/>
              </a:ext>
            </a:extLst>
          </p:cNvPr>
          <p:cNvSpPr>
            <a:spLocks noGrp="1"/>
          </p:cNvSpPr>
          <p:nvPr>
            <p:ph idx="1"/>
          </p:nvPr>
        </p:nvSpPr>
        <p:spPr>
          <a:xfrm>
            <a:off x="1977342" y="1524000"/>
            <a:ext cx="8229600" cy="4247388"/>
          </a:xfrm>
        </p:spPr>
        <p:txBody>
          <a:bodyPr>
            <a:normAutofit/>
          </a:bodyPr>
          <a:lstStyle/>
          <a:p>
            <a:r>
              <a:rPr lang="en-US" dirty="0"/>
              <a:t>“Quickinars” and short courses</a:t>
            </a:r>
          </a:p>
          <a:p>
            <a:r>
              <a:rPr lang="en-US" dirty="0"/>
              <a:t>“Lightening Talks” with grantees</a:t>
            </a:r>
          </a:p>
          <a:p>
            <a:r>
              <a:rPr lang="en-US" dirty="0"/>
              <a:t>Best Practices guides with validated tools</a:t>
            </a:r>
          </a:p>
          <a:p>
            <a:r>
              <a:rPr lang="en-US" dirty="0"/>
              <a:t>Live webinars and recordings with Spanish translations and subject matter experts</a:t>
            </a:r>
          </a:p>
          <a:p>
            <a:r>
              <a:rPr lang="en-US" dirty="0"/>
              <a:t>Printable materials</a:t>
            </a:r>
          </a:p>
          <a:p>
            <a:r>
              <a:rPr lang="en-US" dirty="0"/>
              <a:t>Leadership and Advocacy</a:t>
            </a:r>
          </a:p>
        </p:txBody>
      </p:sp>
      <p:sp>
        <p:nvSpPr>
          <p:cNvPr id="3" name="Slide Number Placeholder 2"/>
          <p:cNvSpPr>
            <a:spLocks noGrp="1"/>
          </p:cNvSpPr>
          <p:nvPr>
            <p:ph type="sldNum" sz="quarter" idx="12"/>
          </p:nvPr>
        </p:nvSpPr>
        <p:spPr/>
        <p:txBody>
          <a:bodyPr/>
          <a:lstStyle/>
          <a:p>
            <a:fld id="{7AA28999-D008-419E-9628-EE1C64F81F4C}" type="slidenum">
              <a:rPr lang="en-US" smtClean="0"/>
              <a:pPr/>
              <a:t>18</a:t>
            </a:fld>
            <a:endParaRPr lang="en-US" dirty="0"/>
          </a:p>
        </p:txBody>
      </p:sp>
    </p:spTree>
    <p:extLst>
      <p:ext uri="{BB962C8B-B14F-4D97-AF65-F5344CB8AC3E}">
        <p14:creationId xmlns:p14="http://schemas.microsoft.com/office/powerpoint/2010/main" val="159597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6285-1876-4634-A6F8-B7AD7515D370}"/>
              </a:ext>
            </a:extLst>
          </p:cNvPr>
          <p:cNvSpPr>
            <a:spLocks noGrp="1"/>
          </p:cNvSpPr>
          <p:nvPr>
            <p:ph type="title"/>
          </p:nvPr>
        </p:nvSpPr>
        <p:spPr>
          <a:xfrm>
            <a:off x="1981200" y="136526"/>
            <a:ext cx="8229600" cy="930275"/>
          </a:xfrm>
        </p:spPr>
        <p:txBody>
          <a:bodyPr>
            <a:normAutofit/>
          </a:bodyPr>
          <a:lstStyle/>
          <a:p>
            <a:r>
              <a:rPr lang="en-US" sz="4000" dirty="0"/>
              <a:t>INNU Grantee Assistance</a:t>
            </a:r>
          </a:p>
        </p:txBody>
      </p:sp>
      <p:sp>
        <p:nvSpPr>
          <p:cNvPr id="3" name="Content Placeholder 2">
            <a:extLst>
              <a:ext uri="{FF2B5EF4-FFF2-40B4-BE49-F238E27FC236}">
                <a16:creationId xmlns:a16="http://schemas.microsoft.com/office/drawing/2014/main" id="{CF64F4DF-A667-4A37-99C5-909163AB4990}"/>
              </a:ext>
            </a:extLst>
          </p:cNvPr>
          <p:cNvSpPr>
            <a:spLocks noGrp="1"/>
          </p:cNvSpPr>
          <p:nvPr>
            <p:ph idx="1"/>
          </p:nvPr>
        </p:nvSpPr>
        <p:spPr>
          <a:xfrm>
            <a:off x="1981200" y="1398717"/>
            <a:ext cx="8229600" cy="3886200"/>
          </a:xfrm>
        </p:spPr>
        <p:txBody>
          <a:bodyPr/>
          <a:lstStyle/>
          <a:p>
            <a:r>
              <a:rPr lang="en-US" dirty="0"/>
              <a:t>Monthly meetings – detailed agenda</a:t>
            </a:r>
          </a:p>
          <a:p>
            <a:r>
              <a:rPr lang="en-US" dirty="0"/>
              <a:t>Listserv</a:t>
            </a:r>
          </a:p>
          <a:p>
            <a:r>
              <a:rPr lang="en-US" dirty="0"/>
              <a:t>Annual grantee meeting</a:t>
            </a:r>
          </a:p>
          <a:p>
            <a:r>
              <a:rPr lang="en-US" dirty="0"/>
              <a:t>Monthly grantee gatherings</a:t>
            </a:r>
          </a:p>
          <a:p>
            <a:r>
              <a:rPr lang="en-US" dirty="0"/>
              <a:t>Technical assistance (best practices, solutions to barriers, resources etc)</a:t>
            </a:r>
          </a:p>
        </p:txBody>
      </p:sp>
      <p:sp>
        <p:nvSpPr>
          <p:cNvPr id="4" name="Slide Number Placeholder 3">
            <a:extLst>
              <a:ext uri="{FF2B5EF4-FFF2-40B4-BE49-F238E27FC236}">
                <a16:creationId xmlns:a16="http://schemas.microsoft.com/office/drawing/2014/main" id="{74D93C76-23B0-4BFC-9D21-5B334141285C}"/>
              </a:ext>
            </a:extLst>
          </p:cNvPr>
          <p:cNvSpPr>
            <a:spLocks noGrp="1"/>
          </p:cNvSpPr>
          <p:nvPr>
            <p:ph type="sldNum" sz="quarter" idx="12"/>
          </p:nvPr>
        </p:nvSpPr>
        <p:spPr/>
        <p:txBody>
          <a:bodyPr/>
          <a:lstStyle/>
          <a:p>
            <a:fld id="{7AA28999-D008-419E-9628-EE1C64F81F4C}" type="slidenum">
              <a:rPr lang="en-US" smtClean="0"/>
              <a:pPr/>
              <a:t>19</a:t>
            </a:fld>
            <a:endParaRPr lang="en-US" dirty="0"/>
          </a:p>
        </p:txBody>
      </p:sp>
    </p:spTree>
    <p:extLst>
      <p:ext uri="{BB962C8B-B14F-4D97-AF65-F5344CB8AC3E}">
        <p14:creationId xmlns:p14="http://schemas.microsoft.com/office/powerpoint/2010/main" val="327226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27834F-FBE3-4500-88D2-F18D215D7B76}"/>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a:t>
            </a:fld>
            <a:endParaRPr lang="en-US"/>
          </a:p>
        </p:txBody>
      </p:sp>
      <p:sp>
        <p:nvSpPr>
          <p:cNvPr id="3" name="Title 2">
            <a:extLst>
              <a:ext uri="{FF2B5EF4-FFF2-40B4-BE49-F238E27FC236}">
                <a16:creationId xmlns:a16="http://schemas.microsoft.com/office/drawing/2014/main" id="{DF0C9B87-35BA-A44B-D998-0817C95C7187}"/>
              </a:ext>
            </a:extLst>
          </p:cNvPr>
          <p:cNvSpPr>
            <a:spLocks noGrp="1"/>
          </p:cNvSpPr>
          <p:nvPr>
            <p:ph type="title"/>
          </p:nvPr>
        </p:nvSpPr>
        <p:spPr>
          <a:xfrm>
            <a:off x="558094" y="290512"/>
            <a:ext cx="11075811" cy="566738"/>
          </a:xfrm>
        </p:spPr>
        <p:txBody>
          <a:bodyPr>
            <a:noAutofit/>
          </a:bodyPr>
          <a:lstStyle/>
          <a:p>
            <a:pPr algn="ctr"/>
            <a:r>
              <a:rPr lang="en-US" sz="3000" b="0" dirty="0"/>
              <a:t>Welcome 2022 INNU Research and Replication Grantees!</a:t>
            </a:r>
          </a:p>
        </p:txBody>
      </p:sp>
      <p:pic>
        <p:nvPicPr>
          <p:cNvPr id="12" name="Picture 2">
            <a:extLst>
              <a:ext uri="{FF2B5EF4-FFF2-40B4-BE49-F238E27FC236}">
                <a16:creationId xmlns:a16="http://schemas.microsoft.com/office/drawing/2014/main" id="{6CC504B4-F397-4303-A131-EE9697C1FA1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406" y="857250"/>
            <a:ext cx="6148387" cy="439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70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A3E8CE9-E3CD-4B96-B887-8F44D633E39D}"/>
              </a:ext>
            </a:extLst>
          </p:cNvPr>
          <p:cNvSpPr>
            <a:spLocks noGrp="1"/>
          </p:cNvSpPr>
          <p:nvPr>
            <p:ph type="title"/>
          </p:nvPr>
        </p:nvSpPr>
        <p:spPr>
          <a:xfrm>
            <a:off x="590986" y="305"/>
            <a:ext cx="8229600" cy="930275"/>
          </a:xfrm>
        </p:spPr>
        <p:txBody>
          <a:bodyPr>
            <a:normAutofit/>
          </a:bodyPr>
          <a:lstStyle/>
          <a:p>
            <a:r>
              <a:rPr lang="en-US" sz="4000" dirty="0"/>
              <a:t>Nutrition and Aging Website </a:t>
            </a:r>
          </a:p>
        </p:txBody>
      </p:sp>
      <p:sp>
        <p:nvSpPr>
          <p:cNvPr id="4" name="Slide Number Placeholder 3">
            <a:extLst>
              <a:ext uri="{FF2B5EF4-FFF2-40B4-BE49-F238E27FC236}">
                <a16:creationId xmlns:a16="http://schemas.microsoft.com/office/drawing/2014/main" id="{D70FB8D5-58EB-411D-A8E2-B28245342DAC}"/>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20</a:t>
            </a:fld>
            <a:endParaRPr lang="en-US" dirty="0"/>
          </a:p>
        </p:txBody>
      </p:sp>
      <p:pic>
        <p:nvPicPr>
          <p:cNvPr id="5" name="Google Shape;194;p4" descr="Resource Center homepage">
            <a:extLst>
              <a:ext uri="{FF2B5EF4-FFF2-40B4-BE49-F238E27FC236}">
                <a16:creationId xmlns:a16="http://schemas.microsoft.com/office/drawing/2014/main" id="{EEEAB37F-3AF4-4843-BC5D-FFE82B71919D}"/>
              </a:ext>
            </a:extLst>
          </p:cNvPr>
          <p:cNvPicPr preferRelativeResize="0"/>
          <p:nvPr/>
        </p:nvPicPr>
        <p:blipFill rotWithShape="1">
          <a:blip r:embed="rId3">
            <a:alphaModFix/>
          </a:blip>
          <a:srcRect/>
          <a:stretch/>
        </p:blipFill>
        <p:spPr>
          <a:xfrm>
            <a:off x="1737961" y="858710"/>
            <a:ext cx="4993196" cy="3847260"/>
          </a:xfrm>
          <a:prstGeom prst="rect">
            <a:avLst/>
          </a:prstGeom>
          <a:noFill/>
          <a:ln>
            <a:noFill/>
          </a:ln>
          <a:effectLst>
            <a:outerShdw blurRad="292100" dist="139700" dir="2700000" algn="tl" rotWithShape="0">
              <a:srgbClr val="333333">
                <a:alpha val="64705"/>
              </a:srgbClr>
            </a:outerShdw>
          </a:effectLst>
        </p:spPr>
      </p:pic>
      <p:sp>
        <p:nvSpPr>
          <p:cNvPr id="6" name="Google Shape;197;p4">
            <a:extLst>
              <a:ext uri="{FF2B5EF4-FFF2-40B4-BE49-F238E27FC236}">
                <a16:creationId xmlns:a16="http://schemas.microsoft.com/office/drawing/2014/main" id="{8062161E-229D-4BF4-8F9D-20D168E603B6}"/>
              </a:ext>
            </a:extLst>
          </p:cNvPr>
          <p:cNvSpPr/>
          <p:nvPr/>
        </p:nvSpPr>
        <p:spPr>
          <a:xfrm>
            <a:off x="6767253" y="858710"/>
            <a:ext cx="3821941" cy="685800"/>
          </a:xfrm>
          <a:prstGeom prst="leftArrow">
            <a:avLst>
              <a:gd name="adj1" fmla="val 50000"/>
              <a:gd name="adj2" fmla="val 50000"/>
            </a:avLst>
          </a:prstGeom>
          <a:solidFill>
            <a:schemeClr val="accent1"/>
          </a:solidFill>
          <a:ln w="25400" cap="flat" cmpd="sng">
            <a:solidFill>
              <a:srgbClr val="023662"/>
            </a:solidFill>
            <a:prstDash val="solid"/>
            <a:round/>
            <a:headEnd type="none" w="sm" len="sm"/>
            <a:tailEnd type="none" w="sm" len="sm"/>
          </a:ln>
        </p:spPr>
        <p:txBody>
          <a:bodyPr spcFirstLastPara="1" wrap="square" lIns="91425" tIns="45700" rIns="91425" bIns="45700" anchor="ctr" anchorCtr="0">
            <a:noAutofit/>
          </a:bodyPr>
          <a:lstStyle/>
          <a:p>
            <a:pPr algn="ctr"/>
            <a:r>
              <a:rPr lang="en-US" sz="2200" dirty="0">
                <a:solidFill>
                  <a:schemeClr val="lt1"/>
                </a:solidFill>
                <a:latin typeface="Poppins"/>
                <a:ea typeface="Poppins"/>
                <a:cs typeface="Poppins"/>
                <a:sym typeface="Poppins"/>
              </a:rPr>
              <a:t>acl.gov/senior-nutrition</a:t>
            </a:r>
            <a:endParaRPr sz="2200" dirty="0"/>
          </a:p>
        </p:txBody>
      </p:sp>
      <p:pic>
        <p:nvPicPr>
          <p:cNvPr id="8" name="Google Shape;195;p4" descr="Social Media Logos Images, Stock Photos &amp;amp; Vectors | Shutterstock">
            <a:extLst>
              <a:ext uri="{FF2B5EF4-FFF2-40B4-BE49-F238E27FC236}">
                <a16:creationId xmlns:a16="http://schemas.microsoft.com/office/drawing/2014/main" id="{752B9372-4030-4794-AC13-F0197F675F32}"/>
              </a:ext>
            </a:extLst>
          </p:cNvPr>
          <p:cNvPicPr preferRelativeResize="0"/>
          <p:nvPr/>
        </p:nvPicPr>
        <p:blipFill rotWithShape="1">
          <a:blip r:embed="rId4">
            <a:alphaModFix/>
          </a:blip>
          <a:srcRect b="6165"/>
          <a:stretch/>
        </p:blipFill>
        <p:spPr>
          <a:xfrm>
            <a:off x="6998318" y="2221687"/>
            <a:ext cx="2021205" cy="1351252"/>
          </a:xfrm>
          <a:prstGeom prst="rect">
            <a:avLst/>
          </a:prstGeom>
          <a:noFill/>
          <a:ln>
            <a:noFill/>
          </a:ln>
        </p:spPr>
      </p:pic>
      <p:pic>
        <p:nvPicPr>
          <p:cNvPr id="9" name="Google Shape;196;p4" descr="Opinion: TikTok creators should not be paid for their lack of originality,  creativity | Opinion | lsureveille.com">
            <a:extLst>
              <a:ext uri="{FF2B5EF4-FFF2-40B4-BE49-F238E27FC236}">
                <a16:creationId xmlns:a16="http://schemas.microsoft.com/office/drawing/2014/main" id="{2C7B7CC0-1505-4ACC-861E-710150C54C3C}"/>
              </a:ext>
            </a:extLst>
          </p:cNvPr>
          <p:cNvPicPr preferRelativeResize="0"/>
          <p:nvPr/>
        </p:nvPicPr>
        <p:blipFill rotWithShape="1">
          <a:blip r:embed="rId5">
            <a:alphaModFix/>
          </a:blip>
          <a:srcRect l="11116" r="13883"/>
          <a:stretch/>
        </p:blipFill>
        <p:spPr>
          <a:xfrm>
            <a:off x="9019396" y="2211513"/>
            <a:ext cx="685800" cy="685800"/>
          </a:xfrm>
          <a:prstGeom prst="rect">
            <a:avLst/>
          </a:prstGeom>
          <a:noFill/>
          <a:ln>
            <a:noFill/>
          </a:ln>
        </p:spPr>
      </p:pic>
      <p:pic>
        <p:nvPicPr>
          <p:cNvPr id="10" name="Picture 9">
            <a:extLst>
              <a:ext uri="{FF2B5EF4-FFF2-40B4-BE49-F238E27FC236}">
                <a16:creationId xmlns:a16="http://schemas.microsoft.com/office/drawing/2014/main" id="{C491287A-40C1-47F0-923A-805A3102F7D0}"/>
              </a:ext>
            </a:extLst>
          </p:cNvPr>
          <p:cNvPicPr>
            <a:picLocks noChangeAspect="1"/>
          </p:cNvPicPr>
          <p:nvPr/>
        </p:nvPicPr>
        <p:blipFill>
          <a:blip r:embed="rId6"/>
          <a:stretch>
            <a:fillRect/>
          </a:stretch>
        </p:blipFill>
        <p:spPr>
          <a:xfrm>
            <a:off x="7165778" y="3507574"/>
            <a:ext cx="3381806" cy="3381806"/>
          </a:xfrm>
          <a:prstGeom prst="rect">
            <a:avLst/>
          </a:prstGeom>
        </p:spPr>
      </p:pic>
      <p:sp>
        <p:nvSpPr>
          <p:cNvPr id="11" name="Google Shape;193;p4">
            <a:extLst>
              <a:ext uri="{FF2B5EF4-FFF2-40B4-BE49-F238E27FC236}">
                <a16:creationId xmlns:a16="http://schemas.microsoft.com/office/drawing/2014/main" id="{45BF18BD-64A5-4ED5-AF34-C6A1706CCF48}"/>
              </a:ext>
            </a:extLst>
          </p:cNvPr>
          <p:cNvSpPr txBox="1">
            <a:spLocks/>
          </p:cNvSpPr>
          <p:nvPr/>
        </p:nvSpPr>
        <p:spPr>
          <a:xfrm>
            <a:off x="6461446" y="886600"/>
            <a:ext cx="5801700" cy="32901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1000"/>
              </a:spcBef>
              <a:buClr>
                <a:schemeClr val="dk1"/>
              </a:buClr>
              <a:buSzPts val="1100"/>
              <a:buNone/>
            </a:pPr>
            <a:r>
              <a:rPr lang="en-US" dirty="0">
                <a:latin typeface="Poppins"/>
                <a:ea typeface="Poppins"/>
                <a:cs typeface="Poppins"/>
                <a:sym typeface="Poppins"/>
              </a:rPr>
              <a:t>    </a:t>
            </a:r>
            <a:endParaRPr lang="en-US" dirty="0"/>
          </a:p>
          <a:p>
            <a:pPr marL="0" indent="0">
              <a:lnSpc>
                <a:spcPct val="115000"/>
              </a:lnSpc>
              <a:spcBef>
                <a:spcPts val="1000"/>
              </a:spcBef>
              <a:buClr>
                <a:schemeClr val="dk1"/>
              </a:buClr>
              <a:buSzPts val="1100"/>
              <a:buNone/>
            </a:pPr>
            <a:r>
              <a:rPr lang="en-US" sz="2400" dirty="0">
                <a:latin typeface="Poppins"/>
                <a:ea typeface="Poppins"/>
                <a:cs typeface="Poppins"/>
                <a:sym typeface="Poppins"/>
              </a:rPr>
              <a:t>      @</a:t>
            </a:r>
            <a:r>
              <a:rPr lang="en-US" sz="2400" dirty="0" err="1">
                <a:latin typeface="Poppins"/>
                <a:ea typeface="Poppins"/>
                <a:cs typeface="Poppins"/>
                <a:sym typeface="Poppins"/>
              </a:rPr>
              <a:t>AgingNutrition</a:t>
            </a:r>
            <a:endParaRPr lang="en-US" sz="2400" dirty="0">
              <a:latin typeface="Poppins"/>
              <a:ea typeface="Poppins"/>
              <a:cs typeface="Poppins"/>
              <a:sym typeface="Poppins"/>
            </a:endParaRPr>
          </a:p>
          <a:p>
            <a:pPr marL="0" indent="0">
              <a:lnSpc>
                <a:spcPct val="115000"/>
              </a:lnSpc>
              <a:spcBef>
                <a:spcPts val="1000"/>
              </a:spcBef>
              <a:buClr>
                <a:schemeClr val="dk1"/>
              </a:buClr>
              <a:buSzPts val="1100"/>
              <a:buNone/>
            </a:pPr>
            <a:endParaRPr lang="en-US" dirty="0"/>
          </a:p>
        </p:txBody>
      </p:sp>
    </p:spTree>
    <p:extLst>
      <p:ext uri="{BB962C8B-B14F-4D97-AF65-F5344CB8AC3E}">
        <p14:creationId xmlns:p14="http://schemas.microsoft.com/office/powerpoint/2010/main" val="4011375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A575-1200-4577-AF5D-A7D9E023E7C5}"/>
              </a:ext>
            </a:extLst>
          </p:cNvPr>
          <p:cNvSpPr>
            <a:spLocks noGrp="1"/>
          </p:cNvSpPr>
          <p:nvPr>
            <p:ph type="title"/>
          </p:nvPr>
        </p:nvSpPr>
        <p:spPr/>
        <p:txBody>
          <a:bodyPr/>
          <a:lstStyle/>
          <a:p>
            <a:r>
              <a:rPr lang="en-US" dirty="0"/>
              <a:t>Nutrition and Aging Newsletter</a:t>
            </a:r>
          </a:p>
        </p:txBody>
      </p:sp>
      <p:sp>
        <p:nvSpPr>
          <p:cNvPr id="4" name="Slide Number Placeholder 3">
            <a:extLst>
              <a:ext uri="{FF2B5EF4-FFF2-40B4-BE49-F238E27FC236}">
                <a16:creationId xmlns:a16="http://schemas.microsoft.com/office/drawing/2014/main" id="{99D61889-597C-4FF0-B429-6852DF2A3432}"/>
              </a:ext>
            </a:extLst>
          </p:cNvPr>
          <p:cNvSpPr>
            <a:spLocks noGrp="1"/>
          </p:cNvSpPr>
          <p:nvPr>
            <p:ph type="sldNum" sz="quarter" idx="12"/>
          </p:nvPr>
        </p:nvSpPr>
        <p:spPr/>
        <p:txBody>
          <a:bodyPr/>
          <a:lstStyle/>
          <a:p>
            <a:fld id="{7AA28999-D008-419E-9628-EE1C64F81F4C}" type="slidenum">
              <a:rPr lang="en-US" smtClean="0"/>
              <a:pPr/>
              <a:t>21</a:t>
            </a:fld>
            <a:endParaRPr lang="en-US" dirty="0"/>
          </a:p>
        </p:txBody>
      </p:sp>
      <p:pic>
        <p:nvPicPr>
          <p:cNvPr id="5" name="Google Shape;204;p5" descr="On the Nutrition and Aging Resource Center website, click on &quot;Subscribe to Nutrition and Aging News&quot; to sign up.">
            <a:extLst>
              <a:ext uri="{FF2B5EF4-FFF2-40B4-BE49-F238E27FC236}">
                <a16:creationId xmlns:a16="http://schemas.microsoft.com/office/drawing/2014/main" id="{8830562E-B29B-4A59-808B-ED949FAFE347}"/>
              </a:ext>
            </a:extLst>
          </p:cNvPr>
          <p:cNvPicPr preferRelativeResize="0"/>
          <p:nvPr/>
        </p:nvPicPr>
        <p:blipFill rotWithShape="1">
          <a:blip r:embed="rId3">
            <a:alphaModFix/>
          </a:blip>
          <a:srcRect/>
          <a:stretch/>
        </p:blipFill>
        <p:spPr>
          <a:xfrm>
            <a:off x="2694324" y="1453734"/>
            <a:ext cx="6803352" cy="3659159"/>
          </a:xfrm>
          <a:prstGeom prst="rect">
            <a:avLst/>
          </a:prstGeom>
          <a:noFill/>
          <a:ln>
            <a:noFill/>
          </a:ln>
        </p:spPr>
      </p:pic>
    </p:spTree>
    <p:extLst>
      <p:ext uri="{BB962C8B-B14F-4D97-AF65-F5344CB8AC3E}">
        <p14:creationId xmlns:p14="http://schemas.microsoft.com/office/powerpoint/2010/main" val="231246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27834F-FBE3-4500-88D2-F18D215D7B76}"/>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22</a:t>
            </a:fld>
            <a:endParaRPr lang="en-US"/>
          </a:p>
        </p:txBody>
      </p:sp>
      <p:sp>
        <p:nvSpPr>
          <p:cNvPr id="3" name="Title 2">
            <a:extLst>
              <a:ext uri="{FF2B5EF4-FFF2-40B4-BE49-F238E27FC236}">
                <a16:creationId xmlns:a16="http://schemas.microsoft.com/office/drawing/2014/main" id="{062D13D1-9208-07A7-1E69-72EAB2DC78FC}"/>
              </a:ext>
            </a:extLst>
          </p:cNvPr>
          <p:cNvSpPr>
            <a:spLocks noGrp="1"/>
          </p:cNvSpPr>
          <p:nvPr>
            <p:ph type="title"/>
          </p:nvPr>
        </p:nvSpPr>
        <p:spPr>
          <a:xfrm>
            <a:off x="2438399" y="486878"/>
            <a:ext cx="7315200" cy="566738"/>
          </a:xfrm>
        </p:spPr>
        <p:txBody>
          <a:bodyPr>
            <a:noAutofit/>
          </a:bodyPr>
          <a:lstStyle/>
          <a:p>
            <a:pPr algn="ctr"/>
            <a:r>
              <a:rPr lang="en-US" sz="4000" b="0" dirty="0"/>
              <a:t>Reporting Calendars</a:t>
            </a:r>
          </a:p>
        </p:txBody>
      </p:sp>
      <p:sp>
        <p:nvSpPr>
          <p:cNvPr id="7" name="Content Placeholder 2">
            <a:extLst>
              <a:ext uri="{FF2B5EF4-FFF2-40B4-BE49-F238E27FC236}">
                <a16:creationId xmlns:a16="http://schemas.microsoft.com/office/drawing/2014/main" id="{5ECA25D2-E01D-4ADC-B8F3-4B929C15CED5}"/>
              </a:ext>
            </a:extLst>
          </p:cNvPr>
          <p:cNvSpPr txBox="1">
            <a:spLocks/>
          </p:cNvSpPr>
          <p:nvPr/>
        </p:nvSpPr>
        <p:spPr>
          <a:xfrm>
            <a:off x="1535574" y="1741618"/>
            <a:ext cx="9120851" cy="3040447"/>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chemeClr val="tx2"/>
              </a:buClr>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ClrTx/>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Clr>
                <a:srgbClr val="0A4F90"/>
              </a:buClr>
              <a:buSzPct val="100000"/>
              <a:buFont typeface="Wingdings" panose="05000000000000000000" pitchFamily="2" charset="2"/>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4pPr>
            <a:lvl5pPr marL="1828800" indent="0" algn="l" defTabSz="914400" rtl="0" eaLnBrk="1" latinLnBrk="0" hangingPunct="1">
              <a:spcBef>
                <a:spcPct val="20000"/>
              </a:spcBef>
              <a:buClrTx/>
              <a:buFont typeface="Wingdings" panose="05000000000000000000" pitchFamily="2" charset="2"/>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914400" lvl="1" indent="-457200">
              <a:buFont typeface="Arial" panose="020B0604020202020204" pitchFamily="34" charset="0"/>
              <a:buChar char="•"/>
            </a:pPr>
            <a:r>
              <a:rPr lang="en-US" sz="3200" dirty="0"/>
              <a:t>Lists the due dates for both programmatic and financial reports</a:t>
            </a:r>
          </a:p>
          <a:p>
            <a:pPr marL="914400" lvl="1" indent="-457200">
              <a:buFont typeface="Arial" panose="020B0604020202020204" pitchFamily="34" charset="0"/>
              <a:buChar char="•"/>
            </a:pPr>
            <a:r>
              <a:rPr lang="en-US" sz="3200" dirty="0"/>
              <a:t>Lists the due dates for other reports such as the Capstone Report (Research grants only)</a:t>
            </a:r>
          </a:p>
          <a:p>
            <a:pPr marL="914400" lvl="1" indent="-457200">
              <a:buFont typeface="Arial" panose="020B0604020202020204" pitchFamily="34" charset="0"/>
              <a:buChar char="•"/>
            </a:pPr>
            <a:r>
              <a:rPr lang="en-US" sz="3200" dirty="0"/>
              <a:t>Gives information on how and where to upload reports.</a:t>
            </a:r>
          </a:p>
          <a:p>
            <a:endParaRPr lang="en-US" dirty="0"/>
          </a:p>
          <a:p>
            <a:endParaRPr lang="en-US" dirty="0"/>
          </a:p>
        </p:txBody>
      </p:sp>
    </p:spTree>
    <p:extLst>
      <p:ext uri="{BB962C8B-B14F-4D97-AF65-F5344CB8AC3E}">
        <p14:creationId xmlns:p14="http://schemas.microsoft.com/office/powerpoint/2010/main" val="1736111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350"/>
            <a:ext cx="8229600" cy="685800"/>
          </a:xfrm>
        </p:spPr>
        <p:txBody>
          <a:bodyPr>
            <a:noAutofit/>
          </a:bodyPr>
          <a:lstStyle/>
          <a:p>
            <a:r>
              <a:rPr lang="en-US" sz="4000" dirty="0"/>
              <a:t>ACL Semi-Annual Progress Report</a:t>
            </a:r>
          </a:p>
        </p:txBody>
      </p:sp>
      <p:sp>
        <p:nvSpPr>
          <p:cNvPr id="3" name="Content Placeholder 2"/>
          <p:cNvSpPr>
            <a:spLocks noGrp="1"/>
          </p:cNvSpPr>
          <p:nvPr>
            <p:ph idx="1"/>
          </p:nvPr>
        </p:nvSpPr>
        <p:spPr>
          <a:xfrm>
            <a:off x="1752600" y="1057288"/>
            <a:ext cx="4648200" cy="6257912"/>
          </a:xfrm>
        </p:spPr>
        <p:txBody>
          <a:bodyPr>
            <a:normAutofit fontScale="70000" lnSpcReduction="20000"/>
          </a:bodyPr>
          <a:lstStyle/>
          <a:p>
            <a:r>
              <a:rPr lang="en-US" sz="4400" dirty="0"/>
              <a:t>Semi-annual due:</a:t>
            </a:r>
          </a:p>
          <a:p>
            <a:pPr marL="457200" lvl="1" indent="0">
              <a:buNone/>
            </a:pPr>
            <a:r>
              <a:rPr lang="en-US" sz="4000" dirty="0"/>
              <a:t>-</a:t>
            </a:r>
            <a:r>
              <a:rPr lang="en-US" sz="4400" dirty="0"/>
              <a:t>Due 30 days after each 6-month reporting period</a:t>
            </a:r>
          </a:p>
          <a:p>
            <a:r>
              <a:rPr lang="en-US" sz="4400" dirty="0"/>
              <a:t>Upload in GrantSolutions</a:t>
            </a:r>
          </a:p>
          <a:p>
            <a:r>
              <a:rPr lang="en-US" sz="4400" dirty="0"/>
              <a:t>Email to your TA Liaison and ACL Project Officer</a:t>
            </a:r>
            <a:endParaRPr lang="en-US" sz="4400" u="sng" dirty="0"/>
          </a:p>
          <a:p>
            <a:r>
              <a:rPr lang="en-US" sz="4400" u="sng" dirty="0">
                <a:hlinkClick r:id="rId3" tooltip="PPR"/>
              </a:rPr>
              <a:t>Current Guidelines for Preparing Performance Reports for Grants</a:t>
            </a:r>
            <a:endParaRPr lang="en-US" sz="4400" dirty="0"/>
          </a:p>
          <a:p>
            <a:pPr marL="457200" lvl="1" indent="0">
              <a:buNone/>
            </a:pPr>
            <a:endParaRPr lang="en-US" sz="4700" dirty="0"/>
          </a:p>
          <a:p>
            <a:pPr marL="457200" lvl="1" indent="0">
              <a:buNone/>
            </a:pPr>
            <a:endParaRPr lang="en-US" sz="6500" dirty="0"/>
          </a:p>
          <a:p>
            <a:pPr marL="457200" lvl="1" indent="0">
              <a:buNone/>
            </a:pPr>
            <a:endParaRPr lang="en-US" sz="2000" dirty="0"/>
          </a:p>
          <a:p>
            <a:pPr marL="457200" lvl="1" indent="0">
              <a:buNone/>
            </a:pPr>
            <a:r>
              <a:rPr lang="en-US" sz="2000"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23</a:t>
            </a:fld>
            <a:endParaRPr lang="en-US" dirty="0">
              <a:solidFill>
                <a:prstClr val="white">
                  <a:lumMod val="85000"/>
                </a:prstClr>
              </a:solidFill>
              <a:latin typeface="Arial" panose="020B0604020202020204"/>
            </a:endParaRPr>
          </a:p>
        </p:txBody>
      </p:sp>
      <p:pic>
        <p:nvPicPr>
          <p:cNvPr id="5" name="Picture 4">
            <a:extLst>
              <a:ext uri="{FF2B5EF4-FFF2-40B4-BE49-F238E27FC236}">
                <a16:creationId xmlns:a16="http://schemas.microsoft.com/office/drawing/2014/main" id="{B7D0BA62-8F8D-4E3F-849E-CA50C6C7E81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26352" y="1057289"/>
            <a:ext cx="3801758" cy="4443273"/>
          </a:xfrm>
          <a:prstGeom prst="rect">
            <a:avLst/>
          </a:prstGeom>
          <a:ln w="12700">
            <a:solidFill>
              <a:schemeClr val="tx1"/>
            </a:solidFill>
          </a:ln>
        </p:spPr>
      </p:pic>
    </p:spTree>
    <p:extLst>
      <p:ext uri="{BB962C8B-B14F-4D97-AF65-F5344CB8AC3E}">
        <p14:creationId xmlns:p14="http://schemas.microsoft.com/office/powerpoint/2010/main" val="190982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350"/>
            <a:ext cx="8229600" cy="685800"/>
          </a:xfrm>
        </p:spPr>
        <p:txBody>
          <a:bodyPr>
            <a:noAutofit/>
          </a:bodyPr>
          <a:lstStyle/>
          <a:p>
            <a:r>
              <a:rPr lang="en-US" sz="4000" dirty="0"/>
              <a:t>Final Reports</a:t>
            </a:r>
          </a:p>
        </p:txBody>
      </p:sp>
      <p:sp>
        <p:nvSpPr>
          <p:cNvPr id="3" name="Content Placeholder 2"/>
          <p:cNvSpPr>
            <a:spLocks noGrp="1"/>
          </p:cNvSpPr>
          <p:nvPr>
            <p:ph idx="1"/>
          </p:nvPr>
        </p:nvSpPr>
        <p:spPr>
          <a:xfrm>
            <a:off x="889686" y="1162685"/>
            <a:ext cx="6030302" cy="5568838"/>
          </a:xfrm>
        </p:spPr>
        <p:txBody>
          <a:bodyPr>
            <a:normAutofit fontScale="25000" lnSpcReduction="20000"/>
          </a:bodyPr>
          <a:lstStyle/>
          <a:p>
            <a:r>
              <a:rPr lang="en-US" sz="12800" dirty="0"/>
              <a:t>Final </a:t>
            </a:r>
            <a:r>
              <a:rPr lang="en-US" sz="12800" dirty="0">
                <a:solidFill>
                  <a:srgbClr val="FF0000"/>
                </a:solidFill>
              </a:rPr>
              <a:t>Cumulative</a:t>
            </a:r>
            <a:r>
              <a:rPr lang="en-US" sz="12800" dirty="0"/>
              <a:t> Reports (Program and Financial) </a:t>
            </a:r>
          </a:p>
          <a:p>
            <a:r>
              <a:rPr lang="en-US" sz="12800" dirty="0"/>
              <a:t>Due (within 90 days)</a:t>
            </a:r>
          </a:p>
          <a:p>
            <a:pPr marL="457200" lvl="1" indent="0">
              <a:buNone/>
            </a:pPr>
            <a:r>
              <a:rPr lang="en-US" sz="9800" dirty="0"/>
              <a:t>-</a:t>
            </a:r>
            <a:r>
              <a:rPr lang="en-US" sz="11200" dirty="0"/>
              <a:t>Research: November 30, 2027 </a:t>
            </a:r>
          </a:p>
          <a:p>
            <a:pPr marL="457200" lvl="1" indent="0">
              <a:buNone/>
            </a:pPr>
            <a:r>
              <a:rPr lang="en-US" sz="11200" dirty="0"/>
              <a:t>-Replication:  November 30, 2025</a:t>
            </a:r>
          </a:p>
          <a:p>
            <a:r>
              <a:rPr lang="en-US" sz="12800" dirty="0"/>
              <a:t>Email to Technical Assistance Liaison and ACL Project Officer</a:t>
            </a:r>
          </a:p>
          <a:p>
            <a:r>
              <a:rPr lang="en-US" sz="12800" u="sng" dirty="0">
                <a:hlinkClick r:id="rId3" tooltip="PPR"/>
              </a:rPr>
              <a:t>Current Guidelines for Preparing Performance Reports for Grants</a:t>
            </a:r>
            <a:endParaRPr lang="en-US" sz="12800" dirty="0"/>
          </a:p>
          <a:p>
            <a:pPr marL="457200" lvl="1" indent="0">
              <a:buNone/>
            </a:pPr>
            <a:endParaRPr lang="en-US" sz="6500" dirty="0"/>
          </a:p>
          <a:p>
            <a:pPr marL="457200" lvl="1" indent="0">
              <a:buNone/>
            </a:pPr>
            <a:endParaRPr lang="en-US" sz="2000" dirty="0"/>
          </a:p>
          <a:p>
            <a:pPr marL="457200" lvl="1" indent="0">
              <a:buNone/>
            </a:pPr>
            <a:r>
              <a:rPr lang="en-US" sz="2000"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24</a:t>
            </a:fld>
            <a:endParaRPr lang="en-US" dirty="0">
              <a:solidFill>
                <a:prstClr val="white">
                  <a:lumMod val="85000"/>
                </a:prstClr>
              </a:solidFill>
              <a:latin typeface="Arial" panose="020B0604020202020204"/>
            </a:endParaRPr>
          </a:p>
        </p:txBody>
      </p:sp>
      <p:pic>
        <p:nvPicPr>
          <p:cNvPr id="5" name="Picture 4">
            <a:extLst>
              <a:ext uri="{FF2B5EF4-FFF2-40B4-BE49-F238E27FC236}">
                <a16:creationId xmlns:a16="http://schemas.microsoft.com/office/drawing/2014/main" id="{89AA9D6A-8EA4-451F-B639-D087A0C37BC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18400" y="1354400"/>
            <a:ext cx="3595612" cy="3581400"/>
          </a:xfrm>
          <a:prstGeom prst="rect">
            <a:avLst/>
          </a:prstGeom>
          <a:ln w="12700">
            <a:solidFill>
              <a:schemeClr val="tx1"/>
            </a:solidFill>
          </a:ln>
        </p:spPr>
      </p:pic>
    </p:spTree>
    <p:extLst>
      <p:ext uri="{BB962C8B-B14F-4D97-AF65-F5344CB8AC3E}">
        <p14:creationId xmlns:p14="http://schemas.microsoft.com/office/powerpoint/2010/main" val="136958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28" y="136524"/>
            <a:ext cx="9644743" cy="1157607"/>
          </a:xfrm>
        </p:spPr>
        <p:txBody>
          <a:bodyPr>
            <a:noAutofit/>
          </a:bodyPr>
          <a:lstStyle/>
          <a:p>
            <a:r>
              <a:rPr lang="en-US" sz="4000" dirty="0"/>
              <a:t>Financial Reporting and Payments</a:t>
            </a:r>
          </a:p>
        </p:txBody>
      </p:sp>
      <p:sp>
        <p:nvSpPr>
          <p:cNvPr id="3" name="Content Placeholder 2"/>
          <p:cNvSpPr>
            <a:spLocks noGrp="1"/>
          </p:cNvSpPr>
          <p:nvPr>
            <p:ph idx="1"/>
          </p:nvPr>
        </p:nvSpPr>
        <p:spPr>
          <a:xfrm>
            <a:off x="1997529" y="1309553"/>
            <a:ext cx="8458200" cy="5181600"/>
          </a:xfrm>
        </p:spPr>
        <p:txBody>
          <a:bodyPr>
            <a:normAutofit fontScale="92500" lnSpcReduction="10000"/>
          </a:bodyPr>
          <a:lstStyle/>
          <a:p>
            <a:r>
              <a:rPr lang="en-US" sz="3500" dirty="0"/>
              <a:t>Annual report (SF425) due August 31</a:t>
            </a:r>
          </a:p>
          <a:p>
            <a:r>
              <a:rPr lang="en-US" sz="3500" dirty="0"/>
              <a:t>Submit financial reports through PMS</a:t>
            </a:r>
          </a:p>
          <a:p>
            <a:r>
              <a:rPr lang="en-US" sz="3500" u="sng" dirty="0">
                <a:hlinkClick r:id="rId3"/>
              </a:rPr>
              <a:t>Financial Reporting Instructions</a:t>
            </a:r>
            <a:endParaRPr lang="en-US" sz="3500" u="sng" dirty="0"/>
          </a:p>
          <a:p>
            <a:r>
              <a:rPr lang="en-US" sz="3500" dirty="0"/>
              <a:t>PMS is also the system for requesting payments</a:t>
            </a:r>
          </a:p>
          <a:p>
            <a:pPr marL="457200" lvl="1" indent="0">
              <a:buNone/>
            </a:pPr>
            <a:endParaRPr lang="en-US" sz="4400" dirty="0"/>
          </a:p>
          <a:p>
            <a:pPr marL="457200" lvl="1" indent="0">
              <a:buNone/>
            </a:pPr>
            <a:endParaRPr lang="en-US" sz="6500" dirty="0"/>
          </a:p>
          <a:p>
            <a:pPr marL="457200" lvl="1" indent="0">
              <a:buNone/>
            </a:pPr>
            <a:endParaRPr lang="en-US" sz="2000" dirty="0"/>
          </a:p>
          <a:p>
            <a:pPr marL="457200" lvl="1" indent="0">
              <a:buNone/>
            </a:pPr>
            <a:r>
              <a:rPr lang="en-US" sz="2000" dirty="0"/>
              <a:t> </a:t>
            </a:r>
          </a:p>
          <a:p>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25</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2006221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2065"/>
            <a:ext cx="8229600" cy="685800"/>
          </a:xfrm>
        </p:spPr>
        <p:txBody>
          <a:bodyPr>
            <a:noAutofit/>
          </a:bodyPr>
          <a:lstStyle/>
          <a:p>
            <a:r>
              <a:rPr lang="en-US" sz="4000" dirty="0"/>
              <a:t>Capstone Project</a:t>
            </a:r>
          </a:p>
        </p:txBody>
      </p:sp>
      <p:sp>
        <p:nvSpPr>
          <p:cNvPr id="3" name="Content Placeholder 2"/>
          <p:cNvSpPr>
            <a:spLocks noGrp="1"/>
          </p:cNvSpPr>
          <p:nvPr>
            <p:ph idx="1"/>
          </p:nvPr>
        </p:nvSpPr>
        <p:spPr>
          <a:xfrm>
            <a:off x="716692" y="1119430"/>
            <a:ext cx="6079761" cy="4619139"/>
          </a:xfrm>
        </p:spPr>
        <p:txBody>
          <a:bodyPr>
            <a:normAutofit/>
          </a:bodyPr>
          <a:lstStyle/>
          <a:p>
            <a:pPr marL="0" indent="0">
              <a:buNone/>
            </a:pPr>
            <a:r>
              <a:rPr lang="en-US" dirty="0"/>
              <a:t>Due:</a:t>
            </a:r>
          </a:p>
          <a:p>
            <a:pPr lvl="1"/>
            <a:r>
              <a:rPr lang="en-US" dirty="0"/>
              <a:t>Research: October 31, 2027</a:t>
            </a:r>
          </a:p>
          <a:p>
            <a:pPr lvl="1"/>
            <a:r>
              <a:rPr lang="en-US" dirty="0"/>
              <a:t>Replication: No project due.</a:t>
            </a:r>
          </a:p>
          <a:p>
            <a:r>
              <a:rPr lang="en-US" dirty="0"/>
              <a:t>Combines replication tools, lessons learned, and other materials</a:t>
            </a:r>
          </a:p>
          <a:p>
            <a:r>
              <a:rPr lang="en-US" dirty="0">
                <a:hlinkClick r:id="rId3"/>
              </a:rPr>
              <a:t>https://acl.gov/senior-nutrition/models</a:t>
            </a:r>
            <a:r>
              <a:rPr lang="en-US" dirty="0"/>
              <a:t> </a:t>
            </a:r>
          </a:p>
        </p:txBody>
      </p:sp>
      <p:sp>
        <p:nvSpPr>
          <p:cNvPr id="4" name="Slide Number Placeholder 3"/>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26</a:t>
            </a:fld>
            <a:endParaRPr lang="en-US" dirty="0">
              <a:solidFill>
                <a:prstClr val="white">
                  <a:lumMod val="85000"/>
                </a:prstClr>
              </a:solidFill>
              <a:latin typeface="Arial" panose="020B0604020202020204"/>
            </a:endParaRPr>
          </a:p>
        </p:txBody>
      </p:sp>
      <p:pic>
        <p:nvPicPr>
          <p:cNvPr id="5" name="Picture 4">
            <a:extLst>
              <a:ext uri="{FF2B5EF4-FFF2-40B4-BE49-F238E27FC236}">
                <a16:creationId xmlns:a16="http://schemas.microsoft.com/office/drawing/2014/main" id="{DC15B0FE-8419-4BEB-8750-9846D3EFAE4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95138" y="1361102"/>
            <a:ext cx="3223633" cy="3986213"/>
          </a:xfrm>
          <a:prstGeom prst="rect">
            <a:avLst/>
          </a:prstGeom>
          <a:ln w="12700">
            <a:solidFill>
              <a:schemeClr val="tx1"/>
            </a:solidFill>
          </a:ln>
        </p:spPr>
      </p:pic>
    </p:spTree>
    <p:extLst>
      <p:ext uri="{BB962C8B-B14F-4D97-AF65-F5344CB8AC3E}">
        <p14:creationId xmlns:p14="http://schemas.microsoft.com/office/powerpoint/2010/main" val="3154197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F429-135D-47D0-ADEC-808C5F61A0D3}"/>
              </a:ext>
            </a:extLst>
          </p:cNvPr>
          <p:cNvSpPr>
            <a:spLocks noGrp="1"/>
          </p:cNvSpPr>
          <p:nvPr>
            <p:ph type="title"/>
          </p:nvPr>
        </p:nvSpPr>
        <p:spPr>
          <a:xfrm>
            <a:off x="1981200" y="228601"/>
            <a:ext cx="8229600" cy="854075"/>
          </a:xfrm>
        </p:spPr>
        <p:txBody>
          <a:bodyPr>
            <a:normAutofit/>
          </a:bodyPr>
          <a:lstStyle/>
          <a:p>
            <a:r>
              <a:rPr lang="en-US" sz="4000" dirty="0"/>
              <a:t>Who to Call?</a:t>
            </a:r>
          </a:p>
        </p:txBody>
      </p:sp>
      <p:sp>
        <p:nvSpPr>
          <p:cNvPr id="3" name="Slide Number Placeholder 2">
            <a:extLst>
              <a:ext uri="{FF2B5EF4-FFF2-40B4-BE49-F238E27FC236}">
                <a16:creationId xmlns:a16="http://schemas.microsoft.com/office/drawing/2014/main" id="{748A6C62-56F1-4F35-876A-D6C5DFCB73D6}"/>
              </a:ext>
            </a:extLst>
          </p:cNvPr>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27</a:t>
            </a:fld>
            <a:endParaRPr lang="en-US" dirty="0">
              <a:solidFill>
                <a:prstClr val="white">
                  <a:lumMod val="85000"/>
                </a:prstClr>
              </a:solidFill>
              <a:latin typeface="Arial" panose="020B0604020202020204"/>
            </a:endParaRPr>
          </a:p>
        </p:txBody>
      </p:sp>
      <p:graphicFrame>
        <p:nvGraphicFramePr>
          <p:cNvPr id="4" name="Diagram 3" descr="Judy Simon: Initial contact, required reporting calendar, programmatic reports, work plan revisions, amendments.&#10;&#10;Sean Lewis: financials, SF-425, notice of award (continuations).&#10;&#10;Resource Center: Technical assistance, monthly calls, peer engagement, listserv, annual grantee meeting.">
            <a:extLst>
              <a:ext uri="{FF2B5EF4-FFF2-40B4-BE49-F238E27FC236}">
                <a16:creationId xmlns:a16="http://schemas.microsoft.com/office/drawing/2014/main" id="{1229A4A0-C9BE-4699-902C-EA769992D5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9241965"/>
              </p:ext>
            </p:extLst>
          </p:nvPr>
        </p:nvGraphicFramePr>
        <p:xfrm>
          <a:off x="1676400" y="655637"/>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466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129" y="381002"/>
            <a:ext cx="8229600" cy="609576"/>
          </a:xfrm>
        </p:spPr>
        <p:txBody>
          <a:bodyPr>
            <a:noAutofit/>
          </a:bodyPr>
          <a:lstStyle/>
          <a:p>
            <a:r>
              <a:rPr lang="en-US" sz="4000" dirty="0"/>
              <a:t>GrantSolutions and </a:t>
            </a:r>
            <a:br>
              <a:rPr lang="en-US" sz="4000" dirty="0"/>
            </a:br>
            <a:r>
              <a:rPr lang="en-US" sz="4000" dirty="0"/>
              <a:t>Payment Management System</a:t>
            </a:r>
          </a:p>
        </p:txBody>
      </p:sp>
      <p:sp>
        <p:nvSpPr>
          <p:cNvPr id="3" name="Content Placeholder 2"/>
          <p:cNvSpPr>
            <a:spLocks noGrp="1"/>
          </p:cNvSpPr>
          <p:nvPr>
            <p:ph idx="1"/>
          </p:nvPr>
        </p:nvSpPr>
        <p:spPr>
          <a:xfrm>
            <a:off x="1999130" y="1447801"/>
            <a:ext cx="8229600" cy="4359263"/>
          </a:xfrm>
        </p:spPr>
        <p:txBody>
          <a:bodyPr>
            <a:normAutofit/>
          </a:bodyPr>
          <a:lstStyle/>
          <a:p>
            <a:r>
              <a:rPr lang="en-US" dirty="0">
                <a:hlinkClick r:id="rId3" tooltip="GrantSolutions website"/>
              </a:rPr>
              <a:t>Grant Solutions </a:t>
            </a:r>
            <a:endParaRPr lang="en-US" dirty="0"/>
          </a:p>
          <a:p>
            <a:pPr lvl="1">
              <a:buClr>
                <a:srgbClr val="0A4F90"/>
              </a:buClr>
              <a:buFont typeface="Wingdings" panose="05000000000000000000" pitchFamily="2" charset="2"/>
              <a:buChar char="§"/>
            </a:pPr>
            <a:r>
              <a:rPr lang="en-US" dirty="0"/>
              <a:t>Program and financial reporting</a:t>
            </a:r>
          </a:p>
          <a:p>
            <a:pPr lvl="1">
              <a:buClr>
                <a:srgbClr val="0A4F90"/>
              </a:buClr>
              <a:buFont typeface="Wingdings" panose="05000000000000000000" pitchFamily="2" charset="2"/>
              <a:buChar char="§"/>
            </a:pPr>
            <a:r>
              <a:rPr lang="en-US" dirty="0">
                <a:hlinkClick r:id="rId4" tooltip="Hyperlink to GrantSolutions resources on ACL's website"/>
              </a:rPr>
              <a:t>Managing an ACL Grant </a:t>
            </a:r>
            <a:endParaRPr lang="en-US" dirty="0"/>
          </a:p>
          <a:p>
            <a:pPr lvl="1">
              <a:buClr>
                <a:srgbClr val="0A4F90"/>
              </a:buClr>
              <a:buFont typeface="Wingdings" panose="05000000000000000000" pitchFamily="2" charset="2"/>
              <a:buChar char="§"/>
            </a:pPr>
            <a:r>
              <a:rPr lang="en-US" dirty="0">
                <a:hlinkClick r:id="rId5"/>
              </a:rPr>
              <a:t>New User Sign-Up</a:t>
            </a:r>
            <a:endParaRPr lang="en-US" dirty="0"/>
          </a:p>
          <a:p>
            <a:r>
              <a:rPr lang="en-US" dirty="0">
                <a:hlinkClick r:id="rId6"/>
              </a:rPr>
              <a:t>Payment Management System</a:t>
            </a:r>
            <a:r>
              <a:rPr lang="en-US" dirty="0"/>
              <a:t> (PMS)</a:t>
            </a:r>
          </a:p>
          <a:p>
            <a:pPr lvl="1">
              <a:buClr>
                <a:srgbClr val="0A4F90"/>
              </a:buClr>
              <a:buFont typeface="Wingdings" panose="05000000000000000000" pitchFamily="2" charset="2"/>
              <a:buChar char="§"/>
            </a:pPr>
            <a:r>
              <a:rPr lang="en-US" dirty="0"/>
              <a:t>Payments for grantees</a:t>
            </a:r>
          </a:p>
          <a:p>
            <a:pPr lvl="1">
              <a:buClr>
                <a:srgbClr val="0A4F90"/>
              </a:buClr>
              <a:buFont typeface="Wingdings" panose="05000000000000000000" pitchFamily="2" charset="2"/>
              <a:buChar char="§"/>
            </a:pPr>
            <a:r>
              <a:rPr lang="en-US" dirty="0">
                <a:hlinkClick r:id="rId7"/>
              </a:rPr>
              <a:t>New User Request</a:t>
            </a:r>
            <a:endParaRPr lang="en-US" dirty="0"/>
          </a:p>
          <a:p>
            <a:pPr lvl="1">
              <a:buClr>
                <a:srgbClr val="0A4F90"/>
              </a:buClr>
              <a:buFont typeface="Wingdings" panose="05000000000000000000" pitchFamily="2" charset="2"/>
              <a:buChar char="§"/>
            </a:pPr>
            <a:endParaRPr lang="en-US" dirty="0"/>
          </a:p>
          <a:p>
            <a:endParaRPr lang="en-US" sz="2800" dirty="0"/>
          </a:p>
        </p:txBody>
      </p:sp>
      <p:sp>
        <p:nvSpPr>
          <p:cNvPr id="4" name="Slide Number Placeholder 3"/>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28</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1874845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525"/>
            <a:ext cx="8229600" cy="609576"/>
          </a:xfrm>
        </p:spPr>
        <p:txBody>
          <a:bodyPr>
            <a:noAutofit/>
          </a:bodyPr>
          <a:lstStyle/>
          <a:p>
            <a:r>
              <a:rPr lang="en-US" sz="4000" dirty="0"/>
              <a:t>Help Desks</a:t>
            </a:r>
          </a:p>
        </p:txBody>
      </p:sp>
      <p:sp>
        <p:nvSpPr>
          <p:cNvPr id="3" name="Content Placeholder 2"/>
          <p:cNvSpPr>
            <a:spLocks noGrp="1"/>
          </p:cNvSpPr>
          <p:nvPr>
            <p:ph idx="1"/>
          </p:nvPr>
        </p:nvSpPr>
        <p:spPr>
          <a:xfrm>
            <a:off x="1752600" y="1143001"/>
            <a:ext cx="8686800" cy="4664063"/>
          </a:xfrm>
        </p:spPr>
        <p:txBody>
          <a:bodyPr>
            <a:normAutofit lnSpcReduction="10000"/>
          </a:bodyPr>
          <a:lstStyle/>
          <a:p>
            <a:r>
              <a:rPr lang="en-US" sz="2800" dirty="0"/>
              <a:t>GrantSolutions Help Desk</a:t>
            </a:r>
          </a:p>
          <a:p>
            <a:pPr lvl="1">
              <a:buClr>
                <a:srgbClr val="0A4F90"/>
              </a:buClr>
              <a:buFont typeface="Wingdings" panose="05000000000000000000" pitchFamily="2" charset="2"/>
              <a:buChar char="§"/>
            </a:pPr>
            <a:r>
              <a:rPr lang="en-US" sz="2400" dirty="0"/>
              <a:t>Support available: Monday through Friday 7am - 8pm ET (closed </a:t>
            </a:r>
            <a:r>
              <a:rPr lang="en-US" sz="2400" dirty="0">
                <a:hlinkClick r:id="rId3"/>
              </a:rPr>
              <a:t>Federal holidays</a:t>
            </a:r>
            <a:r>
              <a:rPr lang="en-US" sz="2400" dirty="0"/>
              <a:t>).</a:t>
            </a:r>
          </a:p>
          <a:p>
            <a:pPr lvl="1">
              <a:buClr>
                <a:srgbClr val="0A4F90"/>
              </a:buClr>
              <a:buFont typeface="Wingdings" panose="05000000000000000000" pitchFamily="2" charset="2"/>
              <a:buChar char="§"/>
            </a:pPr>
            <a:r>
              <a:rPr lang="en-US" sz="2400" b="1" dirty="0"/>
              <a:t>Phone:</a:t>
            </a:r>
            <a:r>
              <a:rPr lang="en-US" sz="2400" dirty="0"/>
              <a:t> 1.866.577.0771 or 202.401.5282</a:t>
            </a:r>
          </a:p>
          <a:p>
            <a:pPr lvl="1">
              <a:buClr>
                <a:srgbClr val="0A4F90"/>
              </a:buClr>
              <a:buFont typeface="Wingdings" panose="05000000000000000000" pitchFamily="2" charset="2"/>
              <a:buChar char="§"/>
            </a:pPr>
            <a:r>
              <a:rPr lang="en-US" sz="2400" b="1" dirty="0"/>
              <a:t>Email:</a:t>
            </a:r>
            <a:r>
              <a:rPr lang="en-US" sz="2400" dirty="0"/>
              <a:t> </a:t>
            </a:r>
            <a:r>
              <a:rPr lang="en-US" sz="2400" u="sng" dirty="0">
                <a:hlinkClick r:id="rId4"/>
              </a:rPr>
              <a:t>help@grantsolutions.gov</a:t>
            </a:r>
            <a:endParaRPr lang="en-US" sz="2400" u="sng" dirty="0"/>
          </a:p>
          <a:p>
            <a:r>
              <a:rPr lang="en-US" sz="2800" dirty="0"/>
              <a:t>PMS Help Desk</a:t>
            </a:r>
          </a:p>
          <a:p>
            <a:pPr lvl="1">
              <a:buClr>
                <a:srgbClr val="0A4F90"/>
              </a:buClr>
              <a:buFont typeface="Wingdings" panose="05000000000000000000" pitchFamily="2" charset="2"/>
              <a:buChar char="§"/>
            </a:pPr>
            <a:r>
              <a:rPr lang="en-US" sz="2400" dirty="0"/>
              <a:t>Support available: Monday – Friday from 7 am - 9pm ET (closed </a:t>
            </a:r>
            <a:r>
              <a:rPr lang="en-US" sz="2400" dirty="0">
                <a:hlinkClick r:id="rId3"/>
              </a:rPr>
              <a:t>Federal holidays </a:t>
            </a:r>
            <a:r>
              <a:rPr lang="en-US" sz="2400" dirty="0"/>
              <a:t>).</a:t>
            </a:r>
          </a:p>
          <a:p>
            <a:pPr lvl="1">
              <a:buClr>
                <a:srgbClr val="0A4F90"/>
              </a:buClr>
              <a:buFont typeface="Wingdings" panose="05000000000000000000" pitchFamily="2" charset="2"/>
              <a:buChar char="§"/>
            </a:pPr>
            <a:r>
              <a:rPr lang="en-US" sz="2400" b="1" dirty="0"/>
              <a:t>Phone:</a:t>
            </a:r>
            <a:r>
              <a:rPr lang="en-US" sz="2400" dirty="0"/>
              <a:t> 1-877-614-5533</a:t>
            </a:r>
          </a:p>
          <a:p>
            <a:pPr lvl="1">
              <a:buClr>
                <a:srgbClr val="0A4F90"/>
              </a:buClr>
              <a:buFont typeface="Wingdings" panose="05000000000000000000" pitchFamily="2" charset="2"/>
              <a:buChar char="§"/>
            </a:pPr>
            <a:r>
              <a:rPr lang="en-US" sz="2400" b="1" dirty="0"/>
              <a:t>Email:</a:t>
            </a:r>
            <a:r>
              <a:rPr lang="en-US" sz="2400" dirty="0"/>
              <a:t> </a:t>
            </a:r>
            <a:r>
              <a:rPr lang="en-US" sz="2400" u="sng" dirty="0">
                <a:hlinkClick r:id="rId5"/>
              </a:rPr>
              <a:t>PMSSupport@psc.hhs.gov</a:t>
            </a:r>
            <a:endParaRPr lang="en-US" sz="2400" dirty="0"/>
          </a:p>
          <a:p>
            <a:pPr lvl="1">
              <a:buClr>
                <a:srgbClr val="0A4F90"/>
              </a:buClr>
              <a:buFont typeface="Wingdings" panose="05000000000000000000" pitchFamily="2" charset="2"/>
              <a:buChar char="§"/>
            </a:pPr>
            <a:r>
              <a:rPr lang="en-US" sz="2400" dirty="0"/>
              <a:t>FAQs: </a:t>
            </a:r>
            <a:r>
              <a:rPr lang="en-US" sz="2400" u="sng" dirty="0">
                <a:hlinkClick r:id="rId6"/>
              </a:rPr>
              <a:t>Self-Help Portal</a:t>
            </a:r>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29</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168852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F27834F-FBE3-4500-88D2-F18D215D7B76}"/>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a:t>
            </a:fld>
            <a:endParaRPr lang="en-US"/>
          </a:p>
        </p:txBody>
      </p:sp>
      <p:sp>
        <p:nvSpPr>
          <p:cNvPr id="3" name="Title 2">
            <a:extLst>
              <a:ext uri="{FF2B5EF4-FFF2-40B4-BE49-F238E27FC236}">
                <a16:creationId xmlns:a16="http://schemas.microsoft.com/office/drawing/2014/main" id="{1F3CB15A-4E2A-0639-B2CE-5AA327E0BCA5}"/>
              </a:ext>
            </a:extLst>
          </p:cNvPr>
          <p:cNvSpPr>
            <a:spLocks noGrp="1"/>
          </p:cNvSpPr>
          <p:nvPr>
            <p:ph type="title"/>
          </p:nvPr>
        </p:nvSpPr>
        <p:spPr>
          <a:xfrm>
            <a:off x="2438400" y="468421"/>
            <a:ext cx="7315200" cy="566738"/>
          </a:xfrm>
        </p:spPr>
        <p:txBody>
          <a:bodyPr>
            <a:noAutofit/>
          </a:bodyPr>
          <a:lstStyle/>
          <a:p>
            <a:pPr algn="ctr"/>
            <a:r>
              <a:rPr lang="en-US" sz="4400" b="0" dirty="0"/>
              <a:t>Agenda</a:t>
            </a:r>
          </a:p>
        </p:txBody>
      </p:sp>
      <p:sp>
        <p:nvSpPr>
          <p:cNvPr id="7" name="Content Placeholder 2">
            <a:extLst>
              <a:ext uri="{FF2B5EF4-FFF2-40B4-BE49-F238E27FC236}">
                <a16:creationId xmlns:a16="http://schemas.microsoft.com/office/drawing/2014/main" id="{5ECA25D2-E01D-4ADC-B8F3-4B929C15CED5}"/>
              </a:ext>
            </a:extLst>
          </p:cNvPr>
          <p:cNvSpPr txBox="1">
            <a:spLocks/>
          </p:cNvSpPr>
          <p:nvPr/>
        </p:nvSpPr>
        <p:spPr>
          <a:xfrm>
            <a:off x="1510174" y="1210277"/>
            <a:ext cx="9120851" cy="42291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tx2"/>
              </a:buClr>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ClrTx/>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Clr>
                <a:srgbClr val="0A4F90"/>
              </a:buClr>
              <a:buSzPct val="100000"/>
              <a:buFont typeface="Wingdings" panose="05000000000000000000" pitchFamily="2" charset="2"/>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Courier New" panose="02070309020205020404" pitchFamily="49" charset="0"/>
              <a:buNone/>
              <a:defRPr sz="2000" kern="1200">
                <a:solidFill>
                  <a:schemeClr val="tx1"/>
                </a:solidFill>
                <a:latin typeface="+mn-lt"/>
                <a:ea typeface="+mn-ea"/>
                <a:cs typeface="+mn-cs"/>
              </a:defRPr>
            </a:lvl4pPr>
            <a:lvl5pPr marL="1828800" indent="0" algn="l" defTabSz="914400" rtl="0" eaLnBrk="1" latinLnBrk="0" hangingPunct="1">
              <a:spcBef>
                <a:spcPct val="20000"/>
              </a:spcBef>
              <a:buClrTx/>
              <a:buFont typeface="Wingdings" panose="05000000000000000000" pitchFamily="2" charset="2"/>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Administration for Community Living (ACL)</a:t>
            </a:r>
          </a:p>
          <a:p>
            <a:pPr marL="457200" indent="-457200">
              <a:buFont typeface="Arial" panose="020B0604020202020204" pitchFamily="34" charset="0"/>
              <a:buChar char="•"/>
            </a:pPr>
            <a:r>
              <a:rPr lang="en-US" dirty="0"/>
              <a:t>Older Americans Act</a:t>
            </a:r>
          </a:p>
          <a:p>
            <a:pPr marL="457200" indent="-457200">
              <a:buFont typeface="Arial" panose="020B0604020202020204" pitchFamily="34" charset="0"/>
              <a:buChar char="•"/>
            </a:pPr>
            <a:r>
              <a:rPr lang="en-US" dirty="0"/>
              <a:t>Innovations in Nutrition (INNU) Grant Program</a:t>
            </a:r>
          </a:p>
          <a:p>
            <a:pPr marL="457200" indent="-457200">
              <a:buFont typeface="Arial" panose="020B0604020202020204" pitchFamily="34" charset="0"/>
              <a:buChar char="•"/>
            </a:pPr>
            <a:r>
              <a:rPr lang="en-US" dirty="0"/>
              <a:t>2022 INNU Grantees</a:t>
            </a:r>
          </a:p>
          <a:p>
            <a:pPr marL="457200" indent="-457200">
              <a:buFont typeface="Arial" panose="020B0604020202020204" pitchFamily="34" charset="0"/>
              <a:buChar char="•"/>
            </a:pPr>
            <a:r>
              <a:rPr lang="en-US" dirty="0"/>
              <a:t>National Resource Center for Nutrition and Aging (NRCNA)</a:t>
            </a:r>
          </a:p>
          <a:p>
            <a:pPr marL="457200" indent="-457200">
              <a:buFont typeface="Arial" panose="020B0604020202020204" pitchFamily="34" charset="0"/>
              <a:buChar char="•"/>
            </a:pPr>
            <a:r>
              <a:rPr lang="en-US" dirty="0"/>
              <a:t>What’s Next?</a:t>
            </a:r>
          </a:p>
          <a:p>
            <a:pPr lvl="1">
              <a:buFontTx/>
              <a:buChar char="-"/>
            </a:pPr>
            <a:endParaRPr lang="en-US" dirty="0"/>
          </a:p>
          <a:p>
            <a:pPr lvl="1">
              <a:buFontTx/>
              <a:buChar char="-"/>
            </a:pPr>
            <a:endParaRPr lang="en-US" dirty="0"/>
          </a:p>
          <a:p>
            <a:endParaRPr lang="en-US" dirty="0"/>
          </a:p>
          <a:p>
            <a:endParaRPr lang="en-US" dirty="0"/>
          </a:p>
        </p:txBody>
      </p:sp>
    </p:spTree>
    <p:extLst>
      <p:ext uri="{BB962C8B-B14F-4D97-AF65-F5344CB8AC3E}">
        <p14:creationId xmlns:p14="http://schemas.microsoft.com/office/powerpoint/2010/main" val="4290742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609576"/>
          </a:xfrm>
        </p:spPr>
        <p:txBody>
          <a:bodyPr>
            <a:noAutofit/>
          </a:bodyPr>
          <a:lstStyle/>
          <a:p>
            <a:r>
              <a:rPr lang="en-US" sz="4000" dirty="0"/>
              <a:t>Next Steps</a:t>
            </a:r>
          </a:p>
        </p:txBody>
      </p:sp>
      <p:sp>
        <p:nvSpPr>
          <p:cNvPr id="3" name="Content Placeholder 2"/>
          <p:cNvSpPr>
            <a:spLocks noGrp="1"/>
          </p:cNvSpPr>
          <p:nvPr>
            <p:ph idx="1"/>
          </p:nvPr>
        </p:nvSpPr>
        <p:spPr>
          <a:xfrm>
            <a:off x="1981200" y="1219200"/>
            <a:ext cx="8001000" cy="4495800"/>
          </a:xfrm>
        </p:spPr>
        <p:txBody>
          <a:bodyPr>
            <a:normAutofit/>
          </a:bodyPr>
          <a:lstStyle/>
          <a:p>
            <a:r>
              <a:rPr lang="en-US" dirty="0"/>
              <a:t>Monthly grantee meeting invitation</a:t>
            </a:r>
          </a:p>
          <a:p>
            <a:r>
              <a:rPr lang="en-US" dirty="0"/>
              <a:t>Verify GrantSolutions and PMS access</a:t>
            </a:r>
          </a:p>
          <a:p>
            <a:r>
              <a:rPr lang="en-US" dirty="0"/>
              <a:t>Monthly grantee gathering invitations</a:t>
            </a:r>
          </a:p>
          <a:p>
            <a:r>
              <a:rPr lang="en-US" dirty="0"/>
              <a:t>Join the Listserv. Once subscribed email </a:t>
            </a:r>
            <a:r>
              <a:rPr lang="en-US" u="sng" dirty="0">
                <a:hlinkClick r:id="rId3"/>
              </a:rPr>
              <a:t>INNU_GRANTEES@LIST.NIH.GOV</a:t>
            </a:r>
            <a:endParaRPr lang="en-US" u="sng" dirty="0"/>
          </a:p>
          <a:p>
            <a:r>
              <a:rPr lang="en-US" dirty="0"/>
              <a:t>Grantee Product Disclaimer </a:t>
            </a:r>
            <a:r>
              <a:rPr lang="en-US" dirty="0">
                <a:hlinkClick r:id="rId4"/>
              </a:rPr>
              <a:t>https://acl.gov/grants/managing-grant</a:t>
            </a:r>
            <a:r>
              <a:rPr lang="en-US" dirty="0"/>
              <a:t> </a:t>
            </a:r>
          </a:p>
          <a:p>
            <a:r>
              <a:rPr lang="en-US" dirty="0"/>
              <a:t>Begin project work</a:t>
            </a:r>
          </a:p>
          <a:p>
            <a:pPr marL="0" indent="0">
              <a:buNone/>
            </a:pPr>
            <a:endParaRPr lang="en-US" dirty="0"/>
          </a:p>
          <a:p>
            <a:endParaRPr lang="en-US"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30</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3560805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en-US" sz="4000" dirty="0"/>
              <a:t>Questions?</a:t>
            </a:r>
          </a:p>
        </p:txBody>
      </p:sp>
      <p:pic>
        <p:nvPicPr>
          <p:cNvPr id="11" name="Picture 10">
            <a:extLst>
              <a:ext uri="{FF2B5EF4-FFF2-40B4-BE49-F238E27FC236}">
                <a16:creationId xmlns:a16="http://schemas.microsoft.com/office/drawing/2014/main" id="{041BC0B0-0BBA-446C-B557-D3A61CEF91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67201" y="1716385"/>
            <a:ext cx="4072993" cy="3014098"/>
          </a:xfrm>
          <a:prstGeom prst="rect">
            <a:avLst/>
          </a:prstGeom>
        </p:spPr>
      </p:pic>
      <p:sp>
        <p:nvSpPr>
          <p:cNvPr id="12" name="Rectangle 11">
            <a:extLst>
              <a:ext uri="{FF2B5EF4-FFF2-40B4-BE49-F238E27FC236}">
                <a16:creationId xmlns:a16="http://schemas.microsoft.com/office/drawing/2014/main" id="{77345AAF-5B4E-4F68-83C0-D6D8D1BF5C1B}"/>
              </a:ext>
              <a:ext uri="{C183D7F6-B498-43B3-948B-1728B52AA6E4}">
                <adec:decorative xmlns:adec="http://schemas.microsoft.com/office/drawing/2017/decorative" val="1"/>
              </a:ext>
            </a:extLst>
          </p:cNvPr>
          <p:cNvSpPr/>
          <p:nvPr/>
        </p:nvSpPr>
        <p:spPr>
          <a:xfrm>
            <a:off x="4909994" y="4730483"/>
            <a:ext cx="2608406" cy="276999"/>
          </a:xfrm>
          <a:prstGeom prst="rect">
            <a:avLst/>
          </a:prstGeom>
        </p:spPr>
        <p:txBody>
          <a:bodyPr wrap="none">
            <a:spAutoFit/>
          </a:bodyPr>
          <a:lstStyle/>
          <a:p>
            <a:r>
              <a:rPr lang="en-US" sz="1200" dirty="0">
                <a:solidFill>
                  <a:prstClr val="black"/>
                </a:solidFill>
                <a:latin typeface="Arial" panose="020B0604020202020204"/>
              </a:rPr>
              <a:t>Photo by </a:t>
            </a:r>
            <a:r>
              <a:rPr lang="en-US" sz="1200" dirty="0">
                <a:solidFill>
                  <a:prstClr val="black"/>
                </a:solidFill>
                <a:latin typeface="Arial" panose="020B0604020202020204"/>
                <a:hlinkClick r:id="rId4">
                  <a:extLst>
                    <a:ext uri="{A12FA001-AC4F-418D-AE19-62706E023703}">
                      <ahyp:hlinkClr xmlns:ahyp="http://schemas.microsoft.com/office/drawing/2018/hyperlinkcolor" val="tx"/>
                    </a:ext>
                  </a:extLst>
                </a:hlinkClick>
              </a:rPr>
              <a:t>Brett Jordan</a:t>
            </a:r>
            <a:r>
              <a:rPr lang="en-US" sz="1200" dirty="0">
                <a:solidFill>
                  <a:prstClr val="black"/>
                </a:solidFill>
                <a:latin typeface="Arial" panose="020B0604020202020204"/>
              </a:rPr>
              <a:t> on </a:t>
            </a:r>
            <a:r>
              <a:rPr lang="en-US" sz="1200" dirty="0">
                <a:solidFill>
                  <a:prstClr val="black"/>
                </a:solidFill>
                <a:latin typeface="Arial" panose="020B0604020202020204"/>
                <a:hlinkClick r:id="rId5">
                  <a:extLst>
                    <a:ext uri="{A12FA001-AC4F-418D-AE19-62706E023703}">
                      <ahyp:hlinkClr xmlns:ahyp="http://schemas.microsoft.com/office/drawing/2018/hyperlinkcolor" val="tx"/>
                    </a:ext>
                  </a:extLst>
                </a:hlinkClick>
              </a:rPr>
              <a:t>Unsplash</a:t>
            </a:r>
            <a:r>
              <a:rPr lang="en-US" sz="1200" dirty="0">
                <a:solidFill>
                  <a:prstClr val="black"/>
                </a:solidFill>
                <a:latin typeface="Arial" panose="020B0604020202020204"/>
              </a:rPr>
              <a:t> </a:t>
            </a:r>
          </a:p>
        </p:txBody>
      </p:sp>
      <p:sp>
        <p:nvSpPr>
          <p:cNvPr id="3" name="Slide Number Placeholder 2"/>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31</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3605404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438401"/>
            <a:ext cx="8229600" cy="2023498"/>
          </a:xfrm>
        </p:spPr>
        <p:txBody>
          <a:bodyPr>
            <a:normAutofit fontScale="90000"/>
          </a:bodyPr>
          <a:lstStyle/>
          <a:p>
            <a:br>
              <a:rPr lang="en-US" dirty="0"/>
            </a:br>
            <a:br>
              <a:rPr lang="en-US" dirty="0"/>
            </a:br>
            <a:r>
              <a:rPr lang="en-US" dirty="0">
                <a:hlinkClick r:id="rId3">
                  <a:extLst>
                    <a:ext uri="{A12FA001-AC4F-418D-AE19-62706E023703}">
                      <ahyp:hlinkClr xmlns:ahyp="http://schemas.microsoft.com/office/drawing/2018/hyperlinkcolor" val="tx"/>
                    </a:ext>
                  </a:extLst>
                </a:hlinkClick>
              </a:rPr>
              <a:t>National Resource Center for Nutrition and Aging</a:t>
            </a:r>
            <a:r>
              <a:rPr lang="en-US" dirty="0"/>
              <a:t> </a:t>
            </a:r>
            <a:br>
              <a:rPr lang="en-US" dirty="0"/>
            </a:br>
            <a:br>
              <a:rPr lang="en-US" sz="1200" dirty="0"/>
            </a:br>
            <a:r>
              <a:rPr lang="en-US" sz="3600" dirty="0"/>
              <a:t>Visit the site today!</a:t>
            </a:r>
            <a:br>
              <a:rPr lang="en-US" sz="3600" dirty="0"/>
            </a:br>
            <a:br>
              <a:rPr lang="en-US" dirty="0"/>
            </a:br>
            <a:r>
              <a:rPr lang="en-US" dirty="0"/>
              <a:t>THANK YOU!</a:t>
            </a:r>
            <a:br>
              <a:rPr lang="en-US" dirty="0"/>
            </a:br>
            <a:endParaRPr lang="en-US" dirty="0"/>
          </a:p>
        </p:txBody>
      </p:sp>
      <p:sp>
        <p:nvSpPr>
          <p:cNvPr id="3" name="Slide Number Placeholder 2"/>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32</a:t>
            </a:fld>
            <a:endParaRPr lang="en-US" dirty="0">
              <a:solidFill>
                <a:prstClr val="white">
                  <a:lumMod val="85000"/>
                </a:prstClr>
              </a:solidFill>
              <a:latin typeface="Arial" panose="020B0604020202020204"/>
            </a:endParaRPr>
          </a:p>
        </p:txBody>
      </p:sp>
    </p:spTree>
    <p:extLst>
      <p:ext uri="{BB962C8B-B14F-4D97-AF65-F5344CB8AC3E}">
        <p14:creationId xmlns:p14="http://schemas.microsoft.com/office/powerpoint/2010/main" val="120079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r>
              <a:rPr lang="en-US" sz="4000" dirty="0"/>
              <a:t>Welcome 2022 INNU Grantees</a:t>
            </a:r>
          </a:p>
        </p:txBody>
      </p:sp>
      <p:sp>
        <p:nvSpPr>
          <p:cNvPr id="3" name="Content Placeholder 2"/>
          <p:cNvSpPr>
            <a:spLocks noGrp="1"/>
          </p:cNvSpPr>
          <p:nvPr>
            <p:ph idx="1"/>
          </p:nvPr>
        </p:nvSpPr>
        <p:spPr>
          <a:xfrm>
            <a:off x="1981200" y="1485900"/>
            <a:ext cx="6019800" cy="4229100"/>
          </a:xfrm>
        </p:spPr>
        <p:txBody>
          <a:bodyPr>
            <a:normAutofit/>
          </a:bodyPr>
          <a:lstStyle/>
          <a:p>
            <a:r>
              <a:rPr lang="en-US" b="1" dirty="0"/>
              <a:t>Keri Lipperini, MPA</a:t>
            </a:r>
          </a:p>
          <a:p>
            <a:r>
              <a:rPr lang="en-US" dirty="0"/>
              <a:t>Director </a:t>
            </a:r>
          </a:p>
          <a:p>
            <a:r>
              <a:rPr lang="en-US" dirty="0"/>
              <a:t>Office of Nutrition and Health Promotion Programs</a:t>
            </a:r>
          </a:p>
          <a:p>
            <a:r>
              <a:rPr lang="en-US" dirty="0">
                <a:cs typeface="Calibri" panose="020F0502020204030204" pitchFamily="34" charset="0"/>
              </a:rPr>
              <a:t>Administration for Community Living</a:t>
            </a:r>
          </a:p>
          <a:p>
            <a:r>
              <a:rPr lang="en-US" dirty="0">
                <a:cs typeface="Calibri" panose="020F0502020204030204" pitchFamily="34" charset="0"/>
                <a:hlinkClick r:id="rId3"/>
              </a:rPr>
              <a:t>keri.lipperini@acl.hhs.gov</a:t>
            </a:r>
            <a:endParaRPr lang="en-US" dirty="0">
              <a:cs typeface="Calibri" panose="020F0502020204030204" pitchFamily="34" charset="0"/>
            </a:endParaRPr>
          </a:p>
          <a:p>
            <a:pPr lvl="1">
              <a:buFontTx/>
              <a:buChar char="-"/>
            </a:pPr>
            <a:endParaRPr lang="en-US" dirty="0"/>
          </a:p>
          <a:p>
            <a:pPr lvl="1">
              <a:buFontTx/>
              <a:buChar char="-"/>
            </a:pPr>
            <a:endParaRPr lang="en-US" dirty="0"/>
          </a:p>
          <a:p>
            <a:pPr lvl="1">
              <a:buFontTx/>
              <a:buChar char="-"/>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4</a:t>
            </a:fld>
            <a:endParaRPr lang="en-US" dirty="0"/>
          </a:p>
        </p:txBody>
      </p:sp>
      <p:pic>
        <p:nvPicPr>
          <p:cNvPr id="5" name="Picture 4">
            <a:extLst>
              <a:ext uri="{FF2B5EF4-FFF2-40B4-BE49-F238E27FC236}">
                <a16:creationId xmlns:a16="http://schemas.microsoft.com/office/drawing/2014/main" id="{5E2AAB21-D551-4531-9BF8-DA30E410623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82000" y="2057401"/>
            <a:ext cx="1722210" cy="2492139"/>
          </a:xfrm>
          <a:prstGeom prst="rect">
            <a:avLst/>
          </a:prstGeom>
        </p:spPr>
      </p:pic>
    </p:spTree>
    <p:extLst>
      <p:ext uri="{BB962C8B-B14F-4D97-AF65-F5344CB8AC3E}">
        <p14:creationId xmlns:p14="http://schemas.microsoft.com/office/powerpoint/2010/main" val="386499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525"/>
            <a:ext cx="8229600" cy="1143000"/>
          </a:xfrm>
        </p:spPr>
        <p:txBody>
          <a:bodyPr>
            <a:noAutofit/>
          </a:bodyPr>
          <a:lstStyle/>
          <a:p>
            <a:pPr algn="ctr"/>
            <a:r>
              <a:rPr lang="en-US" sz="4000" dirty="0"/>
              <a:t>Mission Statement</a:t>
            </a:r>
          </a:p>
        </p:txBody>
      </p:sp>
      <p:sp>
        <p:nvSpPr>
          <p:cNvPr id="3" name="Content Placeholder 2"/>
          <p:cNvSpPr>
            <a:spLocks noGrp="1"/>
          </p:cNvSpPr>
          <p:nvPr>
            <p:ph idx="1"/>
          </p:nvPr>
        </p:nvSpPr>
        <p:spPr>
          <a:xfrm>
            <a:off x="2362200" y="1355725"/>
            <a:ext cx="7696200" cy="2209800"/>
          </a:xfrm>
        </p:spPr>
        <p:txBody>
          <a:bodyPr>
            <a:normAutofit/>
          </a:bodyPr>
          <a:lstStyle/>
          <a:p>
            <a:pPr marL="0" indent="0" algn="ctr">
              <a:buNone/>
            </a:pPr>
            <a:r>
              <a:rPr lang="en-US" dirty="0"/>
              <a:t>Maximize the independence, well-being, and health of older adults, people with disabilities across the lifespan, and their families and caregivers</a:t>
            </a:r>
          </a:p>
        </p:txBody>
      </p:sp>
      <p:pic>
        <p:nvPicPr>
          <p:cNvPr id="1028" name="Picture 4" descr="ACL Administration for Community Living">
            <a:extLst>
              <a:ext uri="{FF2B5EF4-FFF2-40B4-BE49-F238E27FC236}">
                <a16:creationId xmlns:a16="http://schemas.microsoft.com/office/drawing/2014/main" id="{4CEF26F6-7DAC-42F8-93D6-C0EFFA84C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256" y="4070350"/>
            <a:ext cx="2757488"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AA28999-D008-419E-9628-EE1C64F81F4C}" type="slidenum">
              <a:rPr lang="en-US" smtClean="0"/>
              <a:pPr/>
              <a:t>5</a:t>
            </a:fld>
            <a:endParaRPr lang="en-US" dirty="0"/>
          </a:p>
        </p:txBody>
      </p:sp>
    </p:spTree>
    <p:extLst>
      <p:ext uri="{BB962C8B-B14F-4D97-AF65-F5344CB8AC3E}">
        <p14:creationId xmlns:p14="http://schemas.microsoft.com/office/powerpoint/2010/main" val="355831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524"/>
            <a:ext cx="8229600" cy="1143000"/>
          </a:xfrm>
        </p:spPr>
        <p:txBody>
          <a:bodyPr>
            <a:normAutofit/>
          </a:bodyPr>
          <a:lstStyle/>
          <a:p>
            <a:r>
              <a:rPr lang="en-US" sz="4000" dirty="0"/>
              <a:t>About ACL</a:t>
            </a:r>
          </a:p>
        </p:txBody>
      </p:sp>
      <p:sp>
        <p:nvSpPr>
          <p:cNvPr id="3" name="Content Placeholder 2"/>
          <p:cNvSpPr>
            <a:spLocks noGrp="1"/>
          </p:cNvSpPr>
          <p:nvPr>
            <p:ph idx="1"/>
          </p:nvPr>
        </p:nvSpPr>
        <p:spPr>
          <a:xfrm>
            <a:off x="1981200" y="1371601"/>
            <a:ext cx="8382000" cy="4114801"/>
          </a:xfrm>
        </p:spPr>
        <p:txBody>
          <a:bodyPr>
            <a:normAutofit lnSpcReduction="10000"/>
          </a:bodyPr>
          <a:lstStyle/>
          <a:p>
            <a:r>
              <a:rPr lang="en-US" dirty="0"/>
              <a:t>Established April 2012</a:t>
            </a:r>
          </a:p>
          <a:p>
            <a:r>
              <a:rPr lang="en-US" dirty="0"/>
              <a:t>Combined offices -  </a:t>
            </a:r>
          </a:p>
          <a:p>
            <a:pPr lvl="1">
              <a:buClr>
                <a:srgbClr val="0A4F90"/>
              </a:buClr>
              <a:buFont typeface="Wingdings" pitchFamily="2" charset="2"/>
              <a:buChar char="§"/>
            </a:pPr>
            <a:r>
              <a:rPr lang="en-US" dirty="0"/>
              <a:t>Administration on Aging</a:t>
            </a:r>
          </a:p>
          <a:p>
            <a:pPr lvl="1">
              <a:buClr>
                <a:srgbClr val="0A4F90"/>
              </a:buClr>
              <a:buFont typeface="Wingdings" pitchFamily="2" charset="2"/>
              <a:buChar char="§"/>
            </a:pPr>
            <a:r>
              <a:rPr lang="en-US" dirty="0"/>
              <a:t>Office on Disability, and</a:t>
            </a:r>
          </a:p>
          <a:p>
            <a:pPr lvl="1">
              <a:buClr>
                <a:srgbClr val="0A4F90"/>
              </a:buClr>
              <a:buFont typeface="Wingdings" pitchFamily="2" charset="2"/>
              <a:buChar char="§"/>
            </a:pPr>
            <a:r>
              <a:rPr lang="en-US" dirty="0"/>
              <a:t>Administration on Developmental Disabilities </a:t>
            </a:r>
          </a:p>
          <a:p>
            <a:r>
              <a:rPr lang="en-US" dirty="0"/>
              <a:t>For all people, regardless of age and disability, to live with dignity, make their own choices, and participate fully in society </a:t>
            </a:r>
          </a:p>
          <a:p>
            <a:pPr marL="0" indent="0">
              <a:buNone/>
            </a:pPr>
            <a:endParaRPr lang="en-US" dirty="0"/>
          </a:p>
          <a:p>
            <a:pPr lvl="1">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6</a:t>
            </a:fld>
            <a:endParaRPr lang="en-US" dirty="0"/>
          </a:p>
        </p:txBody>
      </p:sp>
    </p:spTree>
    <p:extLst>
      <p:ext uri="{BB962C8B-B14F-4D97-AF65-F5344CB8AC3E}">
        <p14:creationId xmlns:p14="http://schemas.microsoft.com/office/powerpoint/2010/main" val="370220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956D-794A-4355-94E6-D14F5C3AE546}"/>
              </a:ext>
            </a:extLst>
          </p:cNvPr>
          <p:cNvSpPr>
            <a:spLocks noGrp="1"/>
          </p:cNvSpPr>
          <p:nvPr>
            <p:ph type="title"/>
          </p:nvPr>
        </p:nvSpPr>
        <p:spPr>
          <a:xfrm>
            <a:off x="1981200" y="-173037"/>
            <a:ext cx="8229600" cy="1143000"/>
          </a:xfrm>
        </p:spPr>
        <p:txBody>
          <a:bodyPr>
            <a:normAutofit/>
          </a:bodyPr>
          <a:lstStyle/>
          <a:p>
            <a:r>
              <a:rPr lang="en-US" sz="4000" dirty="0"/>
              <a:t>ACL Organization</a:t>
            </a:r>
          </a:p>
        </p:txBody>
      </p:sp>
      <p:sp>
        <p:nvSpPr>
          <p:cNvPr id="4" name="Slide Number Placeholder 3">
            <a:extLst>
              <a:ext uri="{FF2B5EF4-FFF2-40B4-BE49-F238E27FC236}">
                <a16:creationId xmlns:a16="http://schemas.microsoft.com/office/drawing/2014/main" id="{4970413E-5C95-46B5-9070-9D404C7A1038}"/>
              </a:ext>
            </a:extLst>
          </p:cNvPr>
          <p:cNvSpPr>
            <a:spLocks noGrp="1"/>
          </p:cNvSpPr>
          <p:nvPr>
            <p:ph type="sldNum" sz="quarter" idx="12"/>
          </p:nvPr>
        </p:nvSpPr>
        <p:spPr/>
        <p:txBody>
          <a:bodyPr/>
          <a:lstStyle/>
          <a:p>
            <a:fld id="{7AA28999-D008-419E-9628-EE1C64F81F4C}" type="slidenum">
              <a:rPr lang="en-US" smtClean="0"/>
              <a:pPr/>
              <a:t>7</a:t>
            </a:fld>
            <a:endParaRPr lang="en-US" dirty="0"/>
          </a:p>
        </p:txBody>
      </p:sp>
      <p:graphicFrame>
        <p:nvGraphicFramePr>
          <p:cNvPr id="5" name="Content Placeholder 4" descr="ACL includes the Office of the Administrator, the Administration on Aging, the Center for Integrated Programs, the Center for Policy and Evaluation, the Center for Management and Budget, the Center for Innovation and Partnership, and the National Institute on Disability, Independent Living and Rehabilitation Research&#10;">
            <a:extLst>
              <a:ext uri="{FF2B5EF4-FFF2-40B4-BE49-F238E27FC236}">
                <a16:creationId xmlns:a16="http://schemas.microsoft.com/office/drawing/2014/main" id="{96BA9A51-B4A7-49D3-8082-FDD54389BEEE}"/>
              </a:ext>
            </a:extLst>
          </p:cNvPr>
          <p:cNvGraphicFramePr>
            <a:graphicFrameLocks noGrp="1"/>
          </p:cNvGraphicFramePr>
          <p:nvPr>
            <p:ph idx="1"/>
            <p:extLst>
              <p:ext uri="{D42A27DB-BD31-4B8C-83A1-F6EECF244321}">
                <p14:modId xmlns:p14="http://schemas.microsoft.com/office/powerpoint/2010/main" val="599273173"/>
              </p:ext>
            </p:extLst>
          </p:nvPr>
        </p:nvGraphicFramePr>
        <p:xfrm>
          <a:off x="2273300" y="750888"/>
          <a:ext cx="7937500" cy="481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r>
              <a:rPr lang="en-US" sz="4000" dirty="0"/>
              <a:t>Meet Your ACL Project Officer</a:t>
            </a:r>
            <a:endParaRPr lang="en-US" sz="4000" dirty="0">
              <a:highlight>
                <a:srgbClr val="FFFF00"/>
              </a:highlight>
            </a:endParaRPr>
          </a:p>
        </p:txBody>
      </p:sp>
      <p:sp>
        <p:nvSpPr>
          <p:cNvPr id="3" name="Content Placeholder 2"/>
          <p:cNvSpPr>
            <a:spLocks noGrp="1"/>
          </p:cNvSpPr>
          <p:nvPr>
            <p:ph idx="1"/>
          </p:nvPr>
        </p:nvSpPr>
        <p:spPr>
          <a:xfrm>
            <a:off x="1981200" y="1219200"/>
            <a:ext cx="8458200" cy="4648200"/>
          </a:xfrm>
        </p:spPr>
        <p:txBody>
          <a:bodyPr>
            <a:normAutofit lnSpcReduction="10000"/>
          </a:bodyPr>
          <a:lstStyle/>
          <a:p>
            <a:r>
              <a:rPr lang="en-US" b="1" dirty="0"/>
              <a:t>Judy Simon, MS, RD, LDN</a:t>
            </a:r>
          </a:p>
          <a:p>
            <a:pPr marL="971550" lvl="1" indent="-457200">
              <a:buClr>
                <a:srgbClr val="0A4F90"/>
              </a:buClr>
              <a:buFont typeface="Arial" panose="020B0604020202020204" pitchFamily="34" charset="0"/>
              <a:buChar char="•"/>
            </a:pPr>
            <a:r>
              <a:rPr lang="en-US" dirty="0"/>
              <a:t>Project Officer </a:t>
            </a:r>
          </a:p>
          <a:p>
            <a:pPr marL="971550" lvl="1" indent="-457200">
              <a:buClr>
                <a:srgbClr val="0A4F90"/>
              </a:buClr>
              <a:buFont typeface="Arial" panose="020B0604020202020204" pitchFamily="34" charset="0"/>
              <a:buChar char="•"/>
            </a:pPr>
            <a:r>
              <a:rPr lang="en-US" dirty="0"/>
              <a:t>National Nutritionist</a:t>
            </a:r>
          </a:p>
          <a:p>
            <a:pPr marL="971550" lvl="1" indent="-457200">
              <a:buClr>
                <a:srgbClr val="0A4F90"/>
              </a:buClr>
              <a:buFont typeface="Arial" panose="020B0604020202020204" pitchFamily="34" charset="0"/>
              <a:buChar char="•"/>
            </a:pPr>
            <a:r>
              <a:rPr lang="en-US" dirty="0"/>
              <a:t>Grant monitoring:</a:t>
            </a:r>
          </a:p>
          <a:p>
            <a:pPr lvl="2"/>
            <a:r>
              <a:rPr lang="en-US" dirty="0"/>
              <a:t>Programmatic reports</a:t>
            </a:r>
          </a:p>
          <a:p>
            <a:pPr lvl="2"/>
            <a:r>
              <a:rPr lang="en-US" dirty="0"/>
              <a:t>Calendar of required reports</a:t>
            </a:r>
          </a:p>
          <a:p>
            <a:pPr lvl="2"/>
            <a:r>
              <a:rPr lang="en-US" dirty="0"/>
              <a:t>Monitoring calls</a:t>
            </a:r>
          </a:p>
          <a:p>
            <a:pPr lvl="2"/>
            <a:r>
              <a:rPr lang="en-US" dirty="0"/>
              <a:t>Work plan revisions</a:t>
            </a:r>
          </a:p>
          <a:p>
            <a:pPr lvl="2"/>
            <a:r>
              <a:rPr lang="en-US" dirty="0"/>
              <a:t>Partners with Office of Grants Management staff</a:t>
            </a:r>
          </a:p>
          <a:p>
            <a:pPr marL="971550" lvl="1" indent="-457200">
              <a:buClr>
                <a:srgbClr val="0A4F90"/>
              </a:buClr>
              <a:buFont typeface="Arial" panose="020B0604020202020204" pitchFamily="34" charset="0"/>
              <a:buChar char="•"/>
            </a:pPr>
            <a:r>
              <a:rPr lang="en-US" u="sng" dirty="0"/>
              <a:t>judy.simon@acl.hhs.gov</a:t>
            </a:r>
            <a:endParaRPr lang="en-US" dirty="0"/>
          </a:p>
          <a:p>
            <a:pPr lvl="1">
              <a:buFontTx/>
              <a:buChar char="-"/>
            </a:pPr>
            <a:endParaRPr lang="en-US" dirty="0"/>
          </a:p>
          <a:p>
            <a:pPr lvl="1">
              <a:buFontTx/>
              <a:buChar char="-"/>
            </a:pPr>
            <a:endParaRPr lang="en-US" dirty="0"/>
          </a:p>
          <a:p>
            <a:pPr lvl="1">
              <a:buFontTx/>
              <a:buChar char="-"/>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8</a:t>
            </a:fld>
            <a:endParaRPr lang="en-US" dirty="0"/>
          </a:p>
        </p:txBody>
      </p:sp>
      <p:pic>
        <p:nvPicPr>
          <p:cNvPr id="6" name="Picture 5">
            <a:extLst>
              <a:ext uri="{FF2B5EF4-FFF2-40B4-BE49-F238E27FC236}">
                <a16:creationId xmlns:a16="http://schemas.microsoft.com/office/drawing/2014/main" id="{8E546C96-FF0C-4F53-B4AD-A5B3AFC1C2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1" y="1981201"/>
            <a:ext cx="1685109" cy="2372149"/>
          </a:xfrm>
          <a:prstGeom prst="rect">
            <a:avLst/>
          </a:prstGeom>
        </p:spPr>
      </p:pic>
    </p:spTree>
    <p:extLst>
      <p:ext uri="{BB962C8B-B14F-4D97-AF65-F5344CB8AC3E}">
        <p14:creationId xmlns:p14="http://schemas.microsoft.com/office/powerpoint/2010/main" val="64756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49707"/>
          </a:xfrm>
        </p:spPr>
        <p:txBody>
          <a:bodyPr>
            <a:noAutofit/>
          </a:bodyPr>
          <a:lstStyle/>
          <a:p>
            <a:r>
              <a:rPr lang="en-US" dirty="0"/>
              <a:t>Other Key Staff… </a:t>
            </a:r>
          </a:p>
        </p:txBody>
      </p:sp>
      <p:sp>
        <p:nvSpPr>
          <p:cNvPr id="39" name="Freeform: Shape 38">
            <a:extLst>
              <a:ext uri="{FF2B5EF4-FFF2-40B4-BE49-F238E27FC236}">
                <a16:creationId xmlns:a16="http://schemas.microsoft.com/office/drawing/2014/main" id="{5EC89D45-088F-4302-80E1-CA387FDADCBD}"/>
              </a:ext>
            </a:extLst>
          </p:cNvPr>
          <p:cNvSpPr/>
          <p:nvPr/>
        </p:nvSpPr>
        <p:spPr>
          <a:xfrm>
            <a:off x="8425266" y="1180948"/>
            <a:ext cx="1562695" cy="4325431"/>
          </a:xfrm>
          <a:custGeom>
            <a:avLst/>
            <a:gdLst>
              <a:gd name="connsiteX0" fmla="*/ 0 w 1562695"/>
              <a:gd name="connsiteY0" fmla="*/ 156270 h 4064000"/>
              <a:gd name="connsiteX1" fmla="*/ 156270 w 1562695"/>
              <a:gd name="connsiteY1" fmla="*/ 0 h 4064000"/>
              <a:gd name="connsiteX2" fmla="*/ 1406426 w 1562695"/>
              <a:gd name="connsiteY2" fmla="*/ 0 h 4064000"/>
              <a:gd name="connsiteX3" fmla="*/ 1562696 w 1562695"/>
              <a:gd name="connsiteY3" fmla="*/ 156270 h 4064000"/>
              <a:gd name="connsiteX4" fmla="*/ 1562695 w 1562695"/>
              <a:gd name="connsiteY4" fmla="*/ 3907731 h 4064000"/>
              <a:gd name="connsiteX5" fmla="*/ 1406425 w 1562695"/>
              <a:gd name="connsiteY5" fmla="*/ 4064001 h 4064000"/>
              <a:gd name="connsiteX6" fmla="*/ 156270 w 1562695"/>
              <a:gd name="connsiteY6" fmla="*/ 4064000 h 4064000"/>
              <a:gd name="connsiteX7" fmla="*/ 0 w 1562695"/>
              <a:gd name="connsiteY7" fmla="*/ 3907730 h 4064000"/>
              <a:gd name="connsiteX8" fmla="*/ 0 w 1562695"/>
              <a:gd name="connsiteY8" fmla="*/ 15627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95" h="4064000">
                <a:moveTo>
                  <a:pt x="0" y="156270"/>
                </a:moveTo>
                <a:cubicBezTo>
                  <a:pt x="0" y="69964"/>
                  <a:pt x="69964" y="0"/>
                  <a:pt x="156270" y="0"/>
                </a:cubicBezTo>
                <a:lnTo>
                  <a:pt x="1406426" y="0"/>
                </a:lnTo>
                <a:cubicBezTo>
                  <a:pt x="1492732" y="0"/>
                  <a:pt x="1562696" y="69964"/>
                  <a:pt x="1562696" y="156270"/>
                </a:cubicBezTo>
                <a:cubicBezTo>
                  <a:pt x="1562696" y="1406757"/>
                  <a:pt x="1562695" y="2657244"/>
                  <a:pt x="1562695" y="3907731"/>
                </a:cubicBezTo>
                <a:cubicBezTo>
                  <a:pt x="1562695" y="3994037"/>
                  <a:pt x="1492731" y="4064001"/>
                  <a:pt x="1406425" y="4064001"/>
                </a:cubicBezTo>
                <a:lnTo>
                  <a:pt x="156270" y="4064000"/>
                </a:lnTo>
                <a:cubicBezTo>
                  <a:pt x="69964" y="4064000"/>
                  <a:pt x="0" y="3994036"/>
                  <a:pt x="0" y="3907730"/>
                </a:cubicBezTo>
                <a:lnTo>
                  <a:pt x="0" y="15627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5128" tIns="1760728" rIns="135128" bIns="947928" numCol="1" spcCol="1270" anchor="ctr" anchorCtr="0">
            <a:noAutofit/>
          </a:bodyPr>
          <a:lstStyle/>
          <a:p>
            <a:pPr marL="0" lvl="0" indent="0" algn="ctr" defTabSz="844550">
              <a:lnSpc>
                <a:spcPct val="90000"/>
              </a:lnSpc>
              <a:spcBef>
                <a:spcPct val="0"/>
              </a:spcBef>
              <a:spcAft>
                <a:spcPct val="35000"/>
              </a:spcAft>
              <a:buNone/>
            </a:pPr>
            <a:r>
              <a:rPr lang="en-US" sz="1600" kern="1200" dirty="0"/>
              <a:t>Kathryn Tucker</a:t>
            </a:r>
          </a:p>
          <a:p>
            <a:pPr marL="0" lvl="0" indent="0" algn="ctr" defTabSz="844550">
              <a:lnSpc>
                <a:spcPct val="90000"/>
              </a:lnSpc>
              <a:spcBef>
                <a:spcPct val="0"/>
              </a:spcBef>
              <a:spcAft>
                <a:spcPct val="35000"/>
              </a:spcAft>
              <a:buNone/>
            </a:pPr>
            <a:r>
              <a:rPr lang="en-US" sz="1600" kern="1200" dirty="0"/>
              <a:t>Nutrition Consultant</a:t>
            </a:r>
          </a:p>
        </p:txBody>
      </p:sp>
      <p:sp>
        <p:nvSpPr>
          <p:cNvPr id="40" name="Freeform: Shape 39">
            <a:extLst>
              <a:ext uri="{FF2B5EF4-FFF2-40B4-BE49-F238E27FC236}">
                <a16:creationId xmlns:a16="http://schemas.microsoft.com/office/drawing/2014/main" id="{C5F3F783-890A-4D86-BD1E-184A2F0ED284}"/>
              </a:ext>
            </a:extLst>
          </p:cNvPr>
          <p:cNvSpPr/>
          <p:nvPr/>
        </p:nvSpPr>
        <p:spPr>
          <a:xfrm>
            <a:off x="10000465" y="1160693"/>
            <a:ext cx="1562695" cy="4364618"/>
          </a:xfrm>
          <a:custGeom>
            <a:avLst/>
            <a:gdLst>
              <a:gd name="connsiteX0" fmla="*/ 0 w 1562695"/>
              <a:gd name="connsiteY0" fmla="*/ 156270 h 4064000"/>
              <a:gd name="connsiteX1" fmla="*/ 156270 w 1562695"/>
              <a:gd name="connsiteY1" fmla="*/ 0 h 4064000"/>
              <a:gd name="connsiteX2" fmla="*/ 1406426 w 1562695"/>
              <a:gd name="connsiteY2" fmla="*/ 0 h 4064000"/>
              <a:gd name="connsiteX3" fmla="*/ 1562696 w 1562695"/>
              <a:gd name="connsiteY3" fmla="*/ 156270 h 4064000"/>
              <a:gd name="connsiteX4" fmla="*/ 1562695 w 1562695"/>
              <a:gd name="connsiteY4" fmla="*/ 3907731 h 4064000"/>
              <a:gd name="connsiteX5" fmla="*/ 1406425 w 1562695"/>
              <a:gd name="connsiteY5" fmla="*/ 4064001 h 4064000"/>
              <a:gd name="connsiteX6" fmla="*/ 156270 w 1562695"/>
              <a:gd name="connsiteY6" fmla="*/ 4064000 h 4064000"/>
              <a:gd name="connsiteX7" fmla="*/ 0 w 1562695"/>
              <a:gd name="connsiteY7" fmla="*/ 3907730 h 4064000"/>
              <a:gd name="connsiteX8" fmla="*/ 0 w 1562695"/>
              <a:gd name="connsiteY8" fmla="*/ 15627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95" h="4064000">
                <a:moveTo>
                  <a:pt x="0" y="156270"/>
                </a:moveTo>
                <a:cubicBezTo>
                  <a:pt x="0" y="69964"/>
                  <a:pt x="69964" y="0"/>
                  <a:pt x="156270" y="0"/>
                </a:cubicBezTo>
                <a:lnTo>
                  <a:pt x="1406426" y="0"/>
                </a:lnTo>
                <a:cubicBezTo>
                  <a:pt x="1492732" y="0"/>
                  <a:pt x="1562696" y="69964"/>
                  <a:pt x="1562696" y="156270"/>
                </a:cubicBezTo>
                <a:cubicBezTo>
                  <a:pt x="1562696" y="1406757"/>
                  <a:pt x="1562695" y="2657244"/>
                  <a:pt x="1562695" y="3907731"/>
                </a:cubicBezTo>
                <a:cubicBezTo>
                  <a:pt x="1562695" y="3994037"/>
                  <a:pt x="1492731" y="4064001"/>
                  <a:pt x="1406425" y="4064001"/>
                </a:cubicBezTo>
                <a:lnTo>
                  <a:pt x="156270" y="4064000"/>
                </a:lnTo>
                <a:cubicBezTo>
                  <a:pt x="69964" y="4064000"/>
                  <a:pt x="0" y="3994036"/>
                  <a:pt x="0" y="3907730"/>
                </a:cubicBezTo>
                <a:lnTo>
                  <a:pt x="0" y="15627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5128" tIns="1760728" rIns="135128" bIns="947928" numCol="1" spcCol="1270" anchor="ctr" anchorCtr="0">
            <a:noAutofit/>
          </a:bodyPr>
          <a:lstStyle/>
          <a:p>
            <a:pPr marL="0" lvl="0" indent="0" algn="ctr" defTabSz="844550">
              <a:lnSpc>
                <a:spcPct val="90000"/>
              </a:lnSpc>
              <a:spcBef>
                <a:spcPct val="0"/>
              </a:spcBef>
              <a:spcAft>
                <a:spcPct val="35000"/>
              </a:spcAft>
              <a:buNone/>
            </a:pPr>
            <a:r>
              <a:rPr lang="en-US" sz="1600" kern="1200" dirty="0"/>
              <a:t>Sherri        King</a:t>
            </a:r>
          </a:p>
          <a:p>
            <a:pPr marL="0" lvl="0" indent="0" algn="ctr" defTabSz="844550">
              <a:lnSpc>
                <a:spcPct val="90000"/>
              </a:lnSpc>
              <a:spcBef>
                <a:spcPct val="0"/>
              </a:spcBef>
              <a:spcAft>
                <a:spcPct val="35000"/>
              </a:spcAft>
              <a:buNone/>
            </a:pPr>
            <a:r>
              <a:rPr lang="en-US" sz="1600" kern="1200" dirty="0"/>
              <a:t>Nutrition Consultant</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a:solidFill>
                  <a:prstClr val="white">
                    <a:lumMod val="85000"/>
                  </a:prstClr>
                </a:solidFill>
                <a:latin typeface="Arial" panose="020B0604020202020204"/>
              </a:rPr>
              <a:pPr/>
              <a:t>9</a:t>
            </a:fld>
            <a:endParaRPr lang="en-US" dirty="0">
              <a:solidFill>
                <a:prstClr val="white">
                  <a:lumMod val="85000"/>
                </a:prstClr>
              </a:solidFill>
              <a:latin typeface="Arial" panose="020B0604020202020204"/>
            </a:endParaRPr>
          </a:p>
        </p:txBody>
      </p:sp>
      <p:grpSp>
        <p:nvGrpSpPr>
          <p:cNvPr id="5" name="Group 4" descr="Shannon Skowronski, Team lead. Donna Bethge, Aging Services Program Specialist. Lesha Spencer-Brown, Aging Services Program Specialist. Monika Anderson, Program Analyst. Kathy Wilson-Gold, Nutrition Consultant. Kathryn Tucker, Nutrition Consultant. Sherri King, Nutrition Consultant.">
            <a:extLst>
              <a:ext uri="{FF2B5EF4-FFF2-40B4-BE49-F238E27FC236}">
                <a16:creationId xmlns:a16="http://schemas.microsoft.com/office/drawing/2014/main" id="{ED219EF2-FCE5-4335-9D68-0AD8D84D342D}"/>
              </a:ext>
            </a:extLst>
          </p:cNvPr>
          <p:cNvGrpSpPr/>
          <p:nvPr/>
        </p:nvGrpSpPr>
        <p:grpSpPr>
          <a:xfrm>
            <a:off x="408747" y="1180949"/>
            <a:ext cx="11012102" cy="4344362"/>
            <a:chOff x="489768" y="1258104"/>
            <a:chExt cx="11012102" cy="4081786"/>
          </a:xfrm>
        </p:grpSpPr>
        <p:sp>
          <p:nvSpPr>
            <p:cNvPr id="15" name="Freeform: Shape 14">
              <a:extLst>
                <a:ext uri="{FF2B5EF4-FFF2-40B4-BE49-F238E27FC236}">
                  <a16:creationId xmlns:a16="http://schemas.microsoft.com/office/drawing/2014/main" id="{097346DA-F323-4C7C-AB05-BEB74EA70686}"/>
                </a:ext>
              </a:extLst>
            </p:cNvPr>
            <p:cNvSpPr/>
            <p:nvPr/>
          </p:nvSpPr>
          <p:spPr>
            <a:xfrm>
              <a:off x="489768" y="1258104"/>
              <a:ext cx="1562695" cy="4064000"/>
            </a:xfrm>
            <a:custGeom>
              <a:avLst/>
              <a:gdLst>
                <a:gd name="connsiteX0" fmla="*/ 0 w 1562695"/>
                <a:gd name="connsiteY0" fmla="*/ 156270 h 4064000"/>
                <a:gd name="connsiteX1" fmla="*/ 156270 w 1562695"/>
                <a:gd name="connsiteY1" fmla="*/ 0 h 4064000"/>
                <a:gd name="connsiteX2" fmla="*/ 1406426 w 1562695"/>
                <a:gd name="connsiteY2" fmla="*/ 0 h 4064000"/>
                <a:gd name="connsiteX3" fmla="*/ 1562696 w 1562695"/>
                <a:gd name="connsiteY3" fmla="*/ 156270 h 4064000"/>
                <a:gd name="connsiteX4" fmla="*/ 1562695 w 1562695"/>
                <a:gd name="connsiteY4" fmla="*/ 3907731 h 4064000"/>
                <a:gd name="connsiteX5" fmla="*/ 1406425 w 1562695"/>
                <a:gd name="connsiteY5" fmla="*/ 4064001 h 4064000"/>
                <a:gd name="connsiteX6" fmla="*/ 156270 w 1562695"/>
                <a:gd name="connsiteY6" fmla="*/ 4064000 h 4064000"/>
                <a:gd name="connsiteX7" fmla="*/ 0 w 1562695"/>
                <a:gd name="connsiteY7" fmla="*/ 3907730 h 4064000"/>
                <a:gd name="connsiteX8" fmla="*/ 0 w 1562695"/>
                <a:gd name="connsiteY8" fmla="*/ 15627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95" h="4064000">
                  <a:moveTo>
                    <a:pt x="0" y="156270"/>
                  </a:moveTo>
                  <a:cubicBezTo>
                    <a:pt x="0" y="69964"/>
                    <a:pt x="69964" y="0"/>
                    <a:pt x="156270" y="0"/>
                  </a:cubicBezTo>
                  <a:lnTo>
                    <a:pt x="1406426" y="0"/>
                  </a:lnTo>
                  <a:cubicBezTo>
                    <a:pt x="1492732" y="0"/>
                    <a:pt x="1562696" y="69964"/>
                    <a:pt x="1562696" y="156270"/>
                  </a:cubicBezTo>
                  <a:cubicBezTo>
                    <a:pt x="1562696" y="1406757"/>
                    <a:pt x="1562695" y="2657244"/>
                    <a:pt x="1562695" y="3907731"/>
                  </a:cubicBezTo>
                  <a:cubicBezTo>
                    <a:pt x="1562695" y="3994037"/>
                    <a:pt x="1492731" y="4064001"/>
                    <a:pt x="1406425" y="4064001"/>
                  </a:cubicBezTo>
                  <a:lnTo>
                    <a:pt x="156270" y="4064000"/>
                  </a:lnTo>
                  <a:cubicBezTo>
                    <a:pt x="69964" y="4064000"/>
                    <a:pt x="0" y="3994036"/>
                    <a:pt x="0" y="3907730"/>
                  </a:cubicBezTo>
                  <a:lnTo>
                    <a:pt x="0" y="15627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5128" tIns="1760728" rIns="135128" bIns="947928" numCol="1" spcCol="1270" anchor="ctr" anchorCtr="0">
              <a:noAutofit/>
            </a:bodyPr>
            <a:lstStyle/>
            <a:p>
              <a:pPr marL="0" lvl="0" indent="0" algn="ctr" defTabSz="844550">
                <a:lnSpc>
                  <a:spcPct val="90000"/>
                </a:lnSpc>
                <a:spcBef>
                  <a:spcPct val="0"/>
                </a:spcBef>
                <a:spcAft>
                  <a:spcPct val="35000"/>
                </a:spcAft>
                <a:buNone/>
              </a:pPr>
              <a:r>
                <a:rPr lang="en-US" sz="1600" kern="1200" dirty="0"/>
                <a:t>Shannon Skowronski</a:t>
              </a:r>
            </a:p>
            <a:p>
              <a:pPr marL="0" lvl="0" indent="0" algn="ctr" defTabSz="844550">
                <a:lnSpc>
                  <a:spcPct val="90000"/>
                </a:lnSpc>
                <a:spcBef>
                  <a:spcPct val="0"/>
                </a:spcBef>
                <a:spcAft>
                  <a:spcPct val="35000"/>
                </a:spcAft>
                <a:buNone/>
              </a:pPr>
              <a:r>
                <a:rPr lang="en-US" sz="1600" kern="1200" dirty="0"/>
                <a:t>Team Lead</a:t>
              </a:r>
            </a:p>
          </p:txBody>
        </p:sp>
        <p:sp>
          <p:nvSpPr>
            <p:cNvPr id="16" name="Oval 15">
              <a:extLst>
                <a:ext uri="{FF2B5EF4-FFF2-40B4-BE49-F238E27FC236}">
                  <a16:creationId xmlns:a16="http://schemas.microsoft.com/office/drawing/2014/main" id="{7A67F132-DD8A-4E2F-A137-08F3EE543D33}"/>
                </a:ext>
              </a:extLst>
            </p:cNvPr>
            <p:cNvSpPr/>
            <p:nvPr/>
          </p:nvSpPr>
          <p:spPr>
            <a:xfrm>
              <a:off x="594459" y="1501944"/>
              <a:ext cx="1353312" cy="1353312"/>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Freeform: Shape 16">
              <a:extLst>
                <a:ext uri="{FF2B5EF4-FFF2-40B4-BE49-F238E27FC236}">
                  <a16:creationId xmlns:a16="http://schemas.microsoft.com/office/drawing/2014/main" id="{4330EBB8-6D81-41AB-B0F7-BA952E674927}"/>
                </a:ext>
              </a:extLst>
            </p:cNvPr>
            <p:cNvSpPr/>
            <p:nvPr/>
          </p:nvSpPr>
          <p:spPr>
            <a:xfrm>
              <a:off x="2099344" y="1258104"/>
              <a:ext cx="1562695" cy="4064000"/>
            </a:xfrm>
            <a:custGeom>
              <a:avLst/>
              <a:gdLst>
                <a:gd name="connsiteX0" fmla="*/ 0 w 1562695"/>
                <a:gd name="connsiteY0" fmla="*/ 156270 h 4064000"/>
                <a:gd name="connsiteX1" fmla="*/ 156270 w 1562695"/>
                <a:gd name="connsiteY1" fmla="*/ 0 h 4064000"/>
                <a:gd name="connsiteX2" fmla="*/ 1406426 w 1562695"/>
                <a:gd name="connsiteY2" fmla="*/ 0 h 4064000"/>
                <a:gd name="connsiteX3" fmla="*/ 1562696 w 1562695"/>
                <a:gd name="connsiteY3" fmla="*/ 156270 h 4064000"/>
                <a:gd name="connsiteX4" fmla="*/ 1562695 w 1562695"/>
                <a:gd name="connsiteY4" fmla="*/ 3907731 h 4064000"/>
                <a:gd name="connsiteX5" fmla="*/ 1406425 w 1562695"/>
                <a:gd name="connsiteY5" fmla="*/ 4064001 h 4064000"/>
                <a:gd name="connsiteX6" fmla="*/ 156270 w 1562695"/>
                <a:gd name="connsiteY6" fmla="*/ 4064000 h 4064000"/>
                <a:gd name="connsiteX7" fmla="*/ 0 w 1562695"/>
                <a:gd name="connsiteY7" fmla="*/ 3907730 h 4064000"/>
                <a:gd name="connsiteX8" fmla="*/ 0 w 1562695"/>
                <a:gd name="connsiteY8" fmla="*/ 15627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95" h="4064000">
                  <a:moveTo>
                    <a:pt x="0" y="156270"/>
                  </a:moveTo>
                  <a:cubicBezTo>
                    <a:pt x="0" y="69964"/>
                    <a:pt x="69964" y="0"/>
                    <a:pt x="156270" y="0"/>
                  </a:cubicBezTo>
                  <a:lnTo>
                    <a:pt x="1406426" y="0"/>
                  </a:lnTo>
                  <a:cubicBezTo>
                    <a:pt x="1492732" y="0"/>
                    <a:pt x="1562696" y="69964"/>
                    <a:pt x="1562696" y="156270"/>
                  </a:cubicBezTo>
                  <a:cubicBezTo>
                    <a:pt x="1562696" y="1406757"/>
                    <a:pt x="1562695" y="2657244"/>
                    <a:pt x="1562695" y="3907731"/>
                  </a:cubicBezTo>
                  <a:cubicBezTo>
                    <a:pt x="1562695" y="3994037"/>
                    <a:pt x="1492731" y="4064001"/>
                    <a:pt x="1406425" y="4064001"/>
                  </a:cubicBezTo>
                  <a:lnTo>
                    <a:pt x="156270" y="4064000"/>
                  </a:lnTo>
                  <a:cubicBezTo>
                    <a:pt x="69964" y="4064000"/>
                    <a:pt x="0" y="3994036"/>
                    <a:pt x="0" y="3907730"/>
                  </a:cubicBezTo>
                  <a:lnTo>
                    <a:pt x="0" y="15627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5128" tIns="1760728" rIns="135128" bIns="947928" numCol="1" spcCol="1270" anchor="ctr" anchorCtr="0">
              <a:noAutofit/>
            </a:bodyPr>
            <a:lstStyle/>
            <a:p>
              <a:pPr marL="0" lvl="0" indent="0" algn="ctr" defTabSz="844550">
                <a:lnSpc>
                  <a:spcPct val="90000"/>
                </a:lnSpc>
                <a:spcBef>
                  <a:spcPct val="0"/>
                </a:spcBef>
                <a:spcAft>
                  <a:spcPct val="35000"/>
                </a:spcAft>
                <a:buNone/>
              </a:pPr>
              <a:endParaRPr lang="en-US" sz="1600" kern="1200" dirty="0"/>
            </a:p>
            <a:p>
              <a:pPr marL="0" lvl="0" indent="0" algn="ctr" defTabSz="844550">
                <a:lnSpc>
                  <a:spcPct val="90000"/>
                </a:lnSpc>
                <a:spcBef>
                  <a:spcPct val="0"/>
                </a:spcBef>
                <a:spcAft>
                  <a:spcPct val="35000"/>
                </a:spcAft>
                <a:buNone/>
              </a:pPr>
              <a:r>
                <a:rPr lang="en-US" sz="1600" kern="1200" dirty="0"/>
                <a:t>Donna Bethge</a:t>
              </a:r>
            </a:p>
            <a:p>
              <a:pPr marL="0" lvl="0" indent="0" algn="ctr" defTabSz="844550">
                <a:lnSpc>
                  <a:spcPct val="90000"/>
                </a:lnSpc>
                <a:spcBef>
                  <a:spcPct val="0"/>
                </a:spcBef>
                <a:spcAft>
                  <a:spcPct val="35000"/>
                </a:spcAft>
                <a:buNone/>
              </a:pPr>
              <a:r>
                <a:rPr lang="en-US" sz="1600" dirty="0"/>
                <a:t>Aging Services Program Specialist</a:t>
              </a:r>
              <a:endParaRPr lang="en-US" sz="1600" kern="1200" dirty="0"/>
            </a:p>
          </p:txBody>
        </p:sp>
        <p:sp>
          <p:nvSpPr>
            <p:cNvPr id="18" name="Oval 17">
              <a:extLst>
                <a:ext uri="{FF2B5EF4-FFF2-40B4-BE49-F238E27FC236}">
                  <a16:creationId xmlns:a16="http://schemas.microsoft.com/office/drawing/2014/main" id="{C4332E7A-1810-45C1-98E9-4A097EC96266}"/>
                </a:ext>
              </a:extLst>
            </p:cNvPr>
            <p:cNvSpPr/>
            <p:nvPr/>
          </p:nvSpPr>
          <p:spPr>
            <a:xfrm>
              <a:off x="2204035" y="1501944"/>
              <a:ext cx="1353312" cy="1353312"/>
            </a:xfrm>
            <a:prstGeom prst="ellipse">
              <a:avLst/>
            </a:prstGeom>
            <a:blipFill rotWithShape="1">
              <a:blip r:embed="rId4"/>
              <a:srcRect/>
              <a:stretch>
                <a:fillRect t="-6000" b="-6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9" name="Freeform: Shape 18">
              <a:extLst>
                <a:ext uri="{FF2B5EF4-FFF2-40B4-BE49-F238E27FC236}">
                  <a16:creationId xmlns:a16="http://schemas.microsoft.com/office/drawing/2014/main" id="{29437D5A-9776-4E6C-AF7F-EC5126842940}"/>
                </a:ext>
              </a:extLst>
            </p:cNvPr>
            <p:cNvSpPr/>
            <p:nvPr/>
          </p:nvSpPr>
          <p:spPr>
            <a:xfrm>
              <a:off x="3708920" y="1258104"/>
              <a:ext cx="1562695" cy="4064000"/>
            </a:xfrm>
            <a:custGeom>
              <a:avLst/>
              <a:gdLst>
                <a:gd name="connsiteX0" fmla="*/ 0 w 1562695"/>
                <a:gd name="connsiteY0" fmla="*/ 156270 h 4064000"/>
                <a:gd name="connsiteX1" fmla="*/ 156270 w 1562695"/>
                <a:gd name="connsiteY1" fmla="*/ 0 h 4064000"/>
                <a:gd name="connsiteX2" fmla="*/ 1406426 w 1562695"/>
                <a:gd name="connsiteY2" fmla="*/ 0 h 4064000"/>
                <a:gd name="connsiteX3" fmla="*/ 1562696 w 1562695"/>
                <a:gd name="connsiteY3" fmla="*/ 156270 h 4064000"/>
                <a:gd name="connsiteX4" fmla="*/ 1562695 w 1562695"/>
                <a:gd name="connsiteY4" fmla="*/ 3907731 h 4064000"/>
                <a:gd name="connsiteX5" fmla="*/ 1406425 w 1562695"/>
                <a:gd name="connsiteY5" fmla="*/ 4064001 h 4064000"/>
                <a:gd name="connsiteX6" fmla="*/ 156270 w 1562695"/>
                <a:gd name="connsiteY6" fmla="*/ 4064000 h 4064000"/>
                <a:gd name="connsiteX7" fmla="*/ 0 w 1562695"/>
                <a:gd name="connsiteY7" fmla="*/ 3907730 h 4064000"/>
                <a:gd name="connsiteX8" fmla="*/ 0 w 1562695"/>
                <a:gd name="connsiteY8" fmla="*/ 15627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95" h="4064000">
                  <a:moveTo>
                    <a:pt x="0" y="156270"/>
                  </a:moveTo>
                  <a:cubicBezTo>
                    <a:pt x="0" y="69964"/>
                    <a:pt x="69964" y="0"/>
                    <a:pt x="156270" y="0"/>
                  </a:cubicBezTo>
                  <a:lnTo>
                    <a:pt x="1406426" y="0"/>
                  </a:lnTo>
                  <a:cubicBezTo>
                    <a:pt x="1492732" y="0"/>
                    <a:pt x="1562696" y="69964"/>
                    <a:pt x="1562696" y="156270"/>
                  </a:cubicBezTo>
                  <a:cubicBezTo>
                    <a:pt x="1562696" y="1406757"/>
                    <a:pt x="1562695" y="2657244"/>
                    <a:pt x="1562695" y="3907731"/>
                  </a:cubicBezTo>
                  <a:cubicBezTo>
                    <a:pt x="1562695" y="3994037"/>
                    <a:pt x="1492731" y="4064001"/>
                    <a:pt x="1406425" y="4064001"/>
                  </a:cubicBezTo>
                  <a:lnTo>
                    <a:pt x="156270" y="4064000"/>
                  </a:lnTo>
                  <a:cubicBezTo>
                    <a:pt x="69964" y="4064000"/>
                    <a:pt x="0" y="3994036"/>
                    <a:pt x="0" y="3907730"/>
                  </a:cubicBezTo>
                  <a:lnTo>
                    <a:pt x="0" y="15627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5128" tIns="1760728" rIns="135128" bIns="947928" numCol="1" spcCol="1270" anchor="ctr" anchorCtr="0">
              <a:noAutofit/>
            </a:bodyPr>
            <a:lstStyle/>
            <a:p>
              <a:pPr marL="0" lvl="0" indent="0" algn="ctr"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endParaRPr lang="en-US" sz="1600" kern="1200" dirty="0"/>
            </a:p>
            <a:p>
              <a:pPr marL="0" lvl="0" indent="0" algn="ctr" defTabSz="844550">
                <a:lnSpc>
                  <a:spcPct val="90000"/>
                </a:lnSpc>
                <a:spcBef>
                  <a:spcPct val="0"/>
                </a:spcBef>
                <a:spcAft>
                  <a:spcPct val="35000"/>
                </a:spcAft>
                <a:buNone/>
              </a:pPr>
              <a:r>
                <a:rPr lang="en-US" sz="1600" kern="1200" dirty="0"/>
                <a:t>Lesha</a:t>
              </a:r>
              <a:r>
                <a:rPr lang="en-US" sz="1900" kern="1200" dirty="0"/>
                <a:t> </a:t>
              </a:r>
              <a:r>
                <a:rPr lang="en-US" sz="1600" kern="1200" dirty="0"/>
                <a:t>Spencer-Brown</a:t>
              </a:r>
            </a:p>
            <a:p>
              <a:pPr algn="ctr" defTabSz="844550">
                <a:lnSpc>
                  <a:spcPct val="90000"/>
                </a:lnSpc>
                <a:spcBef>
                  <a:spcPct val="0"/>
                </a:spcBef>
                <a:spcAft>
                  <a:spcPct val="35000"/>
                </a:spcAft>
              </a:pPr>
              <a:r>
                <a:rPr lang="en-US" sz="1600" dirty="0"/>
                <a:t>Aging Services Program Specialist</a:t>
              </a:r>
              <a:endParaRPr lang="en-US" sz="1600" kern="1200" dirty="0"/>
            </a:p>
            <a:p>
              <a:pPr marL="0" lvl="0" indent="0" algn="ctr" defTabSz="844550">
                <a:lnSpc>
                  <a:spcPct val="90000"/>
                </a:lnSpc>
                <a:spcBef>
                  <a:spcPct val="0"/>
                </a:spcBef>
                <a:spcAft>
                  <a:spcPct val="35000"/>
                </a:spcAft>
                <a:buNone/>
              </a:pPr>
              <a:endParaRPr lang="en-US" sz="1900" kern="1200" dirty="0"/>
            </a:p>
          </p:txBody>
        </p:sp>
        <p:sp>
          <p:nvSpPr>
            <p:cNvPr id="20" name="Oval 19">
              <a:extLst>
                <a:ext uri="{FF2B5EF4-FFF2-40B4-BE49-F238E27FC236}">
                  <a16:creationId xmlns:a16="http://schemas.microsoft.com/office/drawing/2014/main" id="{48217441-FED3-42E1-82FF-EB79F4BB6B28}"/>
                </a:ext>
              </a:extLst>
            </p:cNvPr>
            <p:cNvSpPr/>
            <p:nvPr/>
          </p:nvSpPr>
          <p:spPr>
            <a:xfrm>
              <a:off x="3813611" y="1501944"/>
              <a:ext cx="1353312" cy="1353312"/>
            </a:xfrm>
            <a:prstGeom prst="ellipse">
              <a:avLst/>
            </a:prstGeom>
            <a:blipFill rotWithShape="1">
              <a:blip r:embed="rId5"/>
              <a:srcRec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1" name="Freeform: Shape 20" descr="Photos of staff members">
              <a:extLst>
                <a:ext uri="{FF2B5EF4-FFF2-40B4-BE49-F238E27FC236}">
                  <a16:creationId xmlns:a16="http://schemas.microsoft.com/office/drawing/2014/main" id="{D6B987F9-1CA9-478D-8CE4-9516B363D03B}"/>
                </a:ext>
              </a:extLst>
            </p:cNvPr>
            <p:cNvSpPr/>
            <p:nvPr/>
          </p:nvSpPr>
          <p:spPr>
            <a:xfrm>
              <a:off x="5318496" y="1258104"/>
              <a:ext cx="1562695" cy="4064000"/>
            </a:xfrm>
            <a:custGeom>
              <a:avLst/>
              <a:gdLst>
                <a:gd name="connsiteX0" fmla="*/ 0 w 1562695"/>
                <a:gd name="connsiteY0" fmla="*/ 156270 h 4064000"/>
                <a:gd name="connsiteX1" fmla="*/ 156270 w 1562695"/>
                <a:gd name="connsiteY1" fmla="*/ 0 h 4064000"/>
                <a:gd name="connsiteX2" fmla="*/ 1406426 w 1562695"/>
                <a:gd name="connsiteY2" fmla="*/ 0 h 4064000"/>
                <a:gd name="connsiteX3" fmla="*/ 1562696 w 1562695"/>
                <a:gd name="connsiteY3" fmla="*/ 156270 h 4064000"/>
                <a:gd name="connsiteX4" fmla="*/ 1562695 w 1562695"/>
                <a:gd name="connsiteY4" fmla="*/ 3907731 h 4064000"/>
                <a:gd name="connsiteX5" fmla="*/ 1406425 w 1562695"/>
                <a:gd name="connsiteY5" fmla="*/ 4064001 h 4064000"/>
                <a:gd name="connsiteX6" fmla="*/ 156270 w 1562695"/>
                <a:gd name="connsiteY6" fmla="*/ 4064000 h 4064000"/>
                <a:gd name="connsiteX7" fmla="*/ 0 w 1562695"/>
                <a:gd name="connsiteY7" fmla="*/ 3907730 h 4064000"/>
                <a:gd name="connsiteX8" fmla="*/ 0 w 1562695"/>
                <a:gd name="connsiteY8" fmla="*/ 15627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95" h="4064000">
                  <a:moveTo>
                    <a:pt x="0" y="156270"/>
                  </a:moveTo>
                  <a:cubicBezTo>
                    <a:pt x="0" y="69964"/>
                    <a:pt x="69964" y="0"/>
                    <a:pt x="156270" y="0"/>
                  </a:cubicBezTo>
                  <a:lnTo>
                    <a:pt x="1406426" y="0"/>
                  </a:lnTo>
                  <a:cubicBezTo>
                    <a:pt x="1492732" y="0"/>
                    <a:pt x="1562696" y="69964"/>
                    <a:pt x="1562696" y="156270"/>
                  </a:cubicBezTo>
                  <a:cubicBezTo>
                    <a:pt x="1562696" y="1406757"/>
                    <a:pt x="1562695" y="2657244"/>
                    <a:pt x="1562695" y="3907731"/>
                  </a:cubicBezTo>
                  <a:cubicBezTo>
                    <a:pt x="1562695" y="3994037"/>
                    <a:pt x="1492731" y="4064001"/>
                    <a:pt x="1406425" y="4064001"/>
                  </a:cubicBezTo>
                  <a:lnTo>
                    <a:pt x="156270" y="4064000"/>
                  </a:lnTo>
                  <a:cubicBezTo>
                    <a:pt x="69964" y="4064000"/>
                    <a:pt x="0" y="3994036"/>
                    <a:pt x="0" y="3907730"/>
                  </a:cubicBezTo>
                  <a:lnTo>
                    <a:pt x="0" y="15627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5128" tIns="1760728" rIns="135128" bIns="947928" numCol="1" spcCol="1270" anchor="ctr" anchorCtr="0">
              <a:noAutofit/>
            </a:bodyPr>
            <a:lstStyle/>
            <a:p>
              <a:pPr marL="0" lvl="0" indent="0" algn="ctr" defTabSz="844550">
                <a:lnSpc>
                  <a:spcPct val="90000"/>
                </a:lnSpc>
                <a:spcBef>
                  <a:spcPct val="0"/>
                </a:spcBef>
                <a:spcAft>
                  <a:spcPct val="35000"/>
                </a:spcAft>
                <a:buNone/>
              </a:pPr>
              <a:r>
                <a:rPr lang="en-US" sz="1600" kern="1200" dirty="0"/>
                <a:t>Monika Anderson</a:t>
              </a:r>
            </a:p>
            <a:p>
              <a:pPr marL="0" lvl="0" indent="0" algn="ctr" defTabSz="844550">
                <a:lnSpc>
                  <a:spcPct val="90000"/>
                </a:lnSpc>
                <a:spcBef>
                  <a:spcPct val="0"/>
                </a:spcBef>
                <a:spcAft>
                  <a:spcPct val="35000"/>
                </a:spcAft>
                <a:buNone/>
              </a:pPr>
              <a:r>
                <a:rPr lang="en-US" sz="1600" kern="1200" dirty="0"/>
                <a:t>Program Analyst</a:t>
              </a:r>
            </a:p>
          </p:txBody>
        </p:sp>
        <p:sp>
          <p:nvSpPr>
            <p:cNvPr id="22" name="Oval 21">
              <a:extLst>
                <a:ext uri="{FF2B5EF4-FFF2-40B4-BE49-F238E27FC236}">
                  <a16:creationId xmlns:a16="http://schemas.microsoft.com/office/drawing/2014/main" id="{6EA85EF0-3CD7-4B29-B5F0-E18EEE55ECE2}"/>
                </a:ext>
              </a:extLst>
            </p:cNvPr>
            <p:cNvSpPr/>
            <p:nvPr/>
          </p:nvSpPr>
          <p:spPr>
            <a:xfrm>
              <a:off x="5423188" y="1501944"/>
              <a:ext cx="1353312" cy="1353312"/>
            </a:xfrm>
            <a:prstGeom prst="ellipse">
              <a:avLst/>
            </a:prstGeom>
            <a:blipFill>
              <a:blip r:embed="rId6">
                <a:extLst>
                  <a:ext uri="{28A0092B-C50C-407E-A947-70E740481C1C}">
                    <a14:useLocalDpi xmlns:a14="http://schemas.microsoft.com/office/drawing/2010/main" val="0"/>
                  </a:ext>
                </a:extLst>
              </a:blip>
              <a:srcRect/>
              <a:stretch>
                <a:fillRect t="-7000" b="-7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3" name="Freeform: Shape 22">
              <a:extLst>
                <a:ext uri="{FF2B5EF4-FFF2-40B4-BE49-F238E27FC236}">
                  <a16:creationId xmlns:a16="http://schemas.microsoft.com/office/drawing/2014/main" id="{0CB13A66-8422-486F-9D11-30900149461D}"/>
                </a:ext>
              </a:extLst>
            </p:cNvPr>
            <p:cNvSpPr/>
            <p:nvPr/>
          </p:nvSpPr>
          <p:spPr>
            <a:xfrm>
              <a:off x="6928072" y="1258104"/>
              <a:ext cx="1562695" cy="4064000"/>
            </a:xfrm>
            <a:custGeom>
              <a:avLst/>
              <a:gdLst>
                <a:gd name="connsiteX0" fmla="*/ 0 w 1562695"/>
                <a:gd name="connsiteY0" fmla="*/ 156270 h 4064000"/>
                <a:gd name="connsiteX1" fmla="*/ 156270 w 1562695"/>
                <a:gd name="connsiteY1" fmla="*/ 0 h 4064000"/>
                <a:gd name="connsiteX2" fmla="*/ 1406426 w 1562695"/>
                <a:gd name="connsiteY2" fmla="*/ 0 h 4064000"/>
                <a:gd name="connsiteX3" fmla="*/ 1562696 w 1562695"/>
                <a:gd name="connsiteY3" fmla="*/ 156270 h 4064000"/>
                <a:gd name="connsiteX4" fmla="*/ 1562695 w 1562695"/>
                <a:gd name="connsiteY4" fmla="*/ 3907731 h 4064000"/>
                <a:gd name="connsiteX5" fmla="*/ 1406425 w 1562695"/>
                <a:gd name="connsiteY5" fmla="*/ 4064001 h 4064000"/>
                <a:gd name="connsiteX6" fmla="*/ 156270 w 1562695"/>
                <a:gd name="connsiteY6" fmla="*/ 4064000 h 4064000"/>
                <a:gd name="connsiteX7" fmla="*/ 0 w 1562695"/>
                <a:gd name="connsiteY7" fmla="*/ 3907730 h 4064000"/>
                <a:gd name="connsiteX8" fmla="*/ 0 w 1562695"/>
                <a:gd name="connsiteY8" fmla="*/ 156270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695" h="4064000">
                  <a:moveTo>
                    <a:pt x="0" y="156270"/>
                  </a:moveTo>
                  <a:cubicBezTo>
                    <a:pt x="0" y="69964"/>
                    <a:pt x="69964" y="0"/>
                    <a:pt x="156270" y="0"/>
                  </a:cubicBezTo>
                  <a:lnTo>
                    <a:pt x="1406426" y="0"/>
                  </a:lnTo>
                  <a:cubicBezTo>
                    <a:pt x="1492732" y="0"/>
                    <a:pt x="1562696" y="69964"/>
                    <a:pt x="1562696" y="156270"/>
                  </a:cubicBezTo>
                  <a:cubicBezTo>
                    <a:pt x="1562696" y="1406757"/>
                    <a:pt x="1562695" y="2657244"/>
                    <a:pt x="1562695" y="3907731"/>
                  </a:cubicBezTo>
                  <a:cubicBezTo>
                    <a:pt x="1562695" y="3994037"/>
                    <a:pt x="1492731" y="4064001"/>
                    <a:pt x="1406425" y="4064001"/>
                  </a:cubicBezTo>
                  <a:lnTo>
                    <a:pt x="156270" y="4064000"/>
                  </a:lnTo>
                  <a:cubicBezTo>
                    <a:pt x="69964" y="4064000"/>
                    <a:pt x="0" y="3994036"/>
                    <a:pt x="0" y="3907730"/>
                  </a:cubicBezTo>
                  <a:lnTo>
                    <a:pt x="0" y="15627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5128" tIns="1760728" rIns="135128" bIns="947928" numCol="1" spcCol="1270" anchor="ctr" anchorCtr="0">
              <a:noAutofit/>
            </a:bodyPr>
            <a:lstStyle/>
            <a:p>
              <a:pPr marL="0" lvl="0" indent="0" algn="ctr" defTabSz="844550">
                <a:lnSpc>
                  <a:spcPct val="90000"/>
                </a:lnSpc>
                <a:spcBef>
                  <a:spcPct val="0"/>
                </a:spcBef>
                <a:spcAft>
                  <a:spcPct val="35000"/>
                </a:spcAft>
                <a:buNone/>
              </a:pPr>
              <a:r>
                <a:rPr lang="en-US" sz="1600" kern="1200" dirty="0"/>
                <a:t>Kathy Wilson-Gold</a:t>
              </a:r>
            </a:p>
            <a:p>
              <a:pPr marL="0" lvl="0" indent="0" algn="ctr" defTabSz="844550">
                <a:lnSpc>
                  <a:spcPct val="90000"/>
                </a:lnSpc>
                <a:spcBef>
                  <a:spcPct val="0"/>
                </a:spcBef>
                <a:spcAft>
                  <a:spcPct val="35000"/>
                </a:spcAft>
                <a:buNone/>
              </a:pPr>
              <a:r>
                <a:rPr lang="en-US" sz="1600" kern="1200" dirty="0"/>
                <a:t>Nutrition Consultant</a:t>
              </a:r>
            </a:p>
          </p:txBody>
        </p:sp>
        <p:sp>
          <p:nvSpPr>
            <p:cNvPr id="24" name="Oval 23">
              <a:extLst>
                <a:ext uri="{FF2B5EF4-FFF2-40B4-BE49-F238E27FC236}">
                  <a16:creationId xmlns:a16="http://schemas.microsoft.com/office/drawing/2014/main" id="{95E84A8C-0B00-4D23-B2A6-685B6D3C1CAE}"/>
                </a:ext>
              </a:extLst>
            </p:cNvPr>
            <p:cNvSpPr/>
            <p:nvPr/>
          </p:nvSpPr>
          <p:spPr>
            <a:xfrm>
              <a:off x="7032764" y="1501944"/>
              <a:ext cx="1353312" cy="1353312"/>
            </a:xfrm>
            <a:prstGeom prst="ellipse">
              <a:avLst/>
            </a:prstGeom>
            <a:blipFill rotWithShape="1">
              <a:blip r:embed="rId7"/>
              <a:srcRect/>
              <a:stretch>
                <a:fillRect t="-17000" b="-17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5" name="Arrow: Left-Right 24">
              <a:extLst>
                <a:ext uri="{FF2B5EF4-FFF2-40B4-BE49-F238E27FC236}">
                  <a16:creationId xmlns:a16="http://schemas.microsoft.com/office/drawing/2014/main" id="{96AA5C2B-2611-4623-A317-373F03EFCC52}"/>
                </a:ext>
              </a:extLst>
            </p:cNvPr>
            <p:cNvSpPr/>
            <p:nvPr/>
          </p:nvSpPr>
          <p:spPr>
            <a:xfrm>
              <a:off x="697816" y="4425490"/>
              <a:ext cx="10804054" cy="914400"/>
            </a:xfrm>
            <a:prstGeom prst="leftRightArrow">
              <a:avLst/>
            </a:prstGeom>
          </p:spPr>
          <p:style>
            <a:lnRef idx="3">
              <a:schemeClr val="lt1">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dirty="0"/>
            </a:p>
          </p:txBody>
        </p:sp>
      </p:grpSp>
      <p:sp>
        <p:nvSpPr>
          <p:cNvPr id="4" name="TextBox 3">
            <a:extLst>
              <a:ext uri="{FF2B5EF4-FFF2-40B4-BE49-F238E27FC236}">
                <a16:creationId xmlns:a16="http://schemas.microsoft.com/office/drawing/2014/main" id="{CA616894-AC1E-4BAE-9123-BB8E345D575A}"/>
              </a:ext>
            </a:extLst>
          </p:cNvPr>
          <p:cNvSpPr txBox="1"/>
          <p:nvPr/>
        </p:nvSpPr>
        <p:spPr>
          <a:xfrm>
            <a:off x="3387524" y="4795973"/>
            <a:ext cx="5791200" cy="369332"/>
          </a:xfrm>
          <a:prstGeom prst="rect">
            <a:avLst/>
          </a:prstGeom>
          <a:noFill/>
        </p:spPr>
        <p:txBody>
          <a:bodyPr wrap="square" rtlCol="0">
            <a:spAutoFit/>
          </a:bodyPr>
          <a:lstStyle/>
          <a:p>
            <a:pPr algn="ctr"/>
            <a:r>
              <a:rPr lang="en-US" b="1" dirty="0">
                <a:solidFill>
                  <a:prstClr val="black"/>
                </a:solidFill>
                <a:latin typeface="Arial" panose="020B0604020202020204"/>
              </a:rPr>
              <a:t>Office of Nutrition and Health Promotion Programs</a:t>
            </a:r>
          </a:p>
        </p:txBody>
      </p:sp>
      <p:sp>
        <p:nvSpPr>
          <p:cNvPr id="41" name="Oval 40">
            <a:extLst>
              <a:ext uri="{FF2B5EF4-FFF2-40B4-BE49-F238E27FC236}">
                <a16:creationId xmlns:a16="http://schemas.microsoft.com/office/drawing/2014/main" id="{0A86887F-2BD6-407E-91C7-4A9AE17CBBFE}"/>
              </a:ext>
              <a:ext uri="{C183D7F6-B498-43B3-948B-1728B52AA6E4}">
                <adec:decorative xmlns:adec="http://schemas.microsoft.com/office/drawing/2017/decorative" val="1"/>
              </a:ext>
            </a:extLst>
          </p:cNvPr>
          <p:cNvSpPr/>
          <p:nvPr/>
        </p:nvSpPr>
        <p:spPr>
          <a:xfrm>
            <a:off x="10134412" y="1483997"/>
            <a:ext cx="1266648" cy="1236054"/>
          </a:xfrm>
          <a:prstGeom prst="ellipse">
            <a:avLst/>
          </a:prstGeom>
          <a:blipFill dpi="0" rotWithShape="1">
            <a:blip r:embed="rId8" cstate="print">
              <a:extLst>
                <a:ext uri="{28A0092B-C50C-407E-A947-70E740481C1C}">
                  <a14:useLocalDpi xmlns:a14="http://schemas.microsoft.com/office/drawing/2010/main" val="0"/>
                </a:ext>
              </a:extLst>
            </a:blip>
            <a:srcRect/>
            <a:stretch>
              <a:fillRect t="-6000" b="-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2" name="Oval 41">
            <a:extLst>
              <a:ext uri="{FF2B5EF4-FFF2-40B4-BE49-F238E27FC236}">
                <a16:creationId xmlns:a16="http://schemas.microsoft.com/office/drawing/2014/main" id="{2019EF3C-DDE2-4BB0-8BC8-F733B9B5F366}"/>
              </a:ext>
              <a:ext uri="{C183D7F6-B498-43B3-948B-1728B52AA6E4}">
                <adec:decorative xmlns:adec="http://schemas.microsoft.com/office/drawing/2017/decorative" val="1"/>
              </a:ext>
            </a:extLst>
          </p:cNvPr>
          <p:cNvSpPr/>
          <p:nvPr/>
        </p:nvSpPr>
        <p:spPr>
          <a:xfrm>
            <a:off x="8590341" y="1439962"/>
            <a:ext cx="1294104" cy="1280089"/>
          </a:xfrm>
          <a:prstGeom prst="ellipse">
            <a:avLst/>
          </a:prstGeom>
          <a:blipFill>
            <a:blip r:embed="rId9" cstate="print">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92675663"/>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237F8D0945B439A5431E789F0EEE3" ma:contentTypeVersion="16" ma:contentTypeDescription="Create a new document." ma:contentTypeScope="" ma:versionID="388e81adbdb4dfde69927b801fb41644">
  <xsd:schema xmlns:xsd="http://www.w3.org/2001/XMLSchema" xmlns:xs="http://www.w3.org/2001/XMLSchema" xmlns:p="http://schemas.microsoft.com/office/2006/metadata/properties" xmlns:ns2="ea20a885-74d7-48f3-8484-9606ca1e6fc6" xmlns:ns3="5a4b1bcb-7f27-4b5a-8fd6-c9b520912dc4" targetNamespace="http://schemas.microsoft.com/office/2006/metadata/properties" ma:root="true" ma:fieldsID="cc47ca084cc4e69c67bda6acc610e02c" ns2:_="" ns3:_="">
    <xsd:import namespace="ea20a885-74d7-48f3-8484-9606ca1e6fc6"/>
    <xsd:import namespace="5a4b1bcb-7f27-4b5a-8fd6-c9b520912d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0a885-74d7-48f3-8484-9606ca1e6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22be46-4812-4b26-9bc5-fd804f41ea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4b1bcb-7f27-4b5a-8fd6-c9b520912d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04b95f1-abb3-4dc9-bcde-6a2033fd2dff}" ma:internalName="TaxCatchAll" ma:showField="CatchAllData" ma:web="5a4b1bcb-7f27-4b5a-8fd6-c9b520912d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4b1bcb-7f27-4b5a-8fd6-c9b520912dc4" xsi:nil="true"/>
    <lcf76f155ced4ddcb4097134ff3c332f xmlns="ea20a885-74d7-48f3-8484-9606ca1e6f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D28AD8-29BD-4C73-9F21-0497C7D01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0a885-74d7-48f3-8484-9606ca1e6fc6"/>
    <ds:schemaRef ds:uri="5a4b1bcb-7f27-4b5a-8fd6-c9b52091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4732CB-655E-40CE-BD67-E2D856D1A0C3}">
  <ds:schemaRefs>
    <ds:schemaRef ds:uri="http://schemas.microsoft.com/sharepoint/v3/contenttype/forms"/>
  </ds:schemaRefs>
</ds:datastoreItem>
</file>

<file path=customXml/itemProps3.xml><?xml version="1.0" encoding="utf-8"?>
<ds:datastoreItem xmlns:ds="http://schemas.openxmlformats.org/officeDocument/2006/customXml" ds:itemID="{6B48E164-491E-48D5-AE52-332D04910B93}">
  <ds:schemaRefs>
    <ds:schemaRef ds:uri="http://schemas.microsoft.com/office/2006/documentManagement/types"/>
    <ds:schemaRef ds:uri="http://purl.org/dc/elements/1.1/"/>
    <ds:schemaRef ds:uri="http://purl.org/dc/terms/"/>
    <ds:schemaRef ds:uri="http://schemas.microsoft.com/office/infopath/2007/PartnerControls"/>
    <ds:schemaRef ds:uri="http://www.w3.org/XML/1998/namespace"/>
    <ds:schemaRef ds:uri="http://purl.org/dc/dcmitype/"/>
    <ds:schemaRef ds:uri="http://schemas.openxmlformats.org/package/2006/metadata/core-properties"/>
    <ds:schemaRef ds:uri="5a4b1bcb-7f27-4b5a-8fd6-c9b520912dc4"/>
    <ds:schemaRef ds:uri="ea20a885-74d7-48f3-8484-9606ca1e6fc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ACLPresentationTemplate_2014</Template>
  <TotalTime>645</TotalTime>
  <Words>5432</Words>
  <Application>Microsoft Office PowerPoint</Application>
  <PresentationFormat>Widescreen</PresentationFormat>
  <Paragraphs>580</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CIDFont+F3</vt:lpstr>
      <vt:lpstr>CIDFont+F4</vt:lpstr>
      <vt:lpstr>Courier New</vt:lpstr>
      <vt:lpstr>Open Sans</vt:lpstr>
      <vt:lpstr>Poppins</vt:lpstr>
      <vt:lpstr>Wingdings</vt:lpstr>
      <vt:lpstr>ACLPresentationTemplate_2014</vt:lpstr>
      <vt:lpstr>Kick-off Webinar</vt:lpstr>
      <vt:lpstr>Welcome 2022 INNU Research and Replication Grantees!</vt:lpstr>
      <vt:lpstr>Agenda</vt:lpstr>
      <vt:lpstr>Welcome 2022 INNU Grantees</vt:lpstr>
      <vt:lpstr>Mission Statement</vt:lpstr>
      <vt:lpstr>About ACL</vt:lpstr>
      <vt:lpstr>ACL Organization</vt:lpstr>
      <vt:lpstr>Meet Your ACL Project Officer</vt:lpstr>
      <vt:lpstr>Other Key Staff… </vt:lpstr>
      <vt:lpstr>Intent of Senior Nutrition Program</vt:lpstr>
      <vt:lpstr>Your Grant Management Specialist </vt:lpstr>
      <vt:lpstr> INNU Grant Program</vt:lpstr>
      <vt:lpstr>INNU Grant History</vt:lpstr>
      <vt:lpstr>Meet Your Fellow Grantees!</vt:lpstr>
      <vt:lpstr>National Resource Center</vt:lpstr>
      <vt:lpstr>Meet Your  Resource Center Project Director </vt:lpstr>
      <vt:lpstr>Other Key Staff…</vt:lpstr>
      <vt:lpstr>Nutrition Program Network: Enhanced Programming</vt:lpstr>
      <vt:lpstr>INNU Grantee Assistance</vt:lpstr>
      <vt:lpstr>Nutrition and Aging Website </vt:lpstr>
      <vt:lpstr>Nutrition and Aging Newsletter</vt:lpstr>
      <vt:lpstr>Reporting Calendars</vt:lpstr>
      <vt:lpstr>ACL Semi-Annual Progress Report</vt:lpstr>
      <vt:lpstr>Final Reports</vt:lpstr>
      <vt:lpstr>Financial Reporting and Payments</vt:lpstr>
      <vt:lpstr>Capstone Project</vt:lpstr>
      <vt:lpstr>Who to Call?</vt:lpstr>
      <vt:lpstr>GrantSolutions and  Payment Management System</vt:lpstr>
      <vt:lpstr>Help Desks</vt:lpstr>
      <vt:lpstr>Next Steps</vt:lpstr>
      <vt:lpstr>Questions?</vt:lpstr>
      <vt:lpstr>  National Resource Center for Nutrition and Aging   Visit the site today!  THANK YOU! </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Presentation Style Template</dc:title>
  <dc:creator>ACL</dc:creator>
  <cp:keywords>ACL, OEA, Template</cp:keywords>
  <cp:lastModifiedBy>Christine Hubbard</cp:lastModifiedBy>
  <cp:revision>75</cp:revision>
  <dcterms:created xsi:type="dcterms:W3CDTF">2017-03-22T19:20:04Z</dcterms:created>
  <dcterms:modified xsi:type="dcterms:W3CDTF">2022-07-26T21:18:23Z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0x010100281237F8D0945B439A5431E789F0EEE3</vt:lpwstr>
  </property>
  <property fmtid="{D5CDD505-2E9C-101B-9397-08002B2CF9AE}" pid="3" name="MediaServiceImageTags">
    <vt:lpwstr/>
  </property>
</Properties>
</file>