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2" r:id="rId5"/>
    <p:sldId id="271" r:id="rId6"/>
    <p:sldId id="266" r:id="rId7"/>
    <p:sldId id="270" r:id="rId8"/>
    <p:sldId id="263" r:id="rId9"/>
    <p:sldId id="261" r:id="rId10"/>
    <p:sldId id="260" r:id="rId11"/>
    <p:sldId id="259" r:id="rId12"/>
    <p:sldId id="264" r:id="rId13"/>
    <p:sldId id="267" r:id="rId14"/>
    <p:sldId id="26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E23E"/>
    <a:srgbClr val="C8E4EE"/>
    <a:srgbClr val="FAAF40"/>
    <a:srgbClr val="BDDEEA"/>
    <a:srgbClr val="3D9EC1"/>
    <a:srgbClr val="D6DE23"/>
    <a:srgbClr val="0542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4" autoAdjust="0"/>
    <p:restoredTop sz="96106" autoAdjust="0"/>
  </p:normalViewPr>
  <p:slideViewPr>
    <p:cSldViewPr snapToGrid="0">
      <p:cViewPr varScale="1">
        <p:scale>
          <a:sx n="100" d="100"/>
          <a:sy n="100" d="100"/>
        </p:scale>
        <p:origin x="102" y="22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D1198-688F-9BF7-0584-21E0FD16C9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B8449C-F653-E49A-3A7B-9419621C0D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A83C2C-D7D0-C239-33A4-C61CDA40B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5501-0248-4B8E-85E6-B8E270B6C6C1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96BB8-B931-6C89-69BA-0B4F16995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DF18C-4C9F-5C78-1A2D-59CD51ED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36989-EF09-4750-A112-B18B798BD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306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07873-AC1A-F3DC-2074-27E456774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2F8C89-2169-2FC6-E168-79BAD66B9E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B6B4A-9E67-1552-3A48-86ADE6531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5501-0248-4B8E-85E6-B8E270B6C6C1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AE91CD-77B7-0B40-F5C0-02E2D1C72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6FE84-65CB-E957-689C-49ABF6FF1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36989-EF09-4750-A112-B18B798BD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55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A7F3DF-3976-4559-4F79-E1A28F640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0265F6-3E04-E596-10F2-A6177B051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BEC91-699D-60E5-0708-2DDCED4C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5501-0248-4B8E-85E6-B8E270B6C6C1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73042-84BD-35A6-C1FA-CCBB17B4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48BA0-E683-F515-F53F-85782D03B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36989-EF09-4750-A112-B18B798BD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4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A226C-2569-6B37-D637-868BD9BC9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96BAF-18F3-E790-EDB6-157A9712FB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D4137-CA1D-5791-A333-E6E22178C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5501-0248-4B8E-85E6-B8E270B6C6C1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9C27CB-6303-F626-296E-17C8CE98A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C623A-B3C6-4B8B-48E6-322445485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36989-EF09-4750-A112-B18B798BD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22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3E2BE-3AAF-BB48-1DED-12327E237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79BD1-0111-17AB-4D1D-EE26F765C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9DB97-52EC-FBB5-F15F-12DE6A948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5501-0248-4B8E-85E6-B8E270B6C6C1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636E99-6D94-E576-A9A8-B44DED893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6F60E-D7A2-9C1A-B9FA-E5B2FD1D9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36989-EF09-4750-A112-B18B798BD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341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0BA19-810A-31D5-6344-8AAECAE7B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AB6F9-2468-E061-3DC6-134F7CC6E3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57CFA3-4FF8-8F75-D034-BF4D835607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9C0F22-4037-49ED-C25A-1A79215FD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5501-0248-4B8E-85E6-B8E270B6C6C1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6E5D5F-00F5-D99F-46E0-B059E9E07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761AFD-6E5B-54F0-2647-46D8A0513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36989-EF09-4750-A112-B18B798BD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427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2FF7-384C-E604-CA3B-EC22D034D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723A39-BE91-F10E-D753-BB1FDAADA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563B9D-1B5F-8399-1466-65962BD5B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DFDA3E-56A7-EA0B-D632-DBA3EA64C6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CBE46A-89AF-A3B6-F0F8-0C1FD6DBF7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9E911E-2EB4-4A33-C7F4-3B6637284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5501-0248-4B8E-85E6-B8E270B6C6C1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054DB6-5AB8-1AC6-FB74-510459781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F57F4D-38BA-EE29-022A-23436D284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36989-EF09-4750-A112-B18B798BD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15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BDC1A-7129-5D2F-5F14-3CC823A1B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29A87-1D2A-BB34-3DFF-1ED883526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5501-0248-4B8E-85E6-B8E270B6C6C1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5C82A1-D45D-1911-8C96-FDFC0BAEA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14E344-E5FC-64AF-01DF-F88161850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36989-EF09-4750-A112-B18B798BD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55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2587C5-B872-3169-9A18-466C37D4A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5501-0248-4B8E-85E6-B8E270B6C6C1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CC352-685B-0D67-05DF-D79DE2A2A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231F9B-6360-8A76-D399-8D9AFBF4B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36989-EF09-4750-A112-B18B798BD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772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0FA1E-5417-9217-21BB-EE9649EA0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F26E9-DB4C-5861-6BEE-EFCD239CC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1608D1-FA39-594E-BA55-0FF2A740F6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A9C083-EF22-BDAF-8A83-FFCB60038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5501-0248-4B8E-85E6-B8E270B6C6C1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379071-C708-9784-2C50-8AF18EB68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0CD96D-CAD9-1BC0-ACDA-A3FC104FF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36989-EF09-4750-A112-B18B798BD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12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21773-ADC2-C56C-27E7-69CD1B68A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3E7E2A-E8E0-09F1-6F39-A00A069F68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C4F897-2661-1C96-9DE2-FD460397F7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1873CE-9273-044C-65BA-C8F8B4528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5501-0248-4B8E-85E6-B8E270B6C6C1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2CC9E5-C4AA-49D1-C1F6-10381D2E1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AE0E85-C940-EEB9-6C8B-04B3490A9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36989-EF09-4750-A112-B18B798BD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41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3588CB-6048-6295-E4C7-0FB8EEE19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1DDA37-3B91-746F-005B-EE6D0C6485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CA369-339A-E866-D804-17D6C1F8B0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95501-0248-4B8E-85E6-B8E270B6C6C1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C41BF-C8AE-3C6B-A2E4-E69A507BAC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1EEE90-49FA-C0F1-AFBF-F3AB5BCAE3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36989-EF09-4750-A112-B18B798BD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59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8201F7-F6AB-F79A-9106-4224D7FE49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r>
              <a:rPr lang="en-US" sz="7200" dirty="0"/>
              <a:t>Grab-&amp;-Go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50C7D1-D583-CA40-800E-61334CD552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6912" y="4071639"/>
            <a:ext cx="8258176" cy="631825"/>
          </a:xfrm>
        </p:spPr>
        <p:txBody>
          <a:bodyPr anchor="ctr">
            <a:normAutofit/>
          </a:bodyPr>
          <a:lstStyle/>
          <a:p>
            <a:r>
              <a:rPr lang="en-US" i="1" dirty="0"/>
              <a:t>Sample layouts and content ideas for senior nutrition programs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230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1EAFBB-7AC8-143F-D93F-D78F2BF95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4600"/>
              <a:t>How Senior Nutrition Programs Benefit Communities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562A03F-60B0-D9B7-E938-DA53952B5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648018" y="645147"/>
            <a:ext cx="6900512" cy="5527490"/>
            <a:chOff x="4648018" y="645147"/>
            <a:chExt cx="6900512" cy="552749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80E2F483-87BA-051B-317B-45A780781233}"/>
                </a:ext>
              </a:extLst>
            </p:cNvPr>
            <p:cNvSpPr/>
            <p:nvPr/>
          </p:nvSpPr>
          <p:spPr>
            <a:xfrm>
              <a:off x="4648018" y="645147"/>
              <a:ext cx="6900512" cy="921248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bg1">
                <a:lumMod val="95000"/>
                <a:hueOff val="0"/>
                <a:satOff val="0"/>
                <a:lumOff val="0"/>
                <a:alphaOff val="0"/>
              </a:schemeClr>
            </a:fillRef>
            <a:effectRef idx="0">
              <a:schemeClr val="bg1">
                <a:lumMod val="9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AD46E97-DCCD-7FCF-4782-A451FB55E058}"/>
                </a:ext>
              </a:extLst>
            </p:cNvPr>
            <p:cNvSpPr/>
            <p:nvPr/>
          </p:nvSpPr>
          <p:spPr>
            <a:xfrm>
              <a:off x="4648018" y="1796707"/>
              <a:ext cx="6900512" cy="921248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bg1">
                <a:lumMod val="95000"/>
                <a:hueOff val="0"/>
                <a:satOff val="0"/>
                <a:lumOff val="0"/>
                <a:alphaOff val="0"/>
              </a:schemeClr>
            </a:fillRef>
            <a:effectRef idx="0">
              <a:schemeClr val="bg1">
                <a:lumMod val="9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6F03BF4-8986-3447-B158-44717A8B373F}"/>
                </a:ext>
              </a:extLst>
            </p:cNvPr>
            <p:cNvSpPr/>
            <p:nvPr/>
          </p:nvSpPr>
          <p:spPr>
            <a:xfrm>
              <a:off x="4648018" y="2948268"/>
              <a:ext cx="6900512" cy="921248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bg1">
                <a:lumMod val="95000"/>
                <a:hueOff val="0"/>
                <a:satOff val="0"/>
                <a:lumOff val="0"/>
                <a:alphaOff val="0"/>
              </a:schemeClr>
            </a:fillRef>
            <a:effectRef idx="0">
              <a:schemeClr val="bg1">
                <a:lumMod val="9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D795FC6-3090-66FB-E383-211D4548B4E1}"/>
                </a:ext>
              </a:extLst>
            </p:cNvPr>
            <p:cNvSpPr/>
            <p:nvPr/>
          </p:nvSpPr>
          <p:spPr>
            <a:xfrm>
              <a:off x="4648018" y="4099828"/>
              <a:ext cx="6900512" cy="921248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bg1">
                <a:lumMod val="95000"/>
                <a:hueOff val="0"/>
                <a:satOff val="0"/>
                <a:lumOff val="0"/>
                <a:alphaOff val="0"/>
              </a:schemeClr>
            </a:fillRef>
            <a:effectRef idx="0">
              <a:schemeClr val="bg1">
                <a:lumMod val="9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3DFCFB5-5CBC-58F5-399B-A2E975D0BA40}"/>
                </a:ext>
              </a:extLst>
            </p:cNvPr>
            <p:cNvSpPr/>
            <p:nvPr/>
          </p:nvSpPr>
          <p:spPr>
            <a:xfrm>
              <a:off x="4648018" y="5251389"/>
              <a:ext cx="6900512" cy="921248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bg1">
                <a:lumMod val="95000"/>
                <a:hueOff val="0"/>
                <a:satOff val="0"/>
                <a:lumOff val="0"/>
                <a:alphaOff val="0"/>
              </a:schemeClr>
            </a:fillRef>
            <a:effectRef idx="0">
              <a:schemeClr val="bg1">
                <a:lumMod val="9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" name="Rectangle 4" descr="Fork and knife">
              <a:extLst>
                <a:ext uri="{FF2B5EF4-FFF2-40B4-BE49-F238E27FC236}">
                  <a16:creationId xmlns:a16="http://schemas.microsoft.com/office/drawing/2014/main" id="{D8AEEAFF-4E5B-1AC5-7A9B-D9B8C730C2C4}"/>
                </a:ext>
              </a:extLst>
            </p:cNvPr>
            <p:cNvSpPr/>
            <p:nvPr/>
          </p:nvSpPr>
          <p:spPr>
            <a:xfrm>
              <a:off x="4926695" y="852428"/>
              <a:ext cx="506686" cy="506686"/>
            </a:xfrm>
            <a:prstGeom prst="rect">
              <a:avLst/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Rectangle 7" descr="Apple">
              <a:extLst>
                <a:ext uri="{FF2B5EF4-FFF2-40B4-BE49-F238E27FC236}">
                  <a16:creationId xmlns:a16="http://schemas.microsoft.com/office/drawing/2014/main" id="{D78CE070-3D72-EC82-1E39-AF1DB9EF476A}"/>
                </a:ext>
              </a:extLst>
            </p:cNvPr>
            <p:cNvSpPr/>
            <p:nvPr/>
          </p:nvSpPr>
          <p:spPr>
            <a:xfrm>
              <a:off x="4926695" y="2003988"/>
              <a:ext cx="506686" cy="506686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ctangle 10" descr="Group">
              <a:extLst>
                <a:ext uri="{FF2B5EF4-FFF2-40B4-BE49-F238E27FC236}">
                  <a16:creationId xmlns:a16="http://schemas.microsoft.com/office/drawing/2014/main" id="{14B60F7D-3699-D574-2563-6101795F4931}"/>
                </a:ext>
              </a:extLst>
            </p:cNvPr>
            <p:cNvSpPr/>
            <p:nvPr/>
          </p:nvSpPr>
          <p:spPr>
            <a:xfrm>
              <a:off x="4926695" y="3155549"/>
              <a:ext cx="506686" cy="506686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16" descr="Upward trend">
              <a:extLst>
                <a:ext uri="{FF2B5EF4-FFF2-40B4-BE49-F238E27FC236}">
                  <a16:creationId xmlns:a16="http://schemas.microsoft.com/office/drawing/2014/main" id="{3B1E15A5-2B4B-C5E7-6240-4BD815C044B4}"/>
                </a:ext>
              </a:extLst>
            </p:cNvPr>
            <p:cNvSpPr/>
            <p:nvPr/>
          </p:nvSpPr>
          <p:spPr>
            <a:xfrm>
              <a:off x="4926695" y="4307109"/>
              <a:ext cx="506686" cy="506686"/>
            </a:xfrm>
            <a:prstGeom prst="rect">
              <a:avLst/>
            </a:pr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Rectangle 19" descr="Medical">
              <a:extLst>
                <a:ext uri="{FF2B5EF4-FFF2-40B4-BE49-F238E27FC236}">
                  <a16:creationId xmlns:a16="http://schemas.microsoft.com/office/drawing/2014/main" id="{6CBC4E10-4FEC-A45A-E357-DA2DDA231AB5}"/>
                </a:ext>
              </a:extLst>
            </p:cNvPr>
            <p:cNvSpPr/>
            <p:nvPr/>
          </p:nvSpPr>
          <p:spPr>
            <a:xfrm>
              <a:off x="4926695" y="5458670"/>
              <a:ext cx="506686" cy="506686"/>
            </a:xfrm>
            <a:prstGeom prst="rect">
              <a:avLst/>
            </a:prstGeom>
            <a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A519FDC-1797-5446-7994-4159E45FED76}"/>
              </a:ext>
            </a:extLst>
          </p:cNvPr>
          <p:cNvSpPr/>
          <p:nvPr/>
        </p:nvSpPr>
        <p:spPr>
          <a:xfrm>
            <a:off x="5712059" y="645147"/>
            <a:ext cx="5836470" cy="921248"/>
          </a:xfrm>
          <a:custGeom>
            <a:avLst/>
            <a:gdLst>
              <a:gd name="connsiteX0" fmla="*/ 0 w 5836470"/>
              <a:gd name="connsiteY0" fmla="*/ 0 h 921248"/>
              <a:gd name="connsiteX1" fmla="*/ 5836470 w 5836470"/>
              <a:gd name="connsiteY1" fmla="*/ 0 h 921248"/>
              <a:gd name="connsiteX2" fmla="*/ 5836470 w 5836470"/>
              <a:gd name="connsiteY2" fmla="*/ 921248 h 921248"/>
              <a:gd name="connsiteX3" fmla="*/ 0 w 5836470"/>
              <a:gd name="connsiteY3" fmla="*/ 921248 h 921248"/>
              <a:gd name="connsiteX4" fmla="*/ 0 w 5836470"/>
              <a:gd name="connsiteY4" fmla="*/ 0 h 921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6470" h="921248">
                <a:moveTo>
                  <a:pt x="0" y="0"/>
                </a:moveTo>
                <a:lnTo>
                  <a:pt x="5836470" y="0"/>
                </a:lnTo>
                <a:lnTo>
                  <a:pt x="5836470" y="921248"/>
                </a:lnTo>
                <a:lnTo>
                  <a:pt x="0" y="92124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7499" tIns="97499" rIns="97499" bIns="97499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900" kern="1200"/>
              <a:t>Decrease food insecurity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FAC3B67-2CCD-024D-728B-D9D5E71559D2}"/>
              </a:ext>
            </a:extLst>
          </p:cNvPr>
          <p:cNvSpPr/>
          <p:nvPr/>
        </p:nvSpPr>
        <p:spPr>
          <a:xfrm>
            <a:off x="5712059" y="1796707"/>
            <a:ext cx="5836470" cy="921248"/>
          </a:xfrm>
          <a:custGeom>
            <a:avLst/>
            <a:gdLst>
              <a:gd name="connsiteX0" fmla="*/ 0 w 5836470"/>
              <a:gd name="connsiteY0" fmla="*/ 0 h 921248"/>
              <a:gd name="connsiteX1" fmla="*/ 5836470 w 5836470"/>
              <a:gd name="connsiteY1" fmla="*/ 0 h 921248"/>
              <a:gd name="connsiteX2" fmla="*/ 5836470 w 5836470"/>
              <a:gd name="connsiteY2" fmla="*/ 921248 h 921248"/>
              <a:gd name="connsiteX3" fmla="*/ 0 w 5836470"/>
              <a:gd name="connsiteY3" fmla="*/ 921248 h 921248"/>
              <a:gd name="connsiteX4" fmla="*/ 0 w 5836470"/>
              <a:gd name="connsiteY4" fmla="*/ 0 h 921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6470" h="921248">
                <a:moveTo>
                  <a:pt x="0" y="0"/>
                </a:moveTo>
                <a:lnTo>
                  <a:pt x="5836470" y="0"/>
                </a:lnTo>
                <a:lnTo>
                  <a:pt x="5836470" y="921248"/>
                </a:lnTo>
                <a:lnTo>
                  <a:pt x="0" y="92124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7499" tIns="97499" rIns="97499" bIns="97499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900" kern="1200"/>
              <a:t>Fight malnutrition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C00EC78-260A-2BB6-C5A5-630492E3D300}"/>
              </a:ext>
            </a:extLst>
          </p:cNvPr>
          <p:cNvSpPr/>
          <p:nvPr/>
        </p:nvSpPr>
        <p:spPr>
          <a:xfrm>
            <a:off x="5712059" y="2948268"/>
            <a:ext cx="5836470" cy="921248"/>
          </a:xfrm>
          <a:custGeom>
            <a:avLst/>
            <a:gdLst>
              <a:gd name="connsiteX0" fmla="*/ 0 w 5836470"/>
              <a:gd name="connsiteY0" fmla="*/ 0 h 921248"/>
              <a:gd name="connsiteX1" fmla="*/ 5836470 w 5836470"/>
              <a:gd name="connsiteY1" fmla="*/ 0 h 921248"/>
              <a:gd name="connsiteX2" fmla="*/ 5836470 w 5836470"/>
              <a:gd name="connsiteY2" fmla="*/ 921248 h 921248"/>
              <a:gd name="connsiteX3" fmla="*/ 0 w 5836470"/>
              <a:gd name="connsiteY3" fmla="*/ 921248 h 921248"/>
              <a:gd name="connsiteX4" fmla="*/ 0 w 5836470"/>
              <a:gd name="connsiteY4" fmla="*/ 0 h 921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6470" h="921248">
                <a:moveTo>
                  <a:pt x="0" y="0"/>
                </a:moveTo>
                <a:lnTo>
                  <a:pt x="5836470" y="0"/>
                </a:lnTo>
                <a:lnTo>
                  <a:pt x="5836470" y="921248"/>
                </a:lnTo>
                <a:lnTo>
                  <a:pt x="0" y="92124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7499" tIns="97499" rIns="97499" bIns="97499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900" kern="1200" dirty="0"/>
              <a:t>Promote community involvement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FB07A4D-FB97-6F36-4E5B-F2EA2E568589}"/>
              </a:ext>
            </a:extLst>
          </p:cNvPr>
          <p:cNvSpPr/>
          <p:nvPr/>
        </p:nvSpPr>
        <p:spPr>
          <a:xfrm>
            <a:off x="5712059" y="4099828"/>
            <a:ext cx="5836470" cy="921248"/>
          </a:xfrm>
          <a:custGeom>
            <a:avLst/>
            <a:gdLst>
              <a:gd name="connsiteX0" fmla="*/ 0 w 5836470"/>
              <a:gd name="connsiteY0" fmla="*/ 0 h 921248"/>
              <a:gd name="connsiteX1" fmla="*/ 5836470 w 5836470"/>
              <a:gd name="connsiteY1" fmla="*/ 0 h 921248"/>
              <a:gd name="connsiteX2" fmla="*/ 5836470 w 5836470"/>
              <a:gd name="connsiteY2" fmla="*/ 921248 h 921248"/>
              <a:gd name="connsiteX3" fmla="*/ 0 w 5836470"/>
              <a:gd name="connsiteY3" fmla="*/ 921248 h 921248"/>
              <a:gd name="connsiteX4" fmla="*/ 0 w 5836470"/>
              <a:gd name="connsiteY4" fmla="*/ 0 h 921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6470" h="921248">
                <a:moveTo>
                  <a:pt x="0" y="0"/>
                </a:moveTo>
                <a:lnTo>
                  <a:pt x="5836470" y="0"/>
                </a:lnTo>
                <a:lnTo>
                  <a:pt x="5836470" y="921248"/>
                </a:lnTo>
                <a:lnTo>
                  <a:pt x="0" y="92124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7499" tIns="97499" rIns="97499" bIns="97499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900" kern="1200"/>
              <a:t>Increase citizen productivity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954D47A-B522-1833-87F7-49D8F1426057}"/>
              </a:ext>
            </a:extLst>
          </p:cNvPr>
          <p:cNvSpPr/>
          <p:nvPr/>
        </p:nvSpPr>
        <p:spPr>
          <a:xfrm>
            <a:off x="5712059" y="5251389"/>
            <a:ext cx="5836470" cy="921248"/>
          </a:xfrm>
          <a:custGeom>
            <a:avLst/>
            <a:gdLst>
              <a:gd name="connsiteX0" fmla="*/ 0 w 5836470"/>
              <a:gd name="connsiteY0" fmla="*/ 0 h 921248"/>
              <a:gd name="connsiteX1" fmla="*/ 5836470 w 5836470"/>
              <a:gd name="connsiteY1" fmla="*/ 0 h 921248"/>
              <a:gd name="connsiteX2" fmla="*/ 5836470 w 5836470"/>
              <a:gd name="connsiteY2" fmla="*/ 921248 h 921248"/>
              <a:gd name="connsiteX3" fmla="*/ 0 w 5836470"/>
              <a:gd name="connsiteY3" fmla="*/ 921248 h 921248"/>
              <a:gd name="connsiteX4" fmla="*/ 0 w 5836470"/>
              <a:gd name="connsiteY4" fmla="*/ 0 h 921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6470" h="921248">
                <a:moveTo>
                  <a:pt x="0" y="0"/>
                </a:moveTo>
                <a:lnTo>
                  <a:pt x="5836470" y="0"/>
                </a:lnTo>
                <a:lnTo>
                  <a:pt x="5836470" y="921248"/>
                </a:lnTo>
                <a:lnTo>
                  <a:pt x="0" y="92124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7499" tIns="97499" rIns="97499" bIns="97499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900" kern="1200"/>
              <a:t>Decrease health care costs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569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CCC4BA0-1298-4DBD-86F1-B51D8C9D3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1EAFBB-7AC8-143F-D93F-D78F2BF95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8" y="502021"/>
            <a:ext cx="5427525" cy="1667997"/>
          </a:xfrm>
        </p:spPr>
        <p:txBody>
          <a:bodyPr anchor="b">
            <a:normAutofit/>
          </a:bodyPr>
          <a:lstStyle/>
          <a:p>
            <a:r>
              <a:rPr lang="en-US" sz="4000"/>
              <a:t>Give your time to a local senior nutrition program.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D10CE-281F-6ADD-F040-70121BDC2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398" y="2405467"/>
            <a:ext cx="5427526" cy="3535083"/>
          </a:xfrm>
        </p:spPr>
        <p:txBody>
          <a:bodyPr anchor="t">
            <a:normAutofit/>
          </a:bodyPr>
          <a:lstStyle/>
          <a:p>
            <a:r>
              <a:rPr lang="en-US" sz="2000" dirty="0"/>
              <a:t>Help fight hunger and malnutrition.</a:t>
            </a:r>
          </a:p>
          <a:p>
            <a:r>
              <a:rPr lang="en-US" sz="2000" dirty="0"/>
              <a:t>Make a difference in the lives of older adults.</a:t>
            </a:r>
          </a:p>
          <a:p>
            <a:r>
              <a:rPr lang="en-US" sz="2000" dirty="0"/>
              <a:t>Grow and sharpen your skills.</a:t>
            </a:r>
          </a:p>
          <a:p>
            <a:r>
              <a:rPr lang="en-US" sz="2000" dirty="0"/>
              <a:t>Combat social isolation — for yourself </a:t>
            </a:r>
            <a:r>
              <a:rPr lang="en-US" sz="2000" i="1" dirty="0"/>
              <a:t>and </a:t>
            </a:r>
            <a:r>
              <a:rPr lang="en-US" sz="2000" dirty="0"/>
              <a:t>others.</a:t>
            </a:r>
          </a:p>
          <a:p>
            <a:r>
              <a:rPr lang="en-US" sz="2000" dirty="0"/>
              <a:t>Support your own health by staying active.</a:t>
            </a:r>
          </a:p>
          <a:p>
            <a:r>
              <a:rPr lang="en-US" sz="2000" dirty="0"/>
              <a:t>Have fun while doing something meaningful.</a:t>
            </a:r>
          </a:p>
        </p:txBody>
      </p:sp>
      <p:pic>
        <p:nvPicPr>
          <p:cNvPr id="5" name="Picture 4" descr="Volunteers distributing food in kitchen">
            <a:extLst>
              <a:ext uri="{FF2B5EF4-FFF2-40B4-BE49-F238E27FC236}">
                <a16:creationId xmlns:a16="http://schemas.microsoft.com/office/drawing/2014/main" id="{CB210B68-8CD8-F230-66CA-25312D587F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7" t="21268" r="42062" b="19255"/>
          <a:stretch/>
        </p:blipFill>
        <p:spPr>
          <a:xfrm>
            <a:off x="7047513" y="975645"/>
            <a:ext cx="4443447" cy="4443447"/>
          </a:xfrm>
          <a:custGeom>
            <a:avLst/>
            <a:gdLst/>
            <a:ahLst/>
            <a:cxnLst/>
            <a:rect l="l" t="t" r="r" b="b"/>
            <a:pathLst>
              <a:path w="4694238" h="4694238">
                <a:moveTo>
                  <a:pt x="2347119" y="0"/>
                </a:moveTo>
                <a:cubicBezTo>
                  <a:pt x="3643397" y="0"/>
                  <a:pt x="4694238" y="1050841"/>
                  <a:pt x="4694238" y="2347119"/>
                </a:cubicBezTo>
                <a:cubicBezTo>
                  <a:pt x="4694238" y="3643397"/>
                  <a:pt x="3643397" y="4694238"/>
                  <a:pt x="2347119" y="4694238"/>
                </a:cubicBezTo>
                <a:cubicBezTo>
                  <a:pt x="1050841" y="4694238"/>
                  <a:pt x="0" y="3643397"/>
                  <a:pt x="0" y="2347119"/>
                </a:cubicBezTo>
                <a:cubicBezTo>
                  <a:pt x="0" y="1050841"/>
                  <a:pt x="1050841" y="0"/>
                  <a:pt x="2347119" y="0"/>
                </a:cubicBezTo>
                <a:close/>
              </a:path>
            </a:pathLst>
          </a:cu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96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98DDA986-B6EE-4642-AC60-0490373E6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0B62878-12EF-4E97-A284-47BAFC30D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D79188D-1ED5-4705-B8C7-5D6FB7670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514" y="685800"/>
            <a:ext cx="10800972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753FB1-4FD8-A523-7671-CE07ACA97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054" y="1261137"/>
            <a:ext cx="8959893" cy="888360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About This Slide Deck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2207BF3-FEFA-B86C-AE8F-51B6E440D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6352" y="2446677"/>
            <a:ext cx="9439296" cy="3169482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2000" dirty="0"/>
              <a:t>The slides in this file are not meant to comprise the content of an entire presentation. Instead, a variety of slide styles are presented as ideas. Layouts have been created using Microsoft’s Designer tool.</a:t>
            </a:r>
          </a:p>
          <a:p>
            <a:pPr marL="0" indent="0" algn="ctr">
              <a:buNone/>
            </a:pPr>
            <a:r>
              <a:rPr lang="en-US" sz="2000" dirty="0"/>
              <a:t>All images used in this deck are pulled from Microsoft’s creative content (stock images and illustrations available to Office users). </a:t>
            </a:r>
          </a:p>
          <a:p>
            <a:pPr marL="0" indent="0" algn="ctr">
              <a:buNone/>
            </a:pPr>
            <a:r>
              <a:rPr lang="en-US" sz="2000" dirty="0"/>
              <a:t>A good-faith effort has been made to include evidence-based information. However, the accuracy and completeness of any slide content used are entirely the user’s responsibility.</a:t>
            </a:r>
          </a:p>
          <a:p>
            <a:pPr marL="0" indent="0" algn="ctr">
              <a:buNone/>
            </a:pPr>
            <a:r>
              <a:rPr lang="en-US" sz="2000" dirty="0"/>
              <a:t>There is no attribution required to use any contents of this slide deck.</a:t>
            </a:r>
          </a:p>
        </p:txBody>
      </p:sp>
    </p:spTree>
    <p:extLst>
      <p:ext uri="{BB962C8B-B14F-4D97-AF65-F5344CB8AC3E}">
        <p14:creationId xmlns:p14="http://schemas.microsoft.com/office/powerpoint/2010/main" val="2339162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4026A73-1F7F-49F2-B319-8CA3B3D53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834192-2F30-7EC8-B88B-CD8FA4B09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900" y="1188637"/>
            <a:ext cx="3141430" cy="4480726"/>
          </a:xfrm>
        </p:spPr>
        <p:txBody>
          <a:bodyPr>
            <a:normAutofit/>
          </a:bodyPr>
          <a:lstStyle/>
          <a:p>
            <a:pPr algn="r"/>
            <a:r>
              <a:rPr lang="en-US" sz="6600" dirty="0"/>
              <a:t>Did you know?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68613-9548-35E8-4DAC-E1F33322E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8928" y="1338729"/>
            <a:ext cx="4795584" cy="4180542"/>
          </a:xfrm>
        </p:spPr>
        <p:txBody>
          <a:bodyPr anchor="ctr">
            <a:normAutofit/>
          </a:bodyPr>
          <a:lstStyle/>
          <a:p>
            <a:r>
              <a:rPr lang="en-US" sz="2400" dirty="0"/>
              <a:t>Nearly 25% of adults 65+ are considered socially isolated. </a:t>
            </a:r>
          </a:p>
          <a:p>
            <a:r>
              <a:rPr lang="en-US" sz="2400" dirty="0"/>
              <a:t>Social isolation is linked to high blood pressure, heart disease, depression, and cognitive decline.</a:t>
            </a:r>
          </a:p>
          <a:p>
            <a:r>
              <a:rPr lang="en-US" sz="2400" dirty="0"/>
              <a:t>Lack of social connection can increase the risk of premature death as much as smoking 15 cigarettes a day.</a:t>
            </a:r>
          </a:p>
        </p:txBody>
      </p:sp>
    </p:spTree>
    <p:extLst>
      <p:ext uri="{BB962C8B-B14F-4D97-AF65-F5344CB8AC3E}">
        <p14:creationId xmlns:p14="http://schemas.microsoft.com/office/powerpoint/2010/main" val="4251346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5135971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28EDEA-A38B-3563-2495-AFECA9ECF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6" y="2852381"/>
            <a:ext cx="3161940" cy="26402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Staying connected is essential to healthy aging.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icture 3" descr="A close-up of a network (Staying connected)&#10;&#10;">
            <a:extLst>
              <a:ext uri="{FF2B5EF4-FFF2-40B4-BE49-F238E27FC236}">
                <a16:creationId xmlns:a16="http://schemas.microsoft.com/office/drawing/2014/main" id="{E5FD5D17-4D49-E1E3-4680-0B26EA64F7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590" r="-2" b="-2"/>
          <a:stretch/>
        </p:blipFill>
        <p:spPr>
          <a:xfrm>
            <a:off x="2915455" y="10"/>
            <a:ext cx="9276545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57160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5B4EE-BE07-45FF-288D-AD72D9DB8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 dirty="0"/>
              <a:t>Congregate Meal Programs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21DE269-A9E4-8D40-D43C-3B4E970C8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574" y="39433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en-US" sz="2000" dirty="0">
                <a:ea typeface="Source Sans Pro" panose="020B0503030403020204" pitchFamily="34" charset="0"/>
              </a:rPr>
              <a:t>Serve adults 60+ (and in some cases, caregivers, spouses, and younger people with disabilities)</a:t>
            </a:r>
          </a:p>
          <a:p>
            <a:r>
              <a:rPr lang="en-US" sz="2000" dirty="0">
                <a:ea typeface="Source Sans Pro" panose="020B0503030403020204" pitchFamily="34" charset="0"/>
              </a:rPr>
              <a:t>Provide healthy meals in senior centers, places </a:t>
            </a:r>
            <a:r>
              <a:rPr lang="en-US" sz="2000">
                <a:ea typeface="Source Sans Pro" panose="020B0503030403020204" pitchFamily="34" charset="0"/>
              </a:rPr>
              <a:t>of worship, </a:t>
            </a:r>
            <a:r>
              <a:rPr lang="en-US" sz="2000" dirty="0">
                <a:ea typeface="Source Sans Pro" panose="020B0503030403020204" pitchFamily="34" charset="0"/>
              </a:rPr>
              <a:t>and other community settings</a:t>
            </a:r>
          </a:p>
          <a:p>
            <a:r>
              <a:rPr lang="en-US" sz="2000" dirty="0">
                <a:ea typeface="Source Sans Pro" panose="020B0503030403020204" pitchFamily="34" charset="0"/>
              </a:rPr>
              <a:t>Offer social engagement, access to community resources, and volunteer opportunities</a:t>
            </a:r>
            <a:endParaRPr lang="en-US" sz="2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42D610D-1F31-DCB8-E33C-EDA15438C4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025" b="28026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47773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3" name="Rectangle 9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FE531DF-A53F-A111-9E10-C297DDEB1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dirty="0"/>
              <a:t>Better Nutrition Through Socialization</a:t>
            </a:r>
          </a:p>
        </p:txBody>
      </p:sp>
      <p:sp>
        <p:nvSpPr>
          <p:cNvPr id="9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91214F1-D3DB-A68D-DC45-0F715F38C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1" y="2872899"/>
            <a:ext cx="3960141" cy="3320668"/>
          </a:xfrm>
        </p:spPr>
        <p:txBody>
          <a:bodyPr>
            <a:normAutofit/>
          </a:bodyPr>
          <a:lstStyle/>
          <a:p>
            <a:r>
              <a:rPr lang="en-US" sz="1600" dirty="0"/>
              <a:t>Reduced hunger is more common as we age. Some older adults skip meals or eat in an unbalanced manner when eating alone.</a:t>
            </a:r>
          </a:p>
          <a:p>
            <a:r>
              <a:rPr lang="en-US" sz="1600" dirty="0"/>
              <a:t>When we eat with others, we’re more likely to: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Eat healthier overall or within certain food groups like vegetables.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Consume more calories to provide needed energy.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Take in more nutrients like iron and calcium.</a:t>
            </a:r>
          </a:p>
        </p:txBody>
      </p:sp>
      <p:pic>
        <p:nvPicPr>
          <p:cNvPr id="39" name="Picture 38" descr="A person holding a bowl of salad&#10;&#10;">
            <a:extLst>
              <a:ext uri="{FF2B5EF4-FFF2-40B4-BE49-F238E27FC236}">
                <a16:creationId xmlns:a16="http://schemas.microsoft.com/office/drawing/2014/main" id="{37CDDD7E-35A2-2760-A662-EBF24E8D8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5" r="20802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69744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37F0EF-791F-36BF-0839-0A70F4D1D73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450" y="23032"/>
            <a:ext cx="806024" cy="680647"/>
          </a:xfrm>
        </p:spPr>
        <p:txBody>
          <a:bodyPr>
            <a:normAutofit/>
          </a:bodyPr>
          <a:lstStyle/>
          <a:p>
            <a:r>
              <a:rPr lang="en-US" sz="100" dirty="0">
                <a:solidFill>
                  <a:schemeClr val="bg1"/>
                </a:solidFill>
              </a:rPr>
              <a:t>Socialization </a:t>
            </a:r>
          </a:p>
        </p:txBody>
      </p:sp>
      <p:pic>
        <p:nvPicPr>
          <p:cNvPr id="6" name="Picture 5" descr="Smiling people at outdoor dining table">
            <a:extLst>
              <a:ext uri="{FF2B5EF4-FFF2-40B4-BE49-F238E27FC236}">
                <a16:creationId xmlns:a16="http://schemas.microsoft.com/office/drawing/2014/main" id="{DECA578D-3625-8F32-7C2A-AA03F6AD83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6" r="27358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04575E-CBCA-B74C-0B83-A403F2DB6D2B}"/>
              </a:ext>
            </a:extLst>
          </p:cNvPr>
          <p:cNvSpPr txBox="1"/>
          <p:nvPr/>
        </p:nvSpPr>
        <p:spPr>
          <a:xfrm>
            <a:off x="7121967" y="1231642"/>
            <a:ext cx="4195673" cy="2913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u="none" strike="noStrike" baseline="0" dirty="0">
                <a:solidFill>
                  <a:schemeClr val="tx1">
                    <a:lumMod val="95000"/>
                    <a:lumOff val="5000"/>
                    <a:alpha val="80000"/>
                  </a:schemeClr>
                </a:solidFill>
              </a:rPr>
              <a:t>Studies show that people who dine with others regularly eat healthier and report a better quality of life.</a:t>
            </a:r>
            <a:endParaRPr lang="en-US" sz="3200" dirty="0">
              <a:solidFill>
                <a:schemeClr val="tx1">
                  <a:lumMod val="95000"/>
                  <a:lumOff val="5000"/>
                  <a:alpha val="8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95000"/>
                  <a:lumOff val="5000"/>
                  <a:alpha val="80000"/>
                </a:schemeClr>
              </a:solidFill>
            </a:endParaRPr>
          </a:p>
        </p:txBody>
      </p:sp>
      <p:sp>
        <p:nvSpPr>
          <p:cNvPr id="25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1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7563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FE531DF-A53F-A111-9E10-C297DDEB1E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700" dirty="0"/>
              <a:t>The Benefits of Eating With Others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C257E8-EAB5-8465-DFC5-963E4A696907}"/>
              </a:ext>
            </a:extLst>
          </p:cNvPr>
          <p:cNvSpPr txBox="1"/>
          <p:nvPr/>
        </p:nvSpPr>
        <p:spPr>
          <a:xfrm>
            <a:off x="590719" y="2330505"/>
            <a:ext cx="4559425" cy="3671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1600" dirty="0"/>
              <a:t>In addition to improving nutrient intake and encouraging balanced meals, coming together over meals has the potential to:</a:t>
            </a:r>
          </a:p>
          <a:p>
            <a:pPr marL="16002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Strengthen relationships</a:t>
            </a:r>
          </a:p>
          <a:p>
            <a:pPr marL="16002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Foster cultural connections</a:t>
            </a:r>
          </a:p>
          <a:p>
            <a:pPr marL="16002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Create a sense of belonging</a:t>
            </a:r>
          </a:p>
          <a:p>
            <a:pPr marL="16002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Provide structure and routine</a:t>
            </a:r>
          </a:p>
          <a:p>
            <a:pPr marL="16002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Encourage better self-care </a:t>
            </a:r>
          </a:p>
          <a:p>
            <a:pPr marL="16002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Combat anxiety and depression</a:t>
            </a:r>
          </a:p>
          <a:p>
            <a:pPr marL="16002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Lessen risk of chronic conditions</a:t>
            </a:r>
          </a:p>
          <a:p>
            <a:pPr marL="16002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Increase overall well-being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Variety of fresh salads">
            <a:extLst>
              <a:ext uri="{FF2B5EF4-FFF2-40B4-BE49-F238E27FC236}">
                <a16:creationId xmlns:a16="http://schemas.microsoft.com/office/drawing/2014/main" id="{37CDDD7E-35A2-2760-A662-EBF24E8D85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957" r="20186" b="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03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1EAFBB-7AC8-143F-D93F-D78F2BF95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4600"/>
              <a:t>Senior Nutrition Program Benefits: Older Adults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D10CE-281F-6ADD-F040-70121BDC2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US" sz="2200" dirty="0"/>
              <a:t>Learn about good nutrition and healthy habits</a:t>
            </a:r>
          </a:p>
          <a:p>
            <a:r>
              <a:rPr lang="en-US" sz="2200" dirty="0"/>
              <a:t>Save time and money with less shopping and cooking</a:t>
            </a:r>
          </a:p>
          <a:p>
            <a:r>
              <a:rPr lang="en-US" sz="2200" dirty="0"/>
              <a:t>Get healthy food with less effort</a:t>
            </a:r>
          </a:p>
          <a:p>
            <a:r>
              <a:rPr lang="en-US" sz="2200" dirty="0"/>
              <a:t>Avoid missed meals</a:t>
            </a:r>
          </a:p>
          <a:p>
            <a:r>
              <a:rPr lang="en-US" sz="2200" dirty="0"/>
              <a:t>Get out and socialize over a meal</a:t>
            </a:r>
          </a:p>
          <a:p>
            <a:r>
              <a:rPr lang="en-US" sz="2200" dirty="0"/>
              <a:t>Connect to other services and events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210B68-8CD8-F230-66CA-25312D587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6" t="1389" r="12982" b="-1390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8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2248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1237F8D0945B439A5431E789F0EEE3" ma:contentTypeVersion="18" ma:contentTypeDescription="Create a new document." ma:contentTypeScope="" ma:versionID="7c4c125b32a83425a65ae1ddb6f2e7df">
  <xsd:schema xmlns:xsd="http://www.w3.org/2001/XMLSchema" xmlns:xs="http://www.w3.org/2001/XMLSchema" xmlns:p="http://schemas.microsoft.com/office/2006/metadata/properties" xmlns:ns2="ea20a885-74d7-48f3-8484-9606ca1e6fc6" xmlns:ns3="5a4b1bcb-7f27-4b5a-8fd6-c9b520912dc4" targetNamespace="http://schemas.microsoft.com/office/2006/metadata/properties" ma:root="true" ma:fieldsID="7b53c1ef20b1efea4abb82cf7dd63a6d" ns2:_="" ns3:_="">
    <xsd:import namespace="ea20a885-74d7-48f3-8484-9606ca1e6fc6"/>
    <xsd:import namespace="5a4b1bcb-7f27-4b5a-8fd6-c9b520912d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20a885-74d7-48f3-8484-9606ca1e6f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c22be46-4812-4b26-9bc5-fd804f41ea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4b1bcb-7f27-4b5a-8fd6-c9b520912dc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04b95f1-abb3-4dc9-bcde-6a2033fd2dff}" ma:internalName="TaxCatchAll" ma:showField="CatchAllData" ma:web="5a4b1bcb-7f27-4b5a-8fd6-c9b520912d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a4b1bcb-7f27-4b5a-8fd6-c9b520912dc4" xsi:nil="true"/>
    <lcf76f155ced4ddcb4097134ff3c332f xmlns="ea20a885-74d7-48f3-8484-9606ca1e6fc6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BFB1669-3918-4985-947E-04F8DC6280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20a885-74d7-48f3-8484-9606ca1e6fc6"/>
    <ds:schemaRef ds:uri="5a4b1bcb-7f27-4b5a-8fd6-c9b520912d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9D417A8-C3BF-48A5-AE77-7F57700091FE}">
  <ds:schemaRefs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  <ds:schemaRef ds:uri="http://purl.org/dc/terms/"/>
    <ds:schemaRef ds:uri="http://purl.org/dc/elements/1.1/"/>
    <ds:schemaRef ds:uri="http://schemas.microsoft.com/office/infopath/2007/PartnerControls"/>
    <ds:schemaRef ds:uri="5a4b1bcb-7f27-4b5a-8fd6-c9b520912dc4"/>
    <ds:schemaRef ds:uri="ea20a885-74d7-48f3-8484-9606ca1e6fc6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C2E44D63-4840-4CB5-9B91-384566B08D7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4945</TotalTime>
  <Words>495</Words>
  <Application>Microsoft Office PowerPoint</Application>
  <PresentationFormat>Widescreen</PresentationFormat>
  <Paragraphs>54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Courier New</vt:lpstr>
      <vt:lpstr>Source Sans Pro</vt:lpstr>
      <vt:lpstr>Office Theme</vt:lpstr>
      <vt:lpstr>Grab-&amp;-Go Slides</vt:lpstr>
      <vt:lpstr>About This Slide Deck</vt:lpstr>
      <vt:lpstr>Did you know?</vt:lpstr>
      <vt:lpstr>Staying connected is essential to healthy aging.</vt:lpstr>
      <vt:lpstr>Congregate Meal Programs</vt:lpstr>
      <vt:lpstr>Better Nutrition Through Socialization</vt:lpstr>
      <vt:lpstr>Socialization </vt:lpstr>
      <vt:lpstr>The Benefits of Eating With Others</vt:lpstr>
      <vt:lpstr>Senior Nutrition Program Benefits: Older Adults</vt:lpstr>
      <vt:lpstr>How Senior Nutrition Programs Benefit Communities</vt:lpstr>
      <vt:lpstr>Give your time to a local senior nutrition program.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Grab &amp; Go Slides</dc:title>
  <dc:creator>ONHPP</dc:creator>
  <cp:lastModifiedBy>Chris Dizon</cp:lastModifiedBy>
  <cp:revision>10</cp:revision>
  <dcterms:created xsi:type="dcterms:W3CDTF">2023-04-28T18:06:03Z</dcterms:created>
  <dcterms:modified xsi:type="dcterms:W3CDTF">2024-08-14T16:55:33Z</dcterms:modified>
  <cp:category>Sample layouts and content ideas for senior nutrition programs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0x010100281237F8D0945B439A5431E789F0EEE3</vt:lpwstr>
  </property>
  <property fmtid="{D5CDD505-2E9C-101B-9397-08002B2CF9AE}" pid="3" name="MediaServiceImageTags">
    <vt:lpwstr/>
  </property>
</Properties>
</file>