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2"/>
  </p:notesMasterIdLst>
  <p:sldIdLst>
    <p:sldId id="327" r:id="rId5"/>
    <p:sldId id="334" r:id="rId6"/>
    <p:sldId id="316" r:id="rId7"/>
    <p:sldId id="337" r:id="rId8"/>
    <p:sldId id="303" r:id="rId9"/>
    <p:sldId id="296" r:id="rId10"/>
    <p:sldId id="304" r:id="rId11"/>
    <p:sldId id="324" r:id="rId12"/>
    <p:sldId id="323" r:id="rId13"/>
    <p:sldId id="338" r:id="rId14"/>
    <p:sldId id="309" r:id="rId15"/>
    <p:sldId id="339" r:id="rId16"/>
    <p:sldId id="329" r:id="rId17"/>
    <p:sldId id="336" r:id="rId18"/>
    <p:sldId id="331" r:id="rId19"/>
    <p:sldId id="330" r:id="rId20"/>
    <p:sldId id="332" r:id="rId21"/>
  </p:sldIdLst>
  <p:sldSz cx="12192000" cy="6858000"/>
  <p:notesSz cx="6858000" cy="9144000"/>
  <p:embeddedFontLst>
    <p:embeddedFont>
      <p:font typeface="Arial Unicode MS" panose="020B0604020202020204" charset="-128"/>
      <p:regular r:id="rId23"/>
    </p:embeddedFont>
    <p:embeddedFont>
      <p:font typeface="Open Sans" panose="020B0606030504020204" pitchFamily="34" charset="0"/>
      <p:regular r:id="rId24"/>
      <p:bold r:id="rId25"/>
      <p:italic r:id="rId26"/>
      <p:boldItalic r:id="rId27"/>
    </p:embeddedFont>
    <p:embeddedFont>
      <p:font typeface="Titillium Web" panose="00000500000000000000" pitchFamily="2" charset="0"/>
      <p:regular r:id="rId28"/>
      <p:bold r:id="rId29"/>
      <p:italic r:id="rId30"/>
      <p:boldItalic r:id="rId31"/>
    </p:embeddedFont>
    <p:embeddedFont>
      <p:font typeface="Titillium Web SemiBold" panose="00000700000000000000" pitchFamily="2" charset="0"/>
      <p:bold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ik5AF6+0WCC9DsNPwq7uKaVTC/6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73E032-D607-9B0F-00FF-607EB2F617A6}" name="Cargill-Willis, Katherine (ACL)" initials="CK" userId="S::katherine.cargill-willis@acl.hhs.gov::95a7a6ff-b6db-4186-80d6-d1e8dfd55d32" providerId="AD"/>
  <p188:author id="{523EEF43-95CE-9BCB-AE10-3C5A53A48CB8}" name="Anoll-Hunter, Camille (ACL)" initials="AC" userId="S::camille.anoll-hunter@acl.hhs.gov::e46b5db9-2e21-41aa-9dd7-dfa11f3163e1" providerId="AD"/>
  <p188:author id="{B1BF3247-9EC1-867C-5593-735390BAAE04}" name="Caroline Ryan" initials="CR" userId="Caroline Ryan" providerId="None"/>
  <p188:author id="{86C71C57-C815-A1A7-9359-692113F00C17}" name="Johnson, Jennifer (ACL)" initials="JJ" userId="S::jennifer.johnson@acl.hhs.gov::866e0f6c-8b63-442c-9180-ea5d15d7574d" providerId="AD"/>
  <p188:author id="{7DD1AD7A-382E-0522-2493-DA0CDD397A48}" name="Anoll-Hunter, Camille (ACL)" initials="CA" userId="S::Camille.Anoll-hunter@acl.hhs.gov::e46b5db9-2e21-41aa-9dd7-dfa11f3163e1" providerId="AD"/>
  <p188:author id="{2AF81D88-5114-9300-7AB7-26C8EADFA10B}" name="Jones, David (ACL)" initials="DJ" userId="S::David.Jones@acl.hhs.gov::d615eed3-640c-4b9a-ab9f-d2324b0ee81f" providerId="AD"/>
  <p188:author id="{DE68D295-0875-FDAA-C662-E99C3E9FD86D}" name="Cronin, Kelly (ACL)" initials="CK" userId="S::kelly.cronin@acl.hhs.gov::02d0be4f-0b07-4fd5-b0e8-161fe8572594" providerId="AD"/>
  <p188:author id="{7FD6FCC2-01D4-ACED-DE8E-4D52E3A1F84B}" name="Administration for Community Living" initials="ACL" userId="Administration for Community Living" providerId="None"/>
  <p188:author id="{A1E544CE-9CB2-F6F2-7923-3B063B68BE10}" name="Kamara, Hallimah (ACL) (CTR)" initials="K(" userId="S::hallimah.kamara@acl.hhs.gov::044c147e-9995-4971-9024-bf6be40204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0ED9BF-9D1D-4861-8CE4-F2797EB4B9B3}">
  <a:tblStyle styleId="{200ED9BF-9D1D-4861-8CE4-F2797EB4B9B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8EE"/>
          </a:solidFill>
        </a:fill>
      </a:tcStyle>
    </a:wholeTbl>
    <a:band1H>
      <a:tcTxStyle b="off" i="off"/>
      <a:tcStyle>
        <a:tcBdr/>
        <a:fill>
          <a:solidFill>
            <a:srgbClr val="CACFDB"/>
          </a:solidFill>
        </a:fill>
      </a:tcStyle>
    </a:band1H>
    <a:band2H>
      <a:tcTxStyle b="off" i="off"/>
      <a:tcStyle>
        <a:tcBdr/>
      </a:tcStyle>
    </a:band2H>
    <a:band1V>
      <a:tcTxStyle b="off" i="off"/>
      <a:tcStyle>
        <a:tcBdr/>
        <a:fill>
          <a:solidFill>
            <a:srgbClr val="CACFDB"/>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338F9B8A-2C53-42EA-BEEE-5DBB675C68AD}"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1">
              <a:alpha val="20000"/>
            </a:schemeClr>
          </a:solidFill>
        </a:fill>
      </a:tcStyle>
    </a:band1H>
    <a:band2H>
      <a:tcTxStyle b="off" i="off"/>
      <a:tcStyle>
        <a:tcBdr/>
      </a:tcStyle>
    </a:band2H>
    <a:band1V>
      <a:tcTxStyle b="off" i="off"/>
      <a:tcStyle>
        <a:tcBdr/>
        <a:fill>
          <a:solidFill>
            <a:schemeClr val="accent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21" Type="http://schemas.openxmlformats.org/officeDocument/2006/relationships/slide" Target="slides/slide17.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53" Type="http://customschemas.google.com/relationships/presentationmetadata" Target="metadata"/><Relationship Id="rId58"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925690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95716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527165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681A7-FF22-E31E-BCFE-26B6FA9FA8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77CEE7-2DAE-6F0B-730C-4D8CB95097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B269384-6E20-023B-78FF-F495B1ACB13C}"/>
              </a:ext>
            </a:extLst>
          </p:cNvPr>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4208631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D550D-53EF-9E2D-32EB-176A26257B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826183-0119-4BD3-5417-B6A0F1461AC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2436007-FB67-C8A8-2324-FC7404378C46}"/>
              </a:ext>
            </a:extLst>
          </p:cNvPr>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433371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461756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05F1B-6EC7-5367-3ACD-E80EAEA54C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C40D80-1332-9F9B-DD92-ADCECA3E365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D3FAEFF-C709-58B2-B3F2-20CA183A576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95494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a:p>
            <a:pPr marL="158750" indent="0">
              <a:buNone/>
            </a:pPr>
            <a:endParaRPr lang="en-US" b="0"/>
          </a:p>
        </p:txBody>
      </p:sp>
    </p:spTree>
    <p:extLst>
      <p:ext uri="{BB962C8B-B14F-4D97-AF65-F5344CB8AC3E}">
        <p14:creationId xmlns:p14="http://schemas.microsoft.com/office/powerpoint/2010/main" val="88471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2120550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D821E-3980-F437-428B-FCD38FD09A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1D6553-0246-BAAA-9C82-EEFA82DEA62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2FA5598-BD6F-639F-989C-CF2125BC3FAA}"/>
              </a:ext>
            </a:extLst>
          </p:cNvPr>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17025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ea typeface="Calibri"/>
            </a:endParaRPr>
          </a:p>
        </p:txBody>
      </p:sp>
    </p:spTree>
    <p:extLst>
      <p:ext uri="{BB962C8B-B14F-4D97-AF65-F5344CB8AC3E}">
        <p14:creationId xmlns:p14="http://schemas.microsoft.com/office/powerpoint/2010/main" val="122333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767113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08509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endParaRPr lang="en-US"/>
          </a:p>
        </p:txBody>
      </p:sp>
      <p:sp>
        <p:nvSpPr>
          <p:cNvPr id="340" name="Google Shape;34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7868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400702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highlight>
                <a:srgbClr val="FFFF00"/>
              </a:highlight>
            </a:endParaRPr>
          </a:p>
        </p:txBody>
      </p:sp>
    </p:spTree>
    <p:extLst>
      <p:ext uri="{BB962C8B-B14F-4D97-AF65-F5344CB8AC3E}">
        <p14:creationId xmlns:p14="http://schemas.microsoft.com/office/powerpoint/2010/main" val="588280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966937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1-Title slide">
  <p:cSld name="Title Slide">
    <p:spTree>
      <p:nvGrpSpPr>
        <p:cNvPr id="1" name="Shape 11"/>
        <p:cNvGrpSpPr/>
        <p:nvPr/>
      </p:nvGrpSpPr>
      <p:grpSpPr>
        <a:xfrm>
          <a:off x="0" y="0"/>
          <a:ext cx="0" cy="0"/>
          <a:chOff x="0" y="0"/>
          <a:chExt cx="0" cy="0"/>
        </a:xfrm>
      </p:grpSpPr>
      <p:sp>
        <p:nvSpPr>
          <p:cNvPr id="13" name="Google Shape;13;p27"/>
          <p:cNvSpPr txBox="1">
            <a:spLocks noGrp="1"/>
          </p:cNvSpPr>
          <p:nvPr>
            <p:ph type="title"/>
          </p:nvPr>
        </p:nvSpPr>
        <p:spPr>
          <a:xfrm>
            <a:off x="838200" y="3090908"/>
            <a:ext cx="866674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7"/>
          <p:cNvSpPr txBox="1">
            <a:spLocks noGrp="1"/>
          </p:cNvSpPr>
          <p:nvPr>
            <p:ph type="body" idx="1"/>
          </p:nvPr>
        </p:nvSpPr>
        <p:spPr>
          <a:xfrm>
            <a:off x="838201" y="4608214"/>
            <a:ext cx="4142873" cy="1714209"/>
          </a:xfrm>
          <a:prstGeom prst="rect">
            <a:avLst/>
          </a:prstGeom>
          <a:noFill/>
          <a:ln>
            <a:noFill/>
          </a:ln>
        </p:spPr>
        <p:txBody>
          <a:bodyPr spcFirstLastPara="1" wrap="square" lIns="91425" tIns="45700" rIns="91425" bIns="45700" anchor="t" anchorCtr="0">
            <a:normAutofit/>
          </a:bodyPr>
          <a:lstStyle>
            <a:lvl1pPr marL="227013" lvl="0" indent="1588" algn="l">
              <a:lnSpc>
                <a:spcPct val="90000"/>
              </a:lnSpc>
              <a:spcBef>
                <a:spcPts val="1000"/>
              </a:spcBef>
              <a:spcAft>
                <a:spcPts val="0"/>
              </a:spcAft>
              <a:buClr>
                <a:schemeClr val="dk1"/>
              </a:buClr>
              <a:buSzPts val="2000"/>
              <a:buNone/>
              <a:defRPr sz="2000">
                <a:latin typeface="+mj-lt"/>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6" name="Google Shape;15;p27" descr="Administration for Community Living logo&#10;">
            <a:extLst>
              <a:ext uri="{FF2B5EF4-FFF2-40B4-BE49-F238E27FC236}">
                <a16:creationId xmlns:a16="http://schemas.microsoft.com/office/drawing/2014/main" id="{055A67CA-4E63-17C0-1ED2-ACD17465ECED}"/>
              </a:ext>
            </a:extLst>
          </p:cNvPr>
          <p:cNvPicPr preferRelativeResize="0"/>
          <p:nvPr userDrawn="1"/>
        </p:nvPicPr>
        <p:blipFill>
          <a:blip r:embed="rId2"/>
          <a:srcRect/>
          <a:stretch/>
        </p:blipFill>
        <p:spPr>
          <a:xfrm>
            <a:off x="10469895" y="5760517"/>
            <a:ext cx="1359785" cy="561767"/>
          </a:xfrm>
          <a:prstGeom prst="rect">
            <a:avLst/>
          </a:prstGeom>
          <a:noFill/>
          <a:ln>
            <a:noFill/>
          </a:ln>
        </p:spPr>
      </p:pic>
      <p:sp>
        <p:nvSpPr>
          <p:cNvPr id="2" name="Google Shape;238;p1">
            <a:extLst>
              <a:ext uri="{FF2B5EF4-FFF2-40B4-BE49-F238E27FC236}">
                <a16:creationId xmlns:a16="http://schemas.microsoft.com/office/drawing/2014/main" id="{0F228A46-61CB-17D2-A3FE-C22B635DBDC0}"/>
              </a:ext>
              <a:ext uri="{C183D7F6-B498-43B3-948B-1728B52AA6E4}">
                <adec:decorative xmlns:adec="http://schemas.microsoft.com/office/drawing/2017/decorative" val="1"/>
              </a:ext>
            </a:extLst>
          </p:cNvPr>
          <p:cNvSpPr/>
          <p:nvPr userDrawn="1"/>
        </p:nvSpPr>
        <p:spPr>
          <a:xfrm>
            <a:off x="838200" y="4416471"/>
            <a:ext cx="4539558" cy="45719"/>
          </a:xfrm>
          <a:prstGeom prst="rect">
            <a:avLst/>
          </a:prstGeom>
          <a:solidFill>
            <a:srgbClr val="0751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1-Title slide" preserve="1">
  <p:cSld name="Title Slide B">
    <p:spTree>
      <p:nvGrpSpPr>
        <p:cNvPr id="1" name="Shape 11"/>
        <p:cNvGrpSpPr/>
        <p:nvPr/>
      </p:nvGrpSpPr>
      <p:grpSpPr>
        <a:xfrm>
          <a:off x="0" y="0"/>
          <a:ext cx="0" cy="0"/>
          <a:chOff x="0" y="0"/>
          <a:chExt cx="0" cy="0"/>
        </a:xfrm>
      </p:grpSpPr>
      <p:sp>
        <p:nvSpPr>
          <p:cNvPr id="13" name="Google Shape;13;p27"/>
          <p:cNvSpPr txBox="1">
            <a:spLocks noGrp="1"/>
          </p:cNvSpPr>
          <p:nvPr>
            <p:ph type="title"/>
          </p:nvPr>
        </p:nvSpPr>
        <p:spPr>
          <a:xfrm>
            <a:off x="838200" y="3090908"/>
            <a:ext cx="866674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7"/>
          <p:cNvSpPr txBox="1">
            <a:spLocks noGrp="1"/>
          </p:cNvSpPr>
          <p:nvPr>
            <p:ph type="body" idx="1"/>
          </p:nvPr>
        </p:nvSpPr>
        <p:spPr>
          <a:xfrm>
            <a:off x="838201" y="4608214"/>
            <a:ext cx="4142873" cy="1714209"/>
          </a:xfrm>
          <a:prstGeom prst="rect">
            <a:avLst/>
          </a:prstGeom>
          <a:noFill/>
          <a:ln>
            <a:noFill/>
          </a:ln>
        </p:spPr>
        <p:txBody>
          <a:bodyPr spcFirstLastPara="1" wrap="square" lIns="91425" tIns="45700" rIns="91425" bIns="45700" anchor="t" anchorCtr="0">
            <a:normAutofit/>
          </a:bodyPr>
          <a:lstStyle>
            <a:lvl1pPr marL="227013" lvl="0" indent="1588" algn="l">
              <a:lnSpc>
                <a:spcPct val="90000"/>
              </a:lnSpc>
              <a:spcBef>
                <a:spcPts val="1000"/>
              </a:spcBef>
              <a:spcAft>
                <a:spcPts val="0"/>
              </a:spcAft>
              <a:buClr>
                <a:schemeClr val="dk1"/>
              </a:buClr>
              <a:buSzPts val="2000"/>
              <a:buNone/>
              <a:defRPr sz="2000">
                <a:latin typeface="+mj-lt"/>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6" name="Google Shape;15;p27" descr="Administration for Community Living logo&#10;">
            <a:extLst>
              <a:ext uri="{FF2B5EF4-FFF2-40B4-BE49-F238E27FC236}">
                <a16:creationId xmlns:a16="http://schemas.microsoft.com/office/drawing/2014/main" id="{055A67CA-4E63-17C0-1ED2-ACD17465ECED}"/>
              </a:ext>
            </a:extLst>
          </p:cNvPr>
          <p:cNvPicPr preferRelativeResize="0">
            <a:picLocks noChangeAspect="1"/>
          </p:cNvPicPr>
          <p:nvPr userDrawn="1"/>
        </p:nvPicPr>
        <p:blipFill>
          <a:blip r:embed="rId2"/>
          <a:srcRect/>
          <a:stretch/>
        </p:blipFill>
        <p:spPr>
          <a:xfrm>
            <a:off x="838200" y="535577"/>
            <a:ext cx="3049087" cy="1259667"/>
          </a:xfrm>
          <a:prstGeom prst="rect">
            <a:avLst/>
          </a:prstGeom>
          <a:noFill/>
          <a:ln>
            <a:noFill/>
          </a:ln>
        </p:spPr>
      </p:pic>
      <p:sp>
        <p:nvSpPr>
          <p:cNvPr id="2" name="Google Shape;238;p1">
            <a:extLst>
              <a:ext uri="{FF2B5EF4-FFF2-40B4-BE49-F238E27FC236}">
                <a16:creationId xmlns:a16="http://schemas.microsoft.com/office/drawing/2014/main" id="{0F228A46-61CB-17D2-A3FE-C22B635DBDC0}"/>
              </a:ext>
              <a:ext uri="{C183D7F6-B498-43B3-948B-1728B52AA6E4}">
                <adec:decorative xmlns:adec="http://schemas.microsoft.com/office/drawing/2017/decorative" val="1"/>
              </a:ext>
            </a:extLst>
          </p:cNvPr>
          <p:cNvSpPr/>
          <p:nvPr userDrawn="1"/>
        </p:nvSpPr>
        <p:spPr>
          <a:xfrm>
            <a:off x="838200" y="4416471"/>
            <a:ext cx="4539558" cy="45719"/>
          </a:xfrm>
          <a:prstGeom prst="rect">
            <a:avLst/>
          </a:prstGeom>
          <a:solidFill>
            <a:srgbClr val="0751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78355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Title slide" preserve="1" userDrawn="1">
  <p:cSld name="Banner Image 2">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1254930" y="4358086"/>
            <a:ext cx="6675412" cy="95976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a:buNone/>
              <a:defRPr sz="3200"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1254930" y="5323581"/>
            <a:ext cx="9604659" cy="1143280"/>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1000"/>
              </a:spcBef>
              <a:spcAft>
                <a:spcPts val="0"/>
              </a:spcAft>
              <a:buClr>
                <a:schemeClr val="dk1"/>
              </a:buClr>
              <a:buSzPts val="1600"/>
              <a:buNone/>
              <a:defRPr sz="1600" i="1">
                <a:latin typeface="+mj-lt"/>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3" name="Google Shape;33;p30"/>
          <p:cNvSpPr>
            <a:spLocks noGrp="1"/>
          </p:cNvSpPr>
          <p:nvPr>
            <p:ph type="pic" idx="3"/>
          </p:nvPr>
        </p:nvSpPr>
        <p:spPr>
          <a:xfrm>
            <a:off x="0" y="751437"/>
            <a:ext cx="12191999" cy="2888055"/>
          </a:xfrm>
          <a:prstGeom prst="rect">
            <a:avLst/>
          </a:prstGeom>
          <a:noFill/>
          <a:ln>
            <a:noFill/>
          </a:ln>
        </p:spPr>
        <p:txBody>
          <a:bodyPr/>
          <a:lstStyle>
            <a:lvl1pPr>
              <a:defRPr>
                <a:latin typeface="+mj-lt"/>
              </a:defRPr>
            </a:lvl1pPr>
          </a:lstStyle>
          <a:p>
            <a:endParaRPr lang="en-US"/>
          </a:p>
        </p:txBody>
      </p:sp>
      <p:pic>
        <p:nvPicPr>
          <p:cNvPr id="8" name="Google Shape;27;p29">
            <a:extLst>
              <a:ext uri="{FF2B5EF4-FFF2-40B4-BE49-F238E27FC236}">
                <a16:creationId xmlns:a16="http://schemas.microsoft.com/office/drawing/2014/main" id="{7AA2E2F3-13D0-39CB-F541-054E851B87BE}"/>
              </a:ext>
              <a:ext uri="{C183D7F6-B498-43B3-948B-1728B52AA6E4}">
                <adec:decorative xmlns:adec="http://schemas.microsoft.com/office/drawing/2017/decorative" val="1"/>
              </a:ext>
            </a:extLst>
          </p:cNvPr>
          <p:cNvPicPr preferRelativeResize="0"/>
          <p:nvPr userDrawn="1"/>
        </p:nvPicPr>
        <p:blipFill>
          <a:blip r:embed="rId2"/>
          <a:srcRect/>
          <a:stretch/>
        </p:blipFill>
        <p:spPr>
          <a:xfrm>
            <a:off x="11289098" y="155258"/>
            <a:ext cx="535085" cy="464856"/>
          </a:xfrm>
          <a:prstGeom prst="rect">
            <a:avLst/>
          </a:prstGeom>
          <a:noFill/>
          <a:ln>
            <a:noFill/>
          </a:ln>
        </p:spPr>
      </p:pic>
      <p:cxnSp>
        <p:nvCxnSpPr>
          <p:cNvPr id="2" name="Google Shape;377;p13">
            <a:extLst>
              <a:ext uri="{FF2B5EF4-FFF2-40B4-BE49-F238E27FC236}">
                <a16:creationId xmlns:a16="http://schemas.microsoft.com/office/drawing/2014/main" id="{9BFB2F77-18AC-A1A7-15DA-C933E18CEAE8}"/>
              </a:ext>
              <a:ext uri="{C183D7F6-B498-43B3-948B-1728B52AA6E4}">
                <adec:decorative xmlns:adec="http://schemas.microsoft.com/office/drawing/2017/decorative" val="1"/>
              </a:ext>
            </a:extLst>
          </p:cNvPr>
          <p:cNvCxnSpPr/>
          <p:nvPr userDrawn="1"/>
        </p:nvCxnSpPr>
        <p:spPr>
          <a:xfrm rot="10800000" flipH="1">
            <a:off x="1343859" y="4584901"/>
            <a:ext cx="1951118" cy="123"/>
          </a:xfrm>
          <a:prstGeom prst="straightConnector1">
            <a:avLst/>
          </a:prstGeom>
          <a:noFill/>
          <a:ln w="57150" cap="flat" cmpd="sng">
            <a:solidFill>
              <a:srgbClr val="BE1E2D"/>
            </a:solidFill>
            <a:prstDash val="solid"/>
            <a:miter lim="800000"/>
            <a:headEnd type="none" w="sm" len="sm"/>
            <a:tailEnd type="none" w="sm" len="sm"/>
          </a:ln>
        </p:spPr>
      </p:cxnSp>
    </p:spTree>
    <p:extLst>
      <p:ext uri="{BB962C8B-B14F-4D97-AF65-F5344CB8AC3E}">
        <p14:creationId xmlns:p14="http://schemas.microsoft.com/office/powerpoint/2010/main" val="2548736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wo content section" preserve="1" userDrawn="1">
  <p:cSld name="Title and Text">
    <p:spTree>
      <p:nvGrpSpPr>
        <p:cNvPr id="1" name="Shape 131"/>
        <p:cNvGrpSpPr/>
        <p:nvPr/>
      </p:nvGrpSpPr>
      <p:grpSpPr>
        <a:xfrm>
          <a:off x="0" y="0"/>
          <a:ext cx="0" cy="0"/>
          <a:chOff x="0" y="0"/>
          <a:chExt cx="0" cy="0"/>
        </a:xfrm>
      </p:grpSpPr>
      <p:sp>
        <p:nvSpPr>
          <p:cNvPr id="132" name="Google Shape;132;p40"/>
          <p:cNvSpPr txBox="1">
            <a:spLocks noGrp="1"/>
          </p:cNvSpPr>
          <p:nvPr>
            <p:ph type="title"/>
          </p:nvPr>
        </p:nvSpPr>
        <p:spPr>
          <a:xfrm>
            <a:off x="857139" y="873470"/>
            <a:ext cx="10515600" cy="791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3200">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 name="Text Placeholder 3">
            <a:extLst>
              <a:ext uri="{FF2B5EF4-FFF2-40B4-BE49-F238E27FC236}">
                <a16:creationId xmlns:a16="http://schemas.microsoft.com/office/drawing/2014/main" id="{308E77D8-7528-C2D0-266F-82F1D7C90494}"/>
              </a:ext>
            </a:extLst>
          </p:cNvPr>
          <p:cNvSpPr>
            <a:spLocks noGrp="1"/>
          </p:cNvSpPr>
          <p:nvPr>
            <p:ph type="body" sz="quarter" idx="10"/>
          </p:nvPr>
        </p:nvSpPr>
        <p:spPr>
          <a:xfrm>
            <a:off x="857250" y="1748610"/>
            <a:ext cx="10472738" cy="4568825"/>
          </a:xfrm>
        </p:spPr>
        <p:txBody>
          <a:bodyPr/>
          <a:lstStyle>
            <a:lvl1pPr marL="230188" indent="-230188">
              <a:buSzPct val="100000"/>
              <a:buFont typeface="Wingdings" panose="05000000000000000000" pitchFamily="2" charset="2"/>
              <a:buChar char="§"/>
              <a:defRPr lang="en-US" sz="1600" b="0" i="0" u="none" strike="noStrike" cap="none" smtClean="0">
                <a:solidFill>
                  <a:schemeClr val="dk1"/>
                </a:solidFill>
                <a:latin typeface="+mn-lt"/>
                <a:ea typeface="Titillium Web"/>
                <a:cs typeface="Titillium Web"/>
                <a:sym typeface="Titillium Web"/>
              </a:defRPr>
            </a:lvl1pPr>
            <a:lvl2pPr marL="741363" indent="-342900">
              <a:defRPr lang="en-US" sz="1600" b="0" i="0" u="none" strike="noStrike" cap="none" dirty="0" smtClean="0">
                <a:solidFill>
                  <a:schemeClr val="dk1"/>
                </a:solidFill>
                <a:latin typeface="+mn-lt"/>
                <a:ea typeface="Titillium Web"/>
                <a:cs typeface="Titillium Web"/>
                <a:sym typeface="Titillium Web"/>
              </a:defRPr>
            </a:lvl2pPr>
            <a:lvl3pPr marL="1144588" indent="-342900">
              <a:defRPr lang="en-US" sz="1400" b="0" i="0" u="none" strike="noStrike" cap="none" dirty="0" smtClean="0">
                <a:solidFill>
                  <a:schemeClr val="dk1"/>
                </a:solidFill>
                <a:latin typeface="+mn-lt"/>
                <a:ea typeface="Titillium Web"/>
                <a:cs typeface="Titillium Web"/>
                <a:sym typeface="Titillium Web"/>
              </a:defRPr>
            </a:lvl3pPr>
            <a:lvl4pPr marL="1544638" indent="-285750">
              <a:defRPr lang="en-US" sz="1200" b="0" i="0" u="none" strike="noStrike" cap="none" dirty="0" smtClean="0">
                <a:solidFill>
                  <a:schemeClr val="dk1"/>
                </a:solidFill>
                <a:latin typeface="+mn-lt"/>
                <a:ea typeface="Titillium Web"/>
                <a:cs typeface="Titillium Web"/>
                <a:sym typeface="Titillium Web"/>
              </a:defRPr>
            </a:lvl4pPr>
            <a:lvl5pPr marL="1943100" indent="-285750">
              <a:defRPr lang="en-US" sz="1100" b="0" i="0" u="none" strike="noStrike" cap="none" dirty="0">
                <a:solidFill>
                  <a:schemeClr val="dk1"/>
                </a:solidFill>
                <a:latin typeface="+mn-lt"/>
                <a:ea typeface="Titillium Web"/>
                <a:cs typeface="Titillium Web"/>
                <a:sym typeface="Titillium Web"/>
              </a:defRPr>
            </a:lvl5pPr>
          </a:lstStyle>
          <a:p>
            <a:pPr lvl="0"/>
            <a:r>
              <a:rPr lang="en-US"/>
              <a:t>Click to edit Master text styles</a:t>
            </a:r>
          </a:p>
          <a:p>
            <a:pPr marL="569913" marR="0" lvl="1" indent="-171450" algn="l" rtl="0">
              <a:lnSpc>
                <a:spcPct val="90000"/>
              </a:lnSpc>
              <a:spcBef>
                <a:spcPts val="500"/>
              </a:spcBef>
              <a:spcAft>
                <a:spcPts val="0"/>
              </a:spcAft>
              <a:buClr>
                <a:schemeClr val="accent1"/>
              </a:buClr>
              <a:buSzPct val="100000"/>
              <a:buFont typeface="Arial"/>
              <a:buChar char="•"/>
            </a:pPr>
            <a:r>
              <a:rPr lang="en-US"/>
              <a:t>Second level</a:t>
            </a:r>
          </a:p>
          <a:p>
            <a:pPr marL="973138" marR="0" lvl="2" indent="-171450" algn="l" rtl="0">
              <a:lnSpc>
                <a:spcPct val="90000"/>
              </a:lnSpc>
              <a:spcBef>
                <a:spcPts val="500"/>
              </a:spcBef>
              <a:spcAft>
                <a:spcPts val="0"/>
              </a:spcAft>
              <a:buClr>
                <a:schemeClr val="accent2"/>
              </a:buClr>
              <a:buSzPct val="100000"/>
              <a:buFont typeface="Wingdings" panose="05000000000000000000" pitchFamily="2" charset="2"/>
              <a:buChar char="§"/>
            </a:pPr>
            <a:r>
              <a:rPr lang="en-US"/>
              <a:t>Third level</a:t>
            </a:r>
          </a:p>
          <a:p>
            <a:pPr marL="1430338" marR="0" lvl="3" indent="-171450" algn="l" rtl="0">
              <a:lnSpc>
                <a:spcPct val="90000"/>
              </a:lnSpc>
              <a:spcBef>
                <a:spcPts val="500"/>
              </a:spcBef>
              <a:spcAft>
                <a:spcPts val="0"/>
              </a:spcAft>
              <a:buClr>
                <a:schemeClr val="accent3"/>
              </a:buClr>
              <a:buSzPct val="100000"/>
              <a:buFont typeface="Arial" panose="020B0604020202020204" pitchFamily="34" charset="0"/>
              <a:buChar char="•"/>
            </a:pPr>
            <a:r>
              <a:rPr lang="en-US"/>
              <a:t>Fourth level</a:t>
            </a:r>
          </a:p>
          <a:p>
            <a:pPr marL="1828800" marR="0" lvl="4" indent="-171450" algn="l" rtl="0">
              <a:lnSpc>
                <a:spcPct val="90000"/>
              </a:lnSpc>
              <a:spcBef>
                <a:spcPts val="500"/>
              </a:spcBef>
              <a:spcAft>
                <a:spcPts val="0"/>
              </a:spcAft>
              <a:buClr>
                <a:schemeClr val="accent4"/>
              </a:buClr>
              <a:buSzPct val="100000"/>
              <a:buFont typeface="Wingdings" panose="05000000000000000000" pitchFamily="2" charset="2"/>
              <a:buChar char="§"/>
            </a:pPr>
            <a:r>
              <a:rPr lang="en-US"/>
              <a:t>Fifth level</a:t>
            </a:r>
          </a:p>
        </p:txBody>
      </p:sp>
      <p:pic>
        <p:nvPicPr>
          <p:cNvPr id="2" name="Google Shape;27;p29">
            <a:extLst>
              <a:ext uri="{FF2B5EF4-FFF2-40B4-BE49-F238E27FC236}">
                <a16:creationId xmlns:a16="http://schemas.microsoft.com/office/drawing/2014/main" id="{64289EAE-E9AD-EF3E-7FA1-D950358AF2CF}"/>
              </a:ext>
              <a:ext uri="{C183D7F6-B498-43B3-948B-1728B52AA6E4}">
                <adec:decorative xmlns:adec="http://schemas.microsoft.com/office/drawing/2017/decorative" val="1"/>
              </a:ext>
            </a:extLst>
          </p:cNvPr>
          <p:cNvPicPr preferRelativeResize="0"/>
          <p:nvPr userDrawn="1"/>
        </p:nvPicPr>
        <p:blipFill>
          <a:blip r:embed="rId2"/>
          <a:srcRect/>
          <a:stretch/>
        </p:blipFill>
        <p:spPr>
          <a:xfrm>
            <a:off x="11289098" y="155258"/>
            <a:ext cx="535085" cy="464856"/>
          </a:xfrm>
          <a:prstGeom prst="rect">
            <a:avLst/>
          </a:prstGeom>
          <a:noFill/>
          <a:ln>
            <a:noFill/>
          </a:ln>
        </p:spPr>
      </p:pic>
    </p:spTree>
    <p:extLst>
      <p:ext uri="{BB962C8B-B14F-4D97-AF65-F5344CB8AC3E}">
        <p14:creationId xmlns:p14="http://schemas.microsoft.com/office/powerpoint/2010/main" val="3539238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hree content section" preserve="1" userDrawn="1">
  <p:cSld name="Chart">
    <p:spTree>
      <p:nvGrpSpPr>
        <p:cNvPr id="1" name="Shape 103"/>
        <p:cNvGrpSpPr/>
        <p:nvPr/>
      </p:nvGrpSpPr>
      <p:grpSpPr>
        <a:xfrm>
          <a:off x="0" y="0"/>
          <a:ext cx="0" cy="0"/>
          <a:chOff x="0" y="0"/>
          <a:chExt cx="0" cy="0"/>
        </a:xfrm>
      </p:grpSpPr>
      <p:sp>
        <p:nvSpPr>
          <p:cNvPr id="111" name="Google Shape;111;p38"/>
          <p:cNvSpPr>
            <a:spLocks noGrp="1"/>
          </p:cNvSpPr>
          <p:nvPr>
            <p:ph type="chart" idx="7"/>
          </p:nvPr>
        </p:nvSpPr>
        <p:spPr>
          <a:xfrm>
            <a:off x="838199" y="1112108"/>
            <a:ext cx="10518059" cy="516649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mj-lt"/>
                <a:ea typeface="Titillium Web"/>
                <a:cs typeface="Titillium Web"/>
                <a:sym typeface="Titillium Web"/>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tillium Web"/>
                <a:ea typeface="Titillium Web"/>
                <a:cs typeface="Titillium Web"/>
                <a:sym typeface="Titillium Web"/>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tillium Web"/>
                <a:ea typeface="Titillium Web"/>
                <a:cs typeface="Titillium Web"/>
                <a:sym typeface="Titillium Web"/>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 name="Google Shape;124;p39">
            <a:extLst>
              <a:ext uri="{FF2B5EF4-FFF2-40B4-BE49-F238E27FC236}">
                <a16:creationId xmlns:a16="http://schemas.microsoft.com/office/drawing/2014/main" id="{0C05F56E-FFD2-1ABA-B6F5-AAB687DC816A}"/>
              </a:ext>
            </a:extLst>
          </p:cNvPr>
          <p:cNvSpPr txBox="1">
            <a:spLocks noGrp="1"/>
          </p:cNvSpPr>
          <p:nvPr>
            <p:ph type="title"/>
          </p:nvPr>
        </p:nvSpPr>
        <p:spPr>
          <a:xfrm>
            <a:off x="838199" y="451575"/>
            <a:ext cx="6041571" cy="5542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SemiBold"/>
              <a:buNone/>
              <a:defRPr sz="3200">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 name="Google Shape;27;p29">
            <a:extLst>
              <a:ext uri="{FF2B5EF4-FFF2-40B4-BE49-F238E27FC236}">
                <a16:creationId xmlns:a16="http://schemas.microsoft.com/office/drawing/2014/main" id="{8E47A162-D5C7-9545-5534-8F91ADCFB3B8}"/>
              </a:ext>
              <a:ext uri="{C183D7F6-B498-43B3-948B-1728B52AA6E4}">
                <adec:decorative xmlns:adec="http://schemas.microsoft.com/office/drawing/2017/decorative" val="1"/>
              </a:ext>
            </a:extLst>
          </p:cNvPr>
          <p:cNvPicPr preferRelativeResize="0"/>
          <p:nvPr userDrawn="1"/>
        </p:nvPicPr>
        <p:blipFill>
          <a:blip r:embed="rId2"/>
          <a:srcRect/>
          <a:stretch/>
        </p:blipFill>
        <p:spPr>
          <a:xfrm>
            <a:off x="11289098" y="155258"/>
            <a:ext cx="535085" cy="464856"/>
          </a:xfrm>
          <a:prstGeom prst="rect">
            <a:avLst/>
          </a:prstGeom>
          <a:noFill/>
          <a:ln>
            <a:noFill/>
          </a:ln>
        </p:spPr>
      </p:pic>
    </p:spTree>
    <p:extLst>
      <p:ext uri="{BB962C8B-B14F-4D97-AF65-F5344CB8AC3E}">
        <p14:creationId xmlns:p14="http://schemas.microsoft.com/office/powerpoint/2010/main" val="2088100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hree content section" preserve="1" userDrawn="1">
  <p:cSld name="Table">
    <p:spTree>
      <p:nvGrpSpPr>
        <p:cNvPr id="1" name="Shape 103"/>
        <p:cNvGrpSpPr/>
        <p:nvPr/>
      </p:nvGrpSpPr>
      <p:grpSpPr>
        <a:xfrm>
          <a:off x="0" y="0"/>
          <a:ext cx="0" cy="0"/>
          <a:chOff x="0" y="0"/>
          <a:chExt cx="0" cy="0"/>
        </a:xfrm>
      </p:grpSpPr>
      <p:sp>
        <p:nvSpPr>
          <p:cNvPr id="2" name="Google Shape;124;p39">
            <a:extLst>
              <a:ext uri="{FF2B5EF4-FFF2-40B4-BE49-F238E27FC236}">
                <a16:creationId xmlns:a16="http://schemas.microsoft.com/office/drawing/2014/main" id="{0C05F56E-FFD2-1ABA-B6F5-AAB687DC816A}"/>
              </a:ext>
            </a:extLst>
          </p:cNvPr>
          <p:cNvSpPr txBox="1">
            <a:spLocks noGrp="1"/>
          </p:cNvSpPr>
          <p:nvPr>
            <p:ph type="title"/>
          </p:nvPr>
        </p:nvSpPr>
        <p:spPr>
          <a:xfrm>
            <a:off x="838199" y="620114"/>
            <a:ext cx="6041571" cy="5542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SemiBold"/>
              <a:buNone/>
              <a:defRPr sz="3200">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 name="Table Placeholder 3">
            <a:extLst>
              <a:ext uri="{FF2B5EF4-FFF2-40B4-BE49-F238E27FC236}">
                <a16:creationId xmlns:a16="http://schemas.microsoft.com/office/drawing/2014/main" id="{C36EEF6C-05D3-1E3A-4003-2E85ECD42A9D}"/>
              </a:ext>
            </a:extLst>
          </p:cNvPr>
          <p:cNvSpPr>
            <a:spLocks noGrp="1"/>
          </p:cNvSpPr>
          <p:nvPr>
            <p:ph type="tbl" sz="quarter" idx="10"/>
          </p:nvPr>
        </p:nvSpPr>
        <p:spPr>
          <a:xfrm>
            <a:off x="838200" y="1377950"/>
            <a:ext cx="10783888" cy="4821238"/>
          </a:xfrm>
        </p:spPr>
        <p:txBody>
          <a:bodyPr/>
          <a:lstStyle>
            <a:lvl1pPr>
              <a:defRPr>
                <a:latin typeface="+mj-lt"/>
              </a:defRPr>
            </a:lvl1pPr>
          </a:lstStyle>
          <a:p>
            <a:endParaRPr lang="en-US"/>
          </a:p>
        </p:txBody>
      </p:sp>
      <p:pic>
        <p:nvPicPr>
          <p:cNvPr id="3" name="Google Shape;27;p29">
            <a:extLst>
              <a:ext uri="{FF2B5EF4-FFF2-40B4-BE49-F238E27FC236}">
                <a16:creationId xmlns:a16="http://schemas.microsoft.com/office/drawing/2014/main" id="{8BBCEF2D-F4E9-605B-1E7B-6072E09C9EED}"/>
              </a:ext>
              <a:ext uri="{C183D7F6-B498-43B3-948B-1728B52AA6E4}">
                <adec:decorative xmlns:adec="http://schemas.microsoft.com/office/drawing/2017/decorative" val="1"/>
              </a:ext>
            </a:extLst>
          </p:cNvPr>
          <p:cNvPicPr preferRelativeResize="0"/>
          <p:nvPr userDrawn="1"/>
        </p:nvPicPr>
        <p:blipFill>
          <a:blip r:embed="rId2"/>
          <a:srcRect/>
          <a:stretch/>
        </p:blipFill>
        <p:spPr>
          <a:xfrm>
            <a:off x="11289098" y="155258"/>
            <a:ext cx="535085" cy="464856"/>
          </a:xfrm>
          <a:prstGeom prst="rect">
            <a:avLst/>
          </a:prstGeom>
          <a:noFill/>
          <a:ln>
            <a:noFill/>
          </a:ln>
        </p:spPr>
      </p:pic>
    </p:spTree>
    <p:extLst>
      <p:ext uri="{BB962C8B-B14F-4D97-AF65-F5344CB8AC3E}">
        <p14:creationId xmlns:p14="http://schemas.microsoft.com/office/powerpoint/2010/main" val="82415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mparison" preserve="1" userDrawn="1">
  <p:cSld name="Divider Blue">
    <p:spTree>
      <p:nvGrpSpPr>
        <p:cNvPr id="1" name="Shape 137"/>
        <p:cNvGrpSpPr/>
        <p:nvPr/>
      </p:nvGrpSpPr>
      <p:grpSpPr>
        <a:xfrm>
          <a:off x="0" y="0"/>
          <a:ext cx="0" cy="0"/>
          <a:chOff x="0" y="0"/>
          <a:chExt cx="0" cy="0"/>
        </a:xfrm>
      </p:grpSpPr>
      <p:pic>
        <p:nvPicPr>
          <p:cNvPr id="10" name="Google Shape;27;p29">
            <a:extLst>
              <a:ext uri="{FF2B5EF4-FFF2-40B4-BE49-F238E27FC236}">
                <a16:creationId xmlns:a16="http://schemas.microsoft.com/office/drawing/2014/main" id="{15CBC54A-43C9-4F17-081B-8650F7DDCB86}"/>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0" y="155265"/>
            <a:ext cx="568601" cy="464841"/>
          </a:xfrm>
          <a:prstGeom prst="rect">
            <a:avLst/>
          </a:prstGeom>
          <a:noFill/>
          <a:ln>
            <a:noFill/>
          </a:ln>
        </p:spPr>
      </p:pic>
      <p:sp>
        <p:nvSpPr>
          <p:cNvPr id="2" name="Google Shape;55;p33">
            <a:extLst>
              <a:ext uri="{FF2B5EF4-FFF2-40B4-BE49-F238E27FC236}">
                <a16:creationId xmlns:a16="http://schemas.microsoft.com/office/drawing/2014/main" id="{CC45F643-A167-7635-D7FF-3E96DBE0B3CC}"/>
              </a:ext>
            </a:extLst>
          </p:cNvPr>
          <p:cNvSpPr/>
          <p:nvPr userDrawn="1"/>
        </p:nvSpPr>
        <p:spPr>
          <a:xfrm>
            <a:off x="0" y="6619075"/>
            <a:ext cx="12192000" cy="2468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Google Shape;146;p42">
            <a:extLst>
              <a:ext uri="{FF2B5EF4-FFF2-40B4-BE49-F238E27FC236}">
                <a16:creationId xmlns:a16="http://schemas.microsoft.com/office/drawing/2014/main" id="{0D439D33-6287-16FD-BBA7-D27183B36657}"/>
              </a:ext>
            </a:extLst>
          </p:cNvPr>
          <p:cNvSpPr txBox="1">
            <a:spLocks noGrp="1"/>
          </p:cNvSpPr>
          <p:nvPr>
            <p:ph type="title"/>
          </p:nvPr>
        </p:nvSpPr>
        <p:spPr>
          <a:xfrm>
            <a:off x="838200" y="309090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 name="Google Shape;377;p13">
            <a:extLst>
              <a:ext uri="{FF2B5EF4-FFF2-40B4-BE49-F238E27FC236}">
                <a16:creationId xmlns:a16="http://schemas.microsoft.com/office/drawing/2014/main" id="{7F95637A-936D-ECF5-7A95-DE61B6A9E11E}"/>
              </a:ext>
              <a:ext uri="{C183D7F6-B498-43B3-948B-1728B52AA6E4}">
                <adec:decorative xmlns:adec="http://schemas.microsoft.com/office/drawing/2017/decorative" val="1"/>
              </a:ext>
            </a:extLst>
          </p:cNvPr>
          <p:cNvCxnSpPr/>
          <p:nvPr userDrawn="1"/>
        </p:nvCxnSpPr>
        <p:spPr>
          <a:xfrm rot="10800000" flipH="1">
            <a:off x="954392" y="3223658"/>
            <a:ext cx="1951118" cy="123"/>
          </a:xfrm>
          <a:prstGeom prst="straightConnector1">
            <a:avLst/>
          </a:prstGeom>
          <a:noFill/>
          <a:ln w="57150" cap="flat" cmpd="sng">
            <a:solidFill>
              <a:schemeClr val="accent3"/>
            </a:solidFill>
            <a:prstDash val="solid"/>
            <a:miter lim="800000"/>
            <a:headEnd type="none" w="sm" len="sm"/>
            <a:tailEnd type="none" w="sm" len="sm"/>
          </a:ln>
        </p:spPr>
      </p:cxnSp>
    </p:spTree>
    <p:extLst>
      <p:ext uri="{BB962C8B-B14F-4D97-AF65-F5344CB8AC3E}">
        <p14:creationId xmlns:p14="http://schemas.microsoft.com/office/powerpoint/2010/main" val="227305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Title slide" userDrawn="1">
  <p:cSld name="Emphasis Word and Vertical Image">
    <p:spTree>
      <p:nvGrpSpPr>
        <p:cNvPr id="1" name="Shape 22"/>
        <p:cNvGrpSpPr/>
        <p:nvPr/>
      </p:nvGrpSpPr>
      <p:grpSpPr>
        <a:xfrm>
          <a:off x="0" y="0"/>
          <a:ext cx="0" cy="0"/>
          <a:chOff x="0" y="0"/>
          <a:chExt cx="0" cy="0"/>
        </a:xfrm>
      </p:grpSpPr>
      <p:sp>
        <p:nvSpPr>
          <p:cNvPr id="23" name="Google Shape;23;p29"/>
          <p:cNvSpPr txBox="1">
            <a:spLocks noGrp="1"/>
          </p:cNvSpPr>
          <p:nvPr>
            <p:ph type="title"/>
          </p:nvPr>
        </p:nvSpPr>
        <p:spPr>
          <a:xfrm>
            <a:off x="808037" y="2135169"/>
            <a:ext cx="3962400" cy="96549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itillium Web"/>
              <a:buNone/>
              <a:defRPr sz="2400"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9"/>
          <p:cNvSpPr>
            <a:spLocks noGrp="1"/>
          </p:cNvSpPr>
          <p:nvPr>
            <p:ph type="pic" idx="2"/>
          </p:nvPr>
        </p:nvSpPr>
        <p:spPr>
          <a:xfrm>
            <a:off x="5183188" y="1"/>
            <a:ext cx="5676401" cy="6322422"/>
          </a:xfrm>
          <a:prstGeom prst="rect">
            <a:avLst/>
          </a:prstGeom>
          <a:noFill/>
          <a:ln>
            <a:noFill/>
          </a:ln>
        </p:spPr>
        <p:txBody>
          <a:bodyPr/>
          <a:lstStyle>
            <a:lvl1pPr>
              <a:defRPr>
                <a:latin typeface="+mj-lt"/>
              </a:defRPr>
            </a:lvl1pPr>
          </a:lstStyle>
          <a:p>
            <a:endParaRPr lang="en-US"/>
          </a:p>
        </p:txBody>
      </p:sp>
      <p:sp>
        <p:nvSpPr>
          <p:cNvPr id="26" name="Google Shape;26;p29"/>
          <p:cNvSpPr txBox="1">
            <a:spLocks noGrp="1"/>
          </p:cNvSpPr>
          <p:nvPr>
            <p:ph type="body" idx="3"/>
          </p:nvPr>
        </p:nvSpPr>
        <p:spPr>
          <a:xfrm>
            <a:off x="716532" y="1227161"/>
            <a:ext cx="4390805" cy="842429"/>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1000"/>
              </a:spcBef>
              <a:spcAft>
                <a:spcPts val="0"/>
              </a:spcAft>
              <a:buClr>
                <a:schemeClr val="dk1"/>
              </a:buClr>
              <a:buSzPts val="8000"/>
              <a:buNone/>
              <a:defRPr sz="4000" b="1">
                <a:latin typeface="+mj-l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 name="Google Shape;256;p3">
            <a:extLst>
              <a:ext uri="{FF2B5EF4-FFF2-40B4-BE49-F238E27FC236}">
                <a16:creationId xmlns:a16="http://schemas.microsoft.com/office/drawing/2014/main" id="{62FD7C44-E702-91A3-5893-2F08DE941EFC}"/>
              </a:ext>
              <a:ext uri="{C183D7F6-B498-43B3-948B-1728B52AA6E4}">
                <adec:decorative xmlns:adec="http://schemas.microsoft.com/office/drawing/2017/decorative" val="1"/>
              </a:ext>
            </a:extLst>
          </p:cNvPr>
          <p:cNvCxnSpPr/>
          <p:nvPr userDrawn="1"/>
        </p:nvCxnSpPr>
        <p:spPr>
          <a:xfrm>
            <a:off x="1001657" y="1973655"/>
            <a:ext cx="0" cy="640080"/>
          </a:xfrm>
          <a:prstGeom prst="straightConnector1">
            <a:avLst/>
          </a:prstGeom>
          <a:noFill/>
          <a:ln w="57150" cap="flat" cmpd="sng">
            <a:solidFill>
              <a:srgbClr val="BE1E2D"/>
            </a:solidFill>
            <a:prstDash val="solid"/>
            <a:miter lim="800000"/>
            <a:headEnd type="none" w="sm" len="sm"/>
            <a:tailEnd type="none" w="sm" len="sm"/>
          </a:ln>
        </p:spPr>
      </p:cxnSp>
      <p:sp>
        <p:nvSpPr>
          <p:cNvPr id="3" name="Text Placeholder 2">
            <a:extLst>
              <a:ext uri="{FF2B5EF4-FFF2-40B4-BE49-F238E27FC236}">
                <a16:creationId xmlns:a16="http://schemas.microsoft.com/office/drawing/2014/main" id="{EADCD4EA-8330-4D96-60E3-24415D1ECB74}"/>
              </a:ext>
            </a:extLst>
          </p:cNvPr>
          <p:cNvSpPr>
            <a:spLocks noGrp="1"/>
          </p:cNvSpPr>
          <p:nvPr>
            <p:ph type="body" sz="quarter" idx="10"/>
          </p:nvPr>
        </p:nvSpPr>
        <p:spPr>
          <a:xfrm>
            <a:off x="808038" y="3161212"/>
            <a:ext cx="3962400" cy="3037708"/>
          </a:xfrm>
        </p:spPr>
        <p:txBody>
          <a:bodyPr>
            <a:normAutofit/>
          </a:bodyPr>
          <a:lstStyle>
            <a:lvl1pPr marL="285750" indent="-285750">
              <a:defRPr lang="en-US" sz="1600" b="0" i="0" u="none" strike="noStrike" cap="none" dirty="0">
                <a:solidFill>
                  <a:schemeClr val="dk1"/>
                </a:solidFill>
                <a:latin typeface="+mn-lt"/>
                <a:ea typeface="Titillium Web"/>
                <a:cs typeface="Titillium Web"/>
                <a:sym typeface="Titillium Web"/>
              </a:defRPr>
            </a:lvl1pPr>
            <a:lvl2pPr marL="569913" indent="-171450">
              <a:buClr>
                <a:schemeClr val="accent1"/>
              </a:buClr>
              <a:buSzPct val="100000"/>
              <a:defRPr sz="1600">
                <a:latin typeface="+mn-lt"/>
              </a:defRPr>
            </a:lvl2pPr>
            <a:lvl3pPr marL="973138" indent="-171450">
              <a:buClr>
                <a:schemeClr val="accent2"/>
              </a:buClr>
              <a:buSzPct val="100000"/>
              <a:buFont typeface="Wingdings" panose="05000000000000000000" pitchFamily="2" charset="2"/>
              <a:buChar char="§"/>
              <a:defRPr sz="1400">
                <a:latin typeface="+mn-lt"/>
              </a:defRPr>
            </a:lvl3pPr>
            <a:lvl4pPr marL="1430338" indent="-171450">
              <a:buClr>
                <a:schemeClr val="accent3"/>
              </a:buClr>
              <a:buSzPct val="100000"/>
              <a:buFont typeface="Arial" panose="020B0604020202020204" pitchFamily="34" charset="0"/>
              <a:buChar char="•"/>
              <a:defRPr sz="1200">
                <a:latin typeface="+mn-lt"/>
              </a:defRPr>
            </a:lvl4pPr>
            <a:lvl5pPr marL="1828800" indent="-171450">
              <a:buClr>
                <a:schemeClr val="accent4"/>
              </a:buClr>
              <a:buSzPct val="100000"/>
              <a:buFont typeface="Wingdings" panose="05000000000000000000" pitchFamily="2" charset="2"/>
              <a:buChar char="§"/>
              <a:defRPr sz="1100">
                <a:latin typeface="+mn-lt"/>
              </a:defRPr>
            </a:lvl5pPr>
          </a:lstStyle>
          <a:p>
            <a:pPr marL="171450" marR="0" lvl="0" indent="-171450" algn="l" rtl="0">
              <a:lnSpc>
                <a:spcPct val="90000"/>
              </a:lnSpc>
              <a:spcBef>
                <a:spcPts val="1000"/>
              </a:spcBef>
              <a:spcAft>
                <a:spcPts val="0"/>
              </a:spcAft>
              <a:buClr>
                <a:schemeClr val="dk1"/>
              </a:buClr>
              <a:buSzPct val="100000"/>
              <a:buFont typeface="Wingdings" panose="05000000000000000000" pitchFamily="2" charset="2"/>
              <a:buChar cha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oogle Shape;27;p29">
            <a:extLst>
              <a:ext uri="{FF2B5EF4-FFF2-40B4-BE49-F238E27FC236}">
                <a16:creationId xmlns:a16="http://schemas.microsoft.com/office/drawing/2014/main" id="{58F15D0F-620F-D566-ADB5-83C05089F957}"/>
              </a:ext>
              <a:ext uri="{C183D7F6-B498-43B3-948B-1728B52AA6E4}">
                <adec:decorative xmlns:adec="http://schemas.microsoft.com/office/drawing/2017/decorative" val="1"/>
              </a:ext>
            </a:extLst>
          </p:cNvPr>
          <p:cNvPicPr preferRelativeResize="0"/>
          <p:nvPr userDrawn="1"/>
        </p:nvPicPr>
        <p:blipFill>
          <a:blip r:embed="rId2"/>
          <a:srcRect/>
          <a:stretch/>
        </p:blipFill>
        <p:spPr>
          <a:xfrm>
            <a:off x="11289098" y="155258"/>
            <a:ext cx="535085" cy="46485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6" name="bg object 16"/>
          <p:cNvSpPr/>
          <p:nvPr/>
        </p:nvSpPr>
        <p:spPr>
          <a:xfrm>
            <a:off x="609600" y="265175"/>
            <a:ext cx="0" cy="474980"/>
          </a:xfrm>
          <a:custGeom>
            <a:avLst/>
            <a:gdLst/>
            <a:ahLst/>
            <a:cxnLst/>
            <a:rect l="l" t="t" r="r" b="b"/>
            <a:pathLst>
              <a:path h="474980">
                <a:moveTo>
                  <a:pt x="0" y="0"/>
                </a:moveTo>
                <a:lnTo>
                  <a:pt x="0" y="474725"/>
                </a:lnTo>
              </a:path>
            </a:pathLst>
          </a:custGeom>
          <a:ln w="57912">
            <a:solidFill>
              <a:srgbClr val="EC5827"/>
            </a:solidFill>
          </a:ln>
        </p:spPr>
        <p:txBody>
          <a:bodyPr wrap="square" lIns="0" tIns="0" rIns="0" bIns="0" rtlCol="0"/>
          <a:lstStyle/>
          <a:p>
            <a:endParaRPr/>
          </a:p>
        </p:txBody>
      </p:sp>
      <p:sp>
        <p:nvSpPr>
          <p:cNvPr id="17" name="bg object 17"/>
          <p:cNvSpPr/>
          <p:nvPr/>
        </p:nvSpPr>
        <p:spPr>
          <a:xfrm>
            <a:off x="496321" y="6553905"/>
            <a:ext cx="41910" cy="34290"/>
          </a:xfrm>
          <a:custGeom>
            <a:avLst/>
            <a:gdLst/>
            <a:ahLst/>
            <a:cxnLst/>
            <a:rect l="l" t="t" r="r" b="b"/>
            <a:pathLst>
              <a:path w="41909" h="34290">
                <a:moveTo>
                  <a:pt x="41723" y="0"/>
                </a:moveTo>
                <a:lnTo>
                  <a:pt x="0" y="0"/>
                </a:lnTo>
                <a:lnTo>
                  <a:pt x="0" y="33700"/>
                </a:lnTo>
                <a:lnTo>
                  <a:pt x="41723" y="33700"/>
                </a:lnTo>
                <a:lnTo>
                  <a:pt x="41723" y="0"/>
                </a:lnTo>
                <a:close/>
              </a:path>
            </a:pathLst>
          </a:custGeom>
          <a:solidFill>
            <a:srgbClr val="EB4521"/>
          </a:solidFill>
        </p:spPr>
        <p:txBody>
          <a:bodyPr wrap="square" lIns="0" tIns="0" rIns="0" bIns="0" rtlCol="0"/>
          <a:lstStyle/>
          <a:p>
            <a:endParaRPr/>
          </a:p>
        </p:txBody>
      </p:sp>
      <p:sp>
        <p:nvSpPr>
          <p:cNvPr id="18" name="bg object 18"/>
          <p:cNvSpPr/>
          <p:nvPr/>
        </p:nvSpPr>
        <p:spPr>
          <a:xfrm>
            <a:off x="595173" y="6553905"/>
            <a:ext cx="41910" cy="34290"/>
          </a:xfrm>
          <a:custGeom>
            <a:avLst/>
            <a:gdLst/>
            <a:ahLst/>
            <a:cxnLst/>
            <a:rect l="l" t="t" r="r" b="b"/>
            <a:pathLst>
              <a:path w="41909" h="34290">
                <a:moveTo>
                  <a:pt x="41723" y="0"/>
                </a:moveTo>
                <a:lnTo>
                  <a:pt x="0" y="0"/>
                </a:lnTo>
                <a:lnTo>
                  <a:pt x="0" y="33700"/>
                </a:lnTo>
                <a:lnTo>
                  <a:pt x="41723" y="33700"/>
                </a:lnTo>
                <a:lnTo>
                  <a:pt x="41723" y="0"/>
                </a:lnTo>
                <a:close/>
              </a:path>
            </a:pathLst>
          </a:custGeom>
          <a:solidFill>
            <a:srgbClr val="EB4521"/>
          </a:solidFill>
        </p:spPr>
        <p:txBody>
          <a:bodyPr wrap="square" lIns="0" tIns="0" rIns="0" bIns="0" rtlCol="0"/>
          <a:lstStyle/>
          <a:p>
            <a:endParaRPr/>
          </a:p>
        </p:txBody>
      </p:sp>
      <p:sp>
        <p:nvSpPr>
          <p:cNvPr id="19" name="bg object 19"/>
          <p:cNvSpPr/>
          <p:nvPr/>
        </p:nvSpPr>
        <p:spPr>
          <a:xfrm>
            <a:off x="482782" y="6125045"/>
            <a:ext cx="254635" cy="331470"/>
          </a:xfrm>
          <a:custGeom>
            <a:avLst/>
            <a:gdLst/>
            <a:ahLst/>
            <a:cxnLst/>
            <a:rect l="l" t="t" r="r" b="b"/>
            <a:pathLst>
              <a:path w="254634" h="331470">
                <a:moveTo>
                  <a:pt x="126203" y="0"/>
                </a:moveTo>
                <a:lnTo>
                  <a:pt x="82047" y="5716"/>
                </a:lnTo>
                <a:lnTo>
                  <a:pt x="45274" y="23334"/>
                </a:lnTo>
                <a:lnTo>
                  <a:pt x="20193" y="53555"/>
                </a:lnTo>
                <a:lnTo>
                  <a:pt x="11112" y="97079"/>
                </a:lnTo>
                <a:lnTo>
                  <a:pt x="21199" y="139081"/>
                </a:lnTo>
                <a:lnTo>
                  <a:pt x="47424" y="165136"/>
                </a:lnTo>
                <a:lnTo>
                  <a:pt x="84570" y="179289"/>
                </a:lnTo>
                <a:lnTo>
                  <a:pt x="127422" y="185584"/>
                </a:lnTo>
                <a:lnTo>
                  <a:pt x="160592" y="190729"/>
                </a:lnTo>
                <a:lnTo>
                  <a:pt x="182053" y="199326"/>
                </a:lnTo>
                <a:lnTo>
                  <a:pt x="193606" y="212230"/>
                </a:lnTo>
                <a:lnTo>
                  <a:pt x="197057" y="230297"/>
                </a:lnTo>
                <a:lnTo>
                  <a:pt x="190927" y="252503"/>
                </a:lnTo>
                <a:lnTo>
                  <a:pt x="175048" y="267078"/>
                </a:lnTo>
                <a:lnTo>
                  <a:pt x="153185" y="275141"/>
                </a:lnTo>
                <a:lnTo>
                  <a:pt x="129102" y="277810"/>
                </a:lnTo>
                <a:lnTo>
                  <a:pt x="100307" y="275113"/>
                </a:lnTo>
                <a:lnTo>
                  <a:pt x="79030" y="266378"/>
                </a:lnTo>
                <a:lnTo>
                  <a:pt x="65055" y="250641"/>
                </a:lnTo>
                <a:lnTo>
                  <a:pt x="58161" y="226937"/>
                </a:lnTo>
                <a:lnTo>
                  <a:pt x="0" y="233097"/>
                </a:lnTo>
                <a:lnTo>
                  <a:pt x="10771" y="275220"/>
                </a:lnTo>
                <a:lnTo>
                  <a:pt x="34583" y="305902"/>
                </a:lnTo>
                <a:lnTo>
                  <a:pt x="73379" y="324662"/>
                </a:lnTo>
                <a:lnTo>
                  <a:pt x="129102" y="331023"/>
                </a:lnTo>
                <a:lnTo>
                  <a:pt x="175462" y="325301"/>
                </a:lnTo>
                <a:lnTo>
                  <a:pt x="215537" y="307372"/>
                </a:lnTo>
                <a:lnTo>
                  <a:pt x="243641" y="276086"/>
                </a:lnTo>
                <a:lnTo>
                  <a:pt x="254086" y="230297"/>
                </a:lnTo>
                <a:lnTo>
                  <a:pt x="245553" y="184565"/>
                </a:lnTo>
                <a:lnTo>
                  <a:pt x="221362" y="156607"/>
                </a:lnTo>
                <a:lnTo>
                  <a:pt x="182589" y="141407"/>
                </a:lnTo>
                <a:lnTo>
                  <a:pt x="130309" y="133952"/>
                </a:lnTo>
                <a:lnTo>
                  <a:pt x="99941" y="129276"/>
                </a:lnTo>
                <a:lnTo>
                  <a:pt x="81062" y="122147"/>
                </a:lnTo>
                <a:lnTo>
                  <a:pt x="71336" y="111795"/>
                </a:lnTo>
                <a:lnTo>
                  <a:pt x="68427" y="97452"/>
                </a:lnTo>
                <a:lnTo>
                  <a:pt x="74396" y="75406"/>
                </a:lnTo>
                <a:lnTo>
                  <a:pt x="89158" y="61995"/>
                </a:lnTo>
                <a:lnTo>
                  <a:pt x="107999" y="55253"/>
                </a:lnTo>
                <a:lnTo>
                  <a:pt x="126203" y="53212"/>
                </a:lnTo>
                <a:lnTo>
                  <a:pt x="154705" y="55785"/>
                </a:lnTo>
                <a:lnTo>
                  <a:pt x="175430" y="64272"/>
                </a:lnTo>
                <a:lnTo>
                  <a:pt x="188855" y="79830"/>
                </a:lnTo>
                <a:lnTo>
                  <a:pt x="195464" y="103612"/>
                </a:lnTo>
                <a:lnTo>
                  <a:pt x="253625" y="97452"/>
                </a:lnTo>
                <a:lnTo>
                  <a:pt x="243074" y="56668"/>
                </a:lnTo>
                <a:lnTo>
                  <a:pt x="219144" y="26008"/>
                </a:lnTo>
                <a:lnTo>
                  <a:pt x="180599" y="6707"/>
                </a:lnTo>
                <a:lnTo>
                  <a:pt x="126203" y="0"/>
                </a:lnTo>
                <a:close/>
              </a:path>
            </a:pathLst>
          </a:custGeom>
          <a:solidFill>
            <a:srgbClr val="EB4521"/>
          </a:solidFill>
        </p:spPr>
        <p:txBody>
          <a:bodyPr wrap="square" lIns="0" tIns="0" rIns="0" bIns="0" rtlCol="0"/>
          <a:lstStyle/>
          <a:p>
            <a:endParaRPr/>
          </a:p>
        </p:txBody>
      </p:sp>
      <p:sp>
        <p:nvSpPr>
          <p:cNvPr id="20" name="bg object 20"/>
          <p:cNvSpPr/>
          <p:nvPr/>
        </p:nvSpPr>
        <p:spPr>
          <a:xfrm>
            <a:off x="695145" y="6553905"/>
            <a:ext cx="41910" cy="34290"/>
          </a:xfrm>
          <a:custGeom>
            <a:avLst/>
            <a:gdLst/>
            <a:ahLst/>
            <a:cxnLst/>
            <a:rect l="l" t="t" r="r" b="b"/>
            <a:pathLst>
              <a:path w="41909" h="34290">
                <a:moveTo>
                  <a:pt x="41723" y="0"/>
                </a:moveTo>
                <a:lnTo>
                  <a:pt x="0" y="0"/>
                </a:lnTo>
                <a:lnTo>
                  <a:pt x="0" y="33700"/>
                </a:lnTo>
                <a:lnTo>
                  <a:pt x="41723" y="33700"/>
                </a:lnTo>
                <a:lnTo>
                  <a:pt x="41723" y="0"/>
                </a:lnTo>
                <a:close/>
              </a:path>
            </a:pathLst>
          </a:custGeom>
          <a:solidFill>
            <a:srgbClr val="EB452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chemeClr val="bg1"/>
                </a:solidFill>
                <a:latin typeface="Arial Unicode MS"/>
                <a:cs typeface="Arial Unicode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a:t>DRAFT - NOT FOR DISTRIBUTION</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1200" b="0" i="0">
                <a:solidFill>
                  <a:srgbClr val="BEBEBE"/>
                </a:solidFill>
                <a:latin typeface="Arial Unicode MS"/>
                <a:cs typeface="Arial Unicode MS"/>
              </a:defRPr>
            </a:lvl1pPr>
          </a:lstStyle>
          <a:p>
            <a:pPr algn="ctr">
              <a:lnSpc>
                <a:spcPts val="1240"/>
              </a:lnSpc>
            </a:pPr>
            <a:r>
              <a:rPr spc="-125"/>
              <a:t>Page</a:t>
            </a:r>
          </a:p>
          <a:p>
            <a:pPr marL="19050" algn="ctr">
              <a:lnSpc>
                <a:spcPct val="100000"/>
              </a:lnSpc>
              <a:spcBef>
                <a:spcPts val="420"/>
              </a:spcBef>
            </a:pPr>
            <a:fld id="{81D60167-4931-47E6-BA6A-407CBD079E47}" type="slidenum">
              <a:rPr sz="1100" spc="-55" dirty="0"/>
              <a:t>‹#›</a:t>
            </a:fld>
            <a:endParaRPr sz="1100"/>
          </a:p>
        </p:txBody>
      </p:sp>
    </p:spTree>
    <p:extLst>
      <p:ext uri="{BB962C8B-B14F-4D97-AF65-F5344CB8AC3E}">
        <p14:creationId xmlns:p14="http://schemas.microsoft.com/office/powerpoint/2010/main" val="32259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838200" y="3090908"/>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tillium Web"/>
              <a:buNone/>
              <a:defRPr sz="4400" b="0" i="0" u="none" strike="noStrike" cap="none">
                <a:solidFill>
                  <a:schemeClr val="dk1"/>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838200" y="4563291"/>
            <a:ext cx="10515600" cy="16136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tillium Web"/>
                <a:ea typeface="Titillium Web"/>
                <a:cs typeface="Titillium Web"/>
                <a:sym typeface="Titillium Web"/>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tillium Web"/>
                <a:ea typeface="Titillium Web"/>
                <a:cs typeface="Titillium Web"/>
                <a:sym typeface="Titillium Web"/>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6"/>
          <p:cNvSpPr/>
          <p:nvPr/>
        </p:nvSpPr>
        <p:spPr>
          <a:xfrm>
            <a:off x="0" y="6618337"/>
            <a:ext cx="11823300" cy="246888"/>
          </a:xfrm>
          <a:prstGeom prst="rect">
            <a:avLst/>
          </a:prstGeom>
          <a:solidFill>
            <a:srgbClr val="0751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Google Shape;10;p26"/>
          <p:cNvSpPr/>
          <p:nvPr/>
        </p:nvSpPr>
        <p:spPr>
          <a:xfrm>
            <a:off x="10363200" y="6618337"/>
            <a:ext cx="1828800" cy="246888"/>
          </a:xfrm>
          <a:prstGeom prst="rect">
            <a:avLst/>
          </a:prstGeom>
          <a:solidFill>
            <a:srgbClr val="F9A21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0;p26">
            <a:extLst>
              <a:ext uri="{FF2B5EF4-FFF2-40B4-BE49-F238E27FC236}">
                <a16:creationId xmlns:a16="http://schemas.microsoft.com/office/drawing/2014/main" id="{39278194-149E-7248-5A15-5E78B0DCEFA0}"/>
              </a:ext>
            </a:extLst>
          </p:cNvPr>
          <p:cNvSpPr/>
          <p:nvPr userDrawn="1"/>
        </p:nvSpPr>
        <p:spPr>
          <a:xfrm>
            <a:off x="8534400" y="6618337"/>
            <a:ext cx="1828800" cy="246888"/>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8D0AD262-DE52-9F78-B1D6-6918A05DFB3C}"/>
              </a:ext>
            </a:extLst>
          </p:cNvPr>
          <p:cNvSpPr>
            <a:spLocks noGrp="1"/>
          </p:cNvSpPr>
          <p:nvPr>
            <p:ph type="sldNum" sz="quarter" idx="4"/>
          </p:nvPr>
        </p:nvSpPr>
        <p:spPr>
          <a:xfrm>
            <a:off x="9365609" y="6559218"/>
            <a:ext cx="2743200" cy="365125"/>
          </a:xfrm>
          <a:prstGeom prst="rect">
            <a:avLst/>
          </a:prstGeom>
        </p:spPr>
        <p:txBody>
          <a:bodyPr vert="horz" lIns="91440" tIns="45720" rIns="91440" bIns="45720" rtlCol="0" anchor="ctr"/>
          <a:lstStyle>
            <a:lvl1pPr algn="r">
              <a:defRPr sz="1200">
                <a:solidFill>
                  <a:schemeClr val="tx1"/>
                </a:solidFill>
              </a:defRPr>
            </a:lvl1pPr>
          </a:lstStyle>
          <a:p>
            <a:fld id="{D7B456AC-FB9E-4DD7-A738-4B9E1C644D36}"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80" r:id="rId2"/>
    <p:sldLayoutId id="2147483674" r:id="rId3"/>
    <p:sldLayoutId id="2147483677" r:id="rId4"/>
    <p:sldLayoutId id="2147483678" r:id="rId5"/>
    <p:sldLayoutId id="2147483679" r:id="rId6"/>
    <p:sldLayoutId id="2147483675" r:id="rId7"/>
    <p:sldLayoutId id="2147483651" r:id="rId8"/>
    <p:sldLayoutId id="2147483681" r:id="rId9"/>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Black" panose="020B0A04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acl.gov/caregiver-ai-application-outlin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acl.gov/caregiver-ai-judging-track1"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acl.gov/caregiver-ai-judging-track2"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nature.com/articles/s41467-022-33128-9"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acl.gov/caregiver-ai-definitions-faq"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ada.gov/topics/intro-to-ada/"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congress.gov/bill/111th-congress/house-bill/5116"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congress.gov/bill/114th-congress/senate-bill/3084/tex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67D8365-AD22-DF66-1539-16F6279B0065}"/>
              </a:ext>
            </a:extLst>
          </p:cNvPr>
          <p:cNvSpPr txBox="1">
            <a:spLocks noGrp="1"/>
          </p:cNvSpPr>
          <p:nvPr>
            <p:ph type="title" idx="4294967295"/>
          </p:nvPr>
        </p:nvSpPr>
        <p:spPr>
          <a:xfrm>
            <a:off x="498403" y="4067789"/>
            <a:ext cx="9869486" cy="24320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6695" marR="0" lvl="0" indent="127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mj-lt"/>
                <a:ea typeface="Arial"/>
                <a:cs typeface="Arial"/>
                <a:sym typeface="Arial"/>
              </a:rPr>
              <a:t>Smart Innovation for Better Care: AI Solutions to Empower Caregivers</a:t>
            </a:r>
          </a:p>
          <a:p>
            <a:pPr marL="226695" marR="0" lvl="0" indent="127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200" b="1" i="0" u="none" strike="noStrike" kern="1200" cap="none" spc="0" normalizeH="0" baseline="0" noProof="0">
              <a:ln>
                <a:noFill/>
              </a:ln>
              <a:solidFill>
                <a:srgbClr val="000000"/>
              </a:solidFill>
              <a:effectLst/>
              <a:uLnTx/>
              <a:uFillTx/>
              <a:latin typeface="+mj-lt"/>
              <a:ea typeface="Arial"/>
              <a:cs typeface="Arial"/>
              <a:sym typeface="Arial"/>
            </a:endParaRPr>
          </a:p>
          <a:p>
            <a:pPr marL="226695" marR="0" lvl="0" indent="127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1200" cap="none" spc="0" normalizeH="0" baseline="0" noProof="0">
                <a:ln>
                  <a:noFill/>
                </a:ln>
                <a:solidFill>
                  <a:srgbClr val="000000"/>
                </a:solidFill>
                <a:effectLst/>
                <a:uLnTx/>
                <a:uFillTx/>
                <a:latin typeface="+mj-lt"/>
                <a:ea typeface="Arial"/>
                <a:cs typeface="Arial"/>
                <a:sym typeface="Arial"/>
              </a:rPr>
              <a:t>March</a:t>
            </a:r>
            <a:r>
              <a:rPr kumimoji="0" lang="en-US" sz="2200" b="1" i="0" u="none" strike="noStrike" kern="1200" cap="none" spc="0" normalizeH="0" baseline="0" noProof="0">
                <a:ln>
                  <a:noFill/>
                </a:ln>
                <a:solidFill>
                  <a:srgbClr val="000000"/>
                </a:solidFill>
                <a:effectLst/>
                <a:uLnTx/>
                <a:uFillTx/>
                <a:latin typeface="+mn-lt"/>
                <a:ea typeface="+mn-ea"/>
                <a:cs typeface="Arial"/>
                <a:sym typeface="Arial"/>
              </a:rPr>
              <a:t> 2026</a:t>
            </a:r>
            <a:endParaRPr kumimoji="0" lang="en-US" sz="2200" b="1" i="0" u="none" strike="noStrike" kern="0" cap="none" spc="0" normalizeH="0" baseline="0" noProof="0">
              <a:ln>
                <a:noFill/>
              </a:ln>
              <a:solidFill>
                <a:srgbClr val="000000"/>
              </a:solidFill>
              <a:effectLst/>
              <a:uLnTx/>
              <a:uFillTx/>
              <a:latin typeface="+mj-lt"/>
              <a:ea typeface="+mn-ea"/>
              <a:cs typeface="Arial"/>
              <a:sym typeface="Arial"/>
            </a:endParaRPr>
          </a:p>
        </p:txBody>
      </p:sp>
      <p:pic>
        <p:nvPicPr>
          <p:cNvPr id="3" name="Picture 2" descr="Caregiver AI Prize Challenge Logo&#10;Adminstration for Community Living&#10;">
            <a:extLst>
              <a:ext uri="{FF2B5EF4-FFF2-40B4-BE49-F238E27FC236}">
                <a16:creationId xmlns:a16="http://schemas.microsoft.com/office/drawing/2014/main" id="{9420BC80-ECE4-BE8A-0CEE-7E13A2086B5D}"/>
              </a:ext>
            </a:extLst>
          </p:cNvPr>
          <p:cNvPicPr>
            <a:picLocks noChangeAspect="1"/>
          </p:cNvPicPr>
          <p:nvPr/>
        </p:nvPicPr>
        <p:blipFill>
          <a:blip r:embed="rId3"/>
          <a:stretch>
            <a:fillRect/>
          </a:stretch>
        </p:blipFill>
        <p:spPr>
          <a:xfrm>
            <a:off x="763517" y="1759985"/>
            <a:ext cx="7080518" cy="2060452"/>
          </a:xfrm>
          <a:prstGeom prst="rect">
            <a:avLst/>
          </a:prstGeom>
        </p:spPr>
      </p:pic>
    </p:spTree>
    <p:extLst>
      <p:ext uri="{BB962C8B-B14F-4D97-AF65-F5344CB8AC3E}">
        <p14:creationId xmlns:p14="http://schemas.microsoft.com/office/powerpoint/2010/main" val="162040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05A49-5C8E-3B3B-49C7-13B516957DAD}"/>
              </a:ext>
            </a:extLst>
          </p:cNvPr>
          <p:cNvSpPr>
            <a:spLocks noGrp="1"/>
          </p:cNvSpPr>
          <p:nvPr>
            <p:ph type="title"/>
          </p:nvPr>
        </p:nvSpPr>
        <p:spPr/>
        <p:txBody>
          <a:bodyPr/>
          <a:lstStyle/>
          <a:p>
            <a:r>
              <a:rPr lang="en-US"/>
              <a:t>Eligibility and Participation Requirements   </a:t>
            </a:r>
          </a:p>
        </p:txBody>
      </p:sp>
      <p:sp>
        <p:nvSpPr>
          <p:cNvPr id="3" name="Text Placeholder 2">
            <a:extLst>
              <a:ext uri="{FF2B5EF4-FFF2-40B4-BE49-F238E27FC236}">
                <a16:creationId xmlns:a16="http://schemas.microsoft.com/office/drawing/2014/main" id="{EC08C4B3-4FD3-FE13-83AC-64745D7F4BBD}"/>
              </a:ext>
            </a:extLst>
          </p:cNvPr>
          <p:cNvSpPr>
            <a:spLocks noGrp="1"/>
          </p:cNvSpPr>
          <p:nvPr>
            <p:ph type="body" sz="quarter" idx="10"/>
          </p:nvPr>
        </p:nvSpPr>
        <p:spPr/>
        <p:txBody>
          <a:bodyPr>
            <a:normAutofit/>
          </a:bodyPr>
          <a:lstStyle/>
          <a:p>
            <a:pPr marL="229870" indent="-229870"/>
            <a:r>
              <a:rPr lang="en-US" sz="2000">
                <a:ea typeface="+mn-lt"/>
                <a:cs typeface="+mn-lt"/>
              </a:rPr>
              <a:t>Main applicant must be a US citizen or permanent resident and over 18 years of age or older at the time of submission</a:t>
            </a:r>
            <a:endParaRPr lang="en-US" sz="2000"/>
          </a:p>
          <a:p>
            <a:pPr marL="229870" indent="-229870"/>
            <a:r>
              <a:rPr lang="en-US" sz="2000">
                <a:ea typeface="+mn-lt"/>
                <a:cs typeface="+mn-lt"/>
              </a:rPr>
              <a:t>Multiple submissions are allowed. Each solution must be sufficiently novel and unique and not be a minor modification of a prior submission.</a:t>
            </a:r>
            <a:endParaRPr lang="en-US" sz="2000"/>
          </a:p>
          <a:p>
            <a:pPr marL="229870" indent="-229870"/>
            <a:r>
              <a:rPr lang="en-US" sz="2000">
                <a:latin typeface="Arial"/>
                <a:ea typeface="Open Sans"/>
                <a:cs typeface="Arial"/>
              </a:rPr>
              <a:t>Each winner (whether participating as a team or entity) grants to ACL an irrevocable, paid-up, royalty-free nonexclusive worldwide license t</a:t>
            </a:r>
            <a:r>
              <a:rPr lang="en-US" sz="2000" b="1">
                <a:latin typeface="Arial"/>
                <a:ea typeface="Open Sans"/>
                <a:cs typeface="Arial"/>
              </a:rPr>
              <a:t>o reproduce, publish, post, link to, share, and display publicly the team/entity name, title, executive summary, and plain language summary components</a:t>
            </a:r>
            <a:r>
              <a:rPr lang="en-US" sz="2000">
                <a:latin typeface="Arial"/>
                <a:ea typeface="Open Sans"/>
                <a:cs typeface="Arial"/>
              </a:rPr>
              <a:t> of the submission on the web or elsewhere.</a:t>
            </a:r>
            <a:r>
              <a:rPr lang="en-US" sz="2000" b="1">
                <a:latin typeface="Arial"/>
                <a:ea typeface="Open Sans"/>
                <a:cs typeface="Arial"/>
              </a:rPr>
              <a:t> </a:t>
            </a:r>
            <a:r>
              <a:rPr lang="en-US" sz="2000" b="1">
                <a:ea typeface="+mn-lt"/>
                <a:cs typeface="+mn-lt"/>
              </a:rPr>
              <a:t>Each participant will retain all other intellectual property rights in their applications, as applicable.</a:t>
            </a:r>
            <a:r>
              <a:rPr lang="en-US" sz="2000">
                <a:ea typeface="+mn-lt"/>
                <a:cs typeface="+mn-lt"/>
              </a:rPr>
              <a:t> </a:t>
            </a:r>
            <a:endParaRPr lang="en-US" sz="2000"/>
          </a:p>
          <a:p>
            <a:pPr marL="229870" indent="-229870"/>
            <a:r>
              <a:rPr lang="en-US" sz="2000">
                <a:ea typeface="+mn-lt"/>
                <a:cs typeface="+mn-lt"/>
              </a:rPr>
              <a:t>Applicants are only eligible to compete for Phases 2 and 3 of the Challenge if they were selected as a winner in the previous phase.</a:t>
            </a:r>
            <a:endParaRPr lang="en-US" sz="2000"/>
          </a:p>
          <a:p>
            <a:pPr marL="229870" indent="-229870"/>
            <a:endParaRPr lang="en-US" sz="2000"/>
          </a:p>
        </p:txBody>
      </p:sp>
    </p:spTree>
    <p:extLst>
      <p:ext uri="{BB962C8B-B14F-4D97-AF65-F5344CB8AC3E}">
        <p14:creationId xmlns:p14="http://schemas.microsoft.com/office/powerpoint/2010/main" val="1623546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BC8B1-2A27-0CCD-F8B3-21B80A325CB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B52C9A3-ABDA-7D33-8559-4C7F057D0F1F}"/>
              </a:ext>
            </a:extLst>
          </p:cNvPr>
          <p:cNvSpPr txBox="1">
            <a:spLocks noGrp="1"/>
          </p:cNvSpPr>
          <p:nvPr>
            <p:ph type="title" idx="4294967295"/>
          </p:nvPr>
        </p:nvSpPr>
        <p:spPr>
          <a:xfrm>
            <a:off x="506106" y="834377"/>
            <a:ext cx="9817710" cy="564912"/>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itillium Web"/>
              <a:buNone/>
              <a:defRPr sz="3200" b="0" i="0" u="none" strike="noStrike" cap="none">
                <a:solidFill>
                  <a:schemeClr val="dk1"/>
                </a:solidFill>
                <a:latin typeface="+mj-lt"/>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chemeClr val="dk1"/>
              </a:buClr>
              <a:buSzPts val="1800"/>
              <a:buFont typeface="Titillium Web"/>
              <a:buNone/>
              <a:tabLst/>
              <a:defRPr/>
            </a:pPr>
            <a:r>
              <a:rPr kumimoji="0" lang="en-US" sz="3200" b="0" i="0" u="none" strike="noStrike" kern="0" cap="none" spc="0" normalizeH="0" baseline="0" noProof="0">
                <a:ln>
                  <a:noFill/>
                </a:ln>
                <a:solidFill>
                  <a:schemeClr val="dk1"/>
                </a:solidFill>
                <a:effectLst/>
                <a:uLnTx/>
                <a:uFillTx/>
                <a:latin typeface="+mj-lt"/>
                <a:ea typeface="Titillium Web"/>
                <a:cs typeface="Titillium Web"/>
                <a:sym typeface="Titillium Web"/>
              </a:rPr>
              <a:t>Phase 1 </a:t>
            </a:r>
            <a:r>
              <a:rPr kumimoji="0" lang="en-US" sz="3200" b="0" i="0" u="none" strike="noStrike" kern="0" cap="none" spc="0" normalizeH="0" baseline="0" noProof="0">
                <a:ln>
                  <a:noFill/>
                </a:ln>
                <a:solidFill>
                  <a:schemeClr val="tx1"/>
                </a:solidFill>
                <a:effectLst/>
                <a:uLnTx/>
                <a:uFillTx/>
                <a:latin typeface="+mj-lt"/>
                <a:ea typeface="Titillium Web"/>
                <a:cs typeface="Titillium Web"/>
                <a:sym typeface="Titillium Web"/>
              </a:rPr>
              <a:t>Application Overview</a:t>
            </a:r>
          </a:p>
        </p:txBody>
      </p:sp>
      <p:cxnSp>
        <p:nvCxnSpPr>
          <p:cNvPr id="6" name="Google Shape;256;p3">
            <a:extLst>
              <a:ext uri="{FF2B5EF4-FFF2-40B4-BE49-F238E27FC236}">
                <a16:creationId xmlns:a16="http://schemas.microsoft.com/office/drawing/2014/main" id="{A1EA2449-79E2-4390-6B01-8D7F7CCD8045}"/>
              </a:ext>
              <a:ext uri="{C183D7F6-B498-43B3-948B-1728B52AA6E4}">
                <adec:decorative xmlns:adec="http://schemas.microsoft.com/office/drawing/2017/decorative" val="1"/>
              </a:ext>
            </a:extLst>
          </p:cNvPr>
          <p:cNvCxnSpPr>
            <a:cxnSpLocks/>
          </p:cNvCxnSpPr>
          <p:nvPr/>
        </p:nvCxnSpPr>
        <p:spPr>
          <a:xfrm flipH="1">
            <a:off x="583299" y="1399289"/>
            <a:ext cx="1728386" cy="0"/>
          </a:xfrm>
          <a:prstGeom prst="straightConnector1">
            <a:avLst/>
          </a:prstGeom>
          <a:noFill/>
          <a:ln w="57150" cap="flat" cmpd="sng">
            <a:solidFill>
              <a:srgbClr val="BE1E2D"/>
            </a:solidFill>
            <a:prstDash val="solid"/>
            <a:miter lim="800000"/>
            <a:headEnd type="none" w="sm" len="sm"/>
            <a:tailEnd type="none" w="sm" len="sm"/>
          </a:ln>
        </p:spPr>
      </p:cxnSp>
      <p:sp>
        <p:nvSpPr>
          <p:cNvPr id="4" name="Text Placeholder 3">
            <a:extLst>
              <a:ext uri="{FF2B5EF4-FFF2-40B4-BE49-F238E27FC236}">
                <a16:creationId xmlns:a16="http://schemas.microsoft.com/office/drawing/2014/main" id="{6F965E7D-6F69-869A-3EA7-3E27E47C2971}"/>
              </a:ext>
            </a:extLst>
          </p:cNvPr>
          <p:cNvSpPr>
            <a:spLocks noGrp="1"/>
          </p:cNvSpPr>
          <p:nvPr>
            <p:ph type="body" sz="quarter" idx="10"/>
          </p:nvPr>
        </p:nvSpPr>
        <p:spPr>
          <a:xfrm>
            <a:off x="583299" y="1648026"/>
            <a:ext cx="9676668" cy="4568825"/>
          </a:xfrm>
        </p:spPr>
        <p:txBody>
          <a:bodyPr/>
          <a:lstStyle/>
          <a:p>
            <a:pPr marL="0" indent="0">
              <a:buNone/>
            </a:pPr>
            <a:r>
              <a:rPr lang="en-US" sz="2000"/>
              <a:t>Applicant Information </a:t>
            </a:r>
          </a:p>
          <a:p>
            <a:pPr marL="0" indent="0">
              <a:buNone/>
            </a:pPr>
            <a:r>
              <a:rPr lang="en-US" sz="2000"/>
              <a:t>Abstract</a:t>
            </a:r>
          </a:p>
          <a:p>
            <a:pPr marL="0" indent="0">
              <a:buNone/>
            </a:pPr>
            <a:r>
              <a:rPr lang="en-US" sz="2000"/>
              <a:t>Project Narrative</a:t>
            </a:r>
          </a:p>
          <a:p>
            <a:r>
              <a:rPr lang="en-US"/>
              <a:t>Section 1: Understanding of Need and Solution Design</a:t>
            </a:r>
          </a:p>
          <a:p>
            <a:r>
              <a:rPr lang="en-US"/>
              <a:t>Section 2: Implementation Approach</a:t>
            </a:r>
          </a:p>
          <a:p>
            <a:r>
              <a:rPr lang="en-US"/>
              <a:t>Section 3: Usability and Integration</a:t>
            </a:r>
          </a:p>
          <a:p>
            <a:r>
              <a:rPr lang="en-US"/>
              <a:t>Section 4: Alignment with Caregiver AI Principles </a:t>
            </a:r>
          </a:p>
          <a:p>
            <a:r>
              <a:rPr lang="en-US"/>
              <a:t>Section 5: Meritorious Prize Eligibility (Optional)</a:t>
            </a:r>
          </a:p>
          <a:p>
            <a:pPr marL="0" indent="0">
              <a:buNone/>
            </a:pPr>
            <a:r>
              <a:rPr lang="en-US" sz="2000"/>
              <a:t>Appendices (Optional)</a:t>
            </a:r>
          </a:p>
          <a:p>
            <a:pPr marL="0" indent="0">
              <a:buNone/>
            </a:pPr>
            <a:endParaRPr lang="en-US" sz="2000"/>
          </a:p>
          <a:p>
            <a:pPr marL="0" indent="0">
              <a:buNone/>
            </a:pPr>
            <a:endParaRPr lang="en-US"/>
          </a:p>
          <a:p>
            <a:pPr marL="0" indent="0">
              <a:buNone/>
            </a:pPr>
            <a:r>
              <a:rPr lang="en-US"/>
              <a:t>Details available on the </a:t>
            </a:r>
            <a:r>
              <a:rPr lang="en-US">
                <a:hlinkClick r:id="rId3"/>
              </a:rPr>
              <a:t>Challenge page</a:t>
            </a:r>
            <a:r>
              <a:rPr lang="en-US"/>
              <a:t>. </a:t>
            </a:r>
          </a:p>
          <a:p>
            <a:pPr marL="0" indent="0">
              <a:buNone/>
            </a:pPr>
            <a:endParaRPr lang="en-US"/>
          </a:p>
        </p:txBody>
      </p:sp>
    </p:spTree>
    <p:extLst>
      <p:ext uri="{BB962C8B-B14F-4D97-AF65-F5344CB8AC3E}">
        <p14:creationId xmlns:p14="http://schemas.microsoft.com/office/powerpoint/2010/main" val="4281619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03DA5-790A-87FE-A550-AB292CB7DCA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3B8A614-5DD3-7911-6ED3-ED16AA4DE114}"/>
              </a:ext>
            </a:extLst>
          </p:cNvPr>
          <p:cNvSpPr txBox="1">
            <a:spLocks noGrp="1"/>
          </p:cNvSpPr>
          <p:nvPr>
            <p:ph type="title" idx="4294967295"/>
          </p:nvPr>
        </p:nvSpPr>
        <p:spPr>
          <a:xfrm>
            <a:off x="506106" y="834377"/>
            <a:ext cx="9817710" cy="564912"/>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itillium Web"/>
              <a:buNone/>
              <a:defRPr sz="3200" b="0" i="0" u="none" strike="noStrike" cap="none">
                <a:solidFill>
                  <a:schemeClr val="dk1"/>
                </a:solidFill>
                <a:latin typeface="+mj-lt"/>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chemeClr val="dk1"/>
              </a:buClr>
              <a:buSzPts val="1800"/>
              <a:buFont typeface="Titillium Web"/>
              <a:buNone/>
              <a:tabLst/>
              <a:defRPr/>
            </a:pPr>
            <a:r>
              <a:rPr kumimoji="0" lang="en-US" sz="3200" b="0" i="0" u="none" strike="noStrike" kern="0" cap="none" spc="0" normalizeH="0" baseline="0" noProof="0">
                <a:ln>
                  <a:noFill/>
                </a:ln>
                <a:solidFill>
                  <a:schemeClr val="dk1"/>
                </a:solidFill>
                <a:effectLst/>
                <a:uLnTx/>
                <a:uFillTx/>
                <a:latin typeface="+mj-lt"/>
                <a:ea typeface="Titillium Web"/>
                <a:cs typeface="Titillium Web"/>
                <a:sym typeface="Titillium Web"/>
              </a:rPr>
              <a:t>Phase 1 </a:t>
            </a:r>
            <a:r>
              <a:rPr kumimoji="0" lang="en-US" sz="3200" b="0" i="0" u="none" strike="noStrike" kern="0" cap="none" spc="0" normalizeH="0" baseline="0" noProof="0">
                <a:ln>
                  <a:noFill/>
                </a:ln>
                <a:solidFill>
                  <a:schemeClr val="tx1"/>
                </a:solidFill>
                <a:effectLst/>
                <a:uLnTx/>
                <a:uFillTx/>
                <a:latin typeface="+mj-lt"/>
                <a:ea typeface="Titillium Web"/>
                <a:cs typeface="Titillium Web"/>
                <a:sym typeface="Titillium Web"/>
              </a:rPr>
              <a:t>Judging Criteria</a:t>
            </a:r>
          </a:p>
        </p:txBody>
      </p:sp>
      <p:cxnSp>
        <p:nvCxnSpPr>
          <p:cNvPr id="6" name="Google Shape;256;p3">
            <a:extLst>
              <a:ext uri="{FF2B5EF4-FFF2-40B4-BE49-F238E27FC236}">
                <a16:creationId xmlns:a16="http://schemas.microsoft.com/office/drawing/2014/main" id="{BA89EA9E-E91A-235A-B0EB-6A44619F7AE3}"/>
              </a:ext>
              <a:ext uri="{C183D7F6-B498-43B3-948B-1728B52AA6E4}">
                <adec:decorative xmlns:adec="http://schemas.microsoft.com/office/drawing/2017/decorative" val="1"/>
              </a:ext>
            </a:extLst>
          </p:cNvPr>
          <p:cNvCxnSpPr>
            <a:cxnSpLocks/>
          </p:cNvCxnSpPr>
          <p:nvPr/>
        </p:nvCxnSpPr>
        <p:spPr>
          <a:xfrm flipH="1">
            <a:off x="583299" y="1399289"/>
            <a:ext cx="1728386" cy="0"/>
          </a:xfrm>
          <a:prstGeom prst="straightConnector1">
            <a:avLst/>
          </a:prstGeom>
          <a:noFill/>
          <a:ln w="57150" cap="flat" cmpd="sng">
            <a:solidFill>
              <a:srgbClr val="BE1E2D"/>
            </a:solidFill>
            <a:prstDash val="solid"/>
            <a:miter lim="800000"/>
            <a:headEnd type="none" w="sm" len="sm"/>
            <a:tailEnd type="none" w="sm" len="sm"/>
          </a:ln>
        </p:spPr>
      </p:cxnSp>
      <p:sp>
        <p:nvSpPr>
          <p:cNvPr id="4" name="Text Placeholder 3">
            <a:extLst>
              <a:ext uri="{FF2B5EF4-FFF2-40B4-BE49-F238E27FC236}">
                <a16:creationId xmlns:a16="http://schemas.microsoft.com/office/drawing/2014/main" id="{19259FF6-616E-E27A-8463-9C61940DD2AD}"/>
              </a:ext>
            </a:extLst>
          </p:cNvPr>
          <p:cNvSpPr>
            <a:spLocks noGrp="1"/>
          </p:cNvSpPr>
          <p:nvPr>
            <p:ph type="body" sz="quarter" idx="10"/>
          </p:nvPr>
        </p:nvSpPr>
        <p:spPr>
          <a:xfrm>
            <a:off x="583299" y="1648026"/>
            <a:ext cx="9676668" cy="4568825"/>
          </a:xfrm>
        </p:spPr>
        <p:txBody>
          <a:bodyPr/>
          <a:lstStyle/>
          <a:p>
            <a:pPr marL="0" indent="0">
              <a:buNone/>
            </a:pPr>
            <a:r>
              <a:rPr lang="en-US" sz="2000"/>
              <a:t>Judging Criteria is published for each track on the Challenge website. </a:t>
            </a:r>
            <a:endParaRPr lang="en-US"/>
          </a:p>
          <a:p>
            <a:pPr marL="0" indent="0">
              <a:buNone/>
            </a:pPr>
            <a:endParaRPr lang="en-US" sz="2000"/>
          </a:p>
          <a:p>
            <a:pPr marL="0" indent="0">
              <a:buNone/>
            </a:pPr>
            <a:r>
              <a:rPr lang="en-US" sz="2000" b="1"/>
              <a:t>Categories: </a:t>
            </a:r>
          </a:p>
          <a:p>
            <a:pPr marL="229870" indent="-229870"/>
            <a:r>
              <a:rPr lang="en-US" sz="2000"/>
              <a:t>Responsiveness to Need</a:t>
            </a:r>
          </a:p>
          <a:p>
            <a:pPr marL="229870" indent="-229870"/>
            <a:r>
              <a:rPr lang="en-US" sz="2000"/>
              <a:t>User-Centered</a:t>
            </a:r>
          </a:p>
          <a:p>
            <a:pPr marL="229870" indent="-229870"/>
            <a:r>
              <a:rPr lang="en-US" sz="2000"/>
              <a:t>Implementation</a:t>
            </a:r>
          </a:p>
          <a:p>
            <a:pPr marL="229870" indent="-229870"/>
            <a:r>
              <a:rPr lang="en-US" sz="2000"/>
              <a:t>Usability and Integration</a:t>
            </a:r>
          </a:p>
          <a:p>
            <a:pPr marL="229870" indent="-229870"/>
            <a:r>
              <a:rPr lang="en-US" sz="2000"/>
              <a:t>Alignment With the Caregiver Challenge AI Principles</a:t>
            </a:r>
          </a:p>
          <a:p>
            <a:pPr marL="229870" indent="-229870"/>
            <a:r>
              <a:rPr lang="en-US" sz="2000"/>
              <a:t>Partnerships and Collaboration</a:t>
            </a:r>
          </a:p>
          <a:p>
            <a:pPr marL="0" indent="0">
              <a:buNone/>
            </a:pPr>
            <a:endParaRPr lang="en-US"/>
          </a:p>
          <a:p>
            <a:pPr marL="0" indent="0">
              <a:buNone/>
            </a:pPr>
            <a:r>
              <a:rPr lang="en-US" sz="2000"/>
              <a:t>Details available linked from the Track Tabs: </a:t>
            </a:r>
            <a:r>
              <a:rPr lang="en-US" sz="2000">
                <a:hlinkClick r:id="rId3"/>
              </a:rPr>
              <a:t>Track 1</a:t>
            </a:r>
            <a:r>
              <a:rPr lang="en-US" sz="2000"/>
              <a:t> and </a:t>
            </a:r>
            <a:r>
              <a:rPr lang="en-US" sz="2000">
                <a:hlinkClick r:id="rId4"/>
              </a:rPr>
              <a:t>Track 2</a:t>
            </a:r>
            <a:endParaRPr lang="en-US" sz="2000"/>
          </a:p>
          <a:p>
            <a:pPr marL="0" indent="0">
              <a:buNone/>
            </a:pPr>
            <a:endParaRPr lang="en-US"/>
          </a:p>
        </p:txBody>
      </p:sp>
    </p:spTree>
    <p:extLst>
      <p:ext uri="{BB962C8B-B14F-4D97-AF65-F5344CB8AC3E}">
        <p14:creationId xmlns:p14="http://schemas.microsoft.com/office/powerpoint/2010/main" val="3054598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9FB2D-AF7E-0467-6EB4-BDA580288DA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BD3FC7E-E985-52CF-11E0-5916060AF944}"/>
              </a:ext>
            </a:extLst>
          </p:cNvPr>
          <p:cNvSpPr txBox="1">
            <a:spLocks noGrp="1"/>
          </p:cNvSpPr>
          <p:nvPr>
            <p:ph type="title" idx="4294967295"/>
          </p:nvPr>
        </p:nvSpPr>
        <p:spPr>
          <a:xfrm>
            <a:off x="506106" y="834377"/>
            <a:ext cx="9817710" cy="564912"/>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itillium Web"/>
              <a:buNone/>
              <a:defRPr sz="3200" b="0" i="0" u="none" strike="noStrike" cap="none">
                <a:solidFill>
                  <a:schemeClr val="dk1"/>
                </a:solidFill>
                <a:latin typeface="+mj-lt"/>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chemeClr val="dk1"/>
              </a:buClr>
              <a:buSzPts val="1800"/>
              <a:buFont typeface="Titillium Web"/>
              <a:buNone/>
              <a:tabLst/>
              <a:defRPr/>
            </a:pPr>
            <a:r>
              <a:rPr kumimoji="0" lang="en-US" sz="3200" b="0" i="0" u="none" strike="noStrike" kern="0" cap="none" spc="0" normalizeH="0" baseline="0" noProof="0">
                <a:ln>
                  <a:noFill/>
                </a:ln>
                <a:solidFill>
                  <a:schemeClr val="dk1"/>
                </a:solidFill>
                <a:effectLst/>
                <a:uLnTx/>
                <a:uFillTx/>
                <a:latin typeface="+mj-lt"/>
                <a:ea typeface="Titillium Web"/>
                <a:cs typeface="Titillium Web"/>
                <a:sym typeface="Titillium Web"/>
              </a:rPr>
              <a:t>Choosing Your Track</a:t>
            </a:r>
          </a:p>
        </p:txBody>
      </p:sp>
      <p:cxnSp>
        <p:nvCxnSpPr>
          <p:cNvPr id="6" name="Google Shape;256;p3">
            <a:extLst>
              <a:ext uri="{FF2B5EF4-FFF2-40B4-BE49-F238E27FC236}">
                <a16:creationId xmlns:a16="http://schemas.microsoft.com/office/drawing/2014/main" id="{3585C8C3-2A56-EF27-BA03-80DD3435FBF1}"/>
              </a:ext>
              <a:ext uri="{C183D7F6-B498-43B3-948B-1728B52AA6E4}">
                <adec:decorative xmlns:adec="http://schemas.microsoft.com/office/drawing/2017/decorative" val="1"/>
              </a:ext>
            </a:extLst>
          </p:cNvPr>
          <p:cNvCxnSpPr>
            <a:cxnSpLocks/>
          </p:cNvCxnSpPr>
          <p:nvPr/>
        </p:nvCxnSpPr>
        <p:spPr>
          <a:xfrm flipH="1">
            <a:off x="583299" y="1399289"/>
            <a:ext cx="1728386" cy="0"/>
          </a:xfrm>
          <a:prstGeom prst="straightConnector1">
            <a:avLst/>
          </a:prstGeom>
          <a:noFill/>
          <a:ln w="57150" cap="flat" cmpd="sng">
            <a:solidFill>
              <a:srgbClr val="BE1E2D"/>
            </a:solidFill>
            <a:prstDash val="solid"/>
            <a:miter lim="800000"/>
            <a:headEnd type="none" w="sm" len="sm"/>
            <a:tailEnd type="none" w="sm" len="sm"/>
          </a:ln>
        </p:spPr>
      </p:cxnSp>
      <p:sp>
        <p:nvSpPr>
          <p:cNvPr id="4" name="Text Placeholder 3">
            <a:extLst>
              <a:ext uri="{FF2B5EF4-FFF2-40B4-BE49-F238E27FC236}">
                <a16:creationId xmlns:a16="http://schemas.microsoft.com/office/drawing/2014/main" id="{D23A3C16-D40F-8FDF-BD8F-19A7893E29F7}"/>
              </a:ext>
            </a:extLst>
          </p:cNvPr>
          <p:cNvSpPr>
            <a:spLocks noGrp="1"/>
          </p:cNvSpPr>
          <p:nvPr>
            <p:ph type="body" sz="quarter" idx="10"/>
          </p:nvPr>
        </p:nvSpPr>
        <p:spPr>
          <a:xfrm>
            <a:off x="647147" y="1684602"/>
            <a:ext cx="10062893" cy="4568825"/>
          </a:xfrm>
        </p:spPr>
        <p:txBody>
          <a:bodyPr>
            <a:normAutofit/>
          </a:bodyPr>
          <a:lstStyle/>
          <a:p>
            <a:pPr marL="0" indent="0">
              <a:buNone/>
            </a:pPr>
            <a:r>
              <a:rPr lang="en-US" sz="2000"/>
              <a:t>Having trouble deciding which track your solution fits into? </a:t>
            </a:r>
          </a:p>
          <a:p>
            <a:pPr marL="0" indent="0">
              <a:buNone/>
            </a:pPr>
            <a:endParaRPr lang="en-US" sz="2000"/>
          </a:p>
          <a:p>
            <a:r>
              <a:rPr lang="en-US" sz="2000" b="1"/>
              <a:t>Who will use the AI tool?</a:t>
            </a:r>
          </a:p>
          <a:p>
            <a:pPr lvl="1"/>
            <a:r>
              <a:rPr lang="en-US" sz="2000"/>
              <a:t>Caregiver or DCW while they are working directly with an individual in the home. (Track 1)</a:t>
            </a:r>
          </a:p>
          <a:p>
            <a:pPr marL="398463" lvl="1" indent="0">
              <a:buNone/>
            </a:pPr>
            <a:endParaRPr lang="en-US" sz="2000"/>
          </a:p>
          <a:p>
            <a:pPr lvl="1"/>
            <a:r>
              <a:rPr lang="en-US" sz="2000"/>
              <a:t>Provider organization that is delivering and coordinating care across multiple clients. (Track 2)</a:t>
            </a:r>
          </a:p>
          <a:p>
            <a:pPr marL="398463" lvl="1" indent="0">
              <a:buNone/>
            </a:pPr>
            <a:endParaRPr lang="en-US" sz="2000"/>
          </a:p>
          <a:p>
            <a:pPr marL="0" indent="0">
              <a:buNone/>
            </a:pPr>
            <a:endParaRPr lang="en-US" sz="2000"/>
          </a:p>
        </p:txBody>
      </p:sp>
    </p:spTree>
    <p:extLst>
      <p:ext uri="{BB962C8B-B14F-4D97-AF65-F5344CB8AC3E}">
        <p14:creationId xmlns:p14="http://schemas.microsoft.com/office/powerpoint/2010/main" val="3761663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D677-E0FD-9458-B9A2-DB25DB70E9F9}"/>
              </a:ext>
            </a:extLst>
          </p:cNvPr>
          <p:cNvSpPr>
            <a:spLocks noGrp="1"/>
          </p:cNvSpPr>
          <p:nvPr>
            <p:ph type="title"/>
          </p:nvPr>
        </p:nvSpPr>
        <p:spPr>
          <a:xfrm>
            <a:off x="767159" y="336322"/>
            <a:ext cx="10515600" cy="791702"/>
          </a:xfrm>
        </p:spPr>
        <p:txBody>
          <a:bodyPr/>
          <a:lstStyle/>
          <a:p>
            <a:r>
              <a:rPr lang="en-US"/>
              <a:t>Minimum Technology Readiness Level </a:t>
            </a:r>
          </a:p>
        </p:txBody>
      </p:sp>
      <p:sp>
        <p:nvSpPr>
          <p:cNvPr id="3" name="Text Placeholder 2">
            <a:extLst>
              <a:ext uri="{FF2B5EF4-FFF2-40B4-BE49-F238E27FC236}">
                <a16:creationId xmlns:a16="http://schemas.microsoft.com/office/drawing/2014/main" id="{C69E41F2-7F4A-AB58-D2CE-F7E34F3A5C1F}"/>
              </a:ext>
            </a:extLst>
          </p:cNvPr>
          <p:cNvSpPr>
            <a:spLocks noGrp="1"/>
          </p:cNvSpPr>
          <p:nvPr>
            <p:ph type="body" sz="quarter" idx="10"/>
          </p:nvPr>
        </p:nvSpPr>
        <p:spPr>
          <a:xfrm>
            <a:off x="814388" y="1181413"/>
            <a:ext cx="10472738" cy="1464796"/>
          </a:xfrm>
        </p:spPr>
        <p:txBody>
          <a:bodyPr>
            <a:normAutofit/>
          </a:bodyPr>
          <a:lstStyle/>
          <a:p>
            <a:pPr marL="229870" indent="-229870"/>
            <a:r>
              <a:rPr lang="en-US" sz="2000" b="1">
                <a:cs typeface="Arial"/>
              </a:rPr>
              <a:t>How developed should an AI solution be to apply for Phase 1? </a:t>
            </a:r>
            <a:endParaRPr lang="en-US" sz="2000">
              <a:cs typeface="Arial"/>
            </a:endParaRPr>
          </a:p>
          <a:p>
            <a:pPr marL="741045" lvl="1">
              <a:buFont typeface="Arial" panose="05000000000000000000" pitchFamily="2" charset="2"/>
              <a:buChar char="•"/>
            </a:pPr>
            <a:r>
              <a:rPr lang="en-US" sz="2000">
                <a:cs typeface="Arial"/>
              </a:rPr>
              <a:t>AI-enabled tools should be at </a:t>
            </a:r>
            <a:r>
              <a:rPr lang="en-US" sz="2000">
                <a:cs typeface="Arial"/>
                <a:hlinkClick r:id="rId3"/>
              </a:rPr>
              <a:t>Technology Readiness Level 3</a:t>
            </a:r>
            <a:r>
              <a:rPr lang="en-US" sz="2000">
                <a:cs typeface="Arial"/>
              </a:rPr>
              <a:t> or higher to be eligible for this opportunity.</a:t>
            </a:r>
            <a:endParaRPr lang="en-US" sz="2800"/>
          </a:p>
        </p:txBody>
      </p:sp>
      <p:pic>
        <p:nvPicPr>
          <p:cNvPr id="4" name="Picture 3" descr="TR0: First Principles, A stage for greenfield research. &#10;TRL1: Goal-oriented Research, Moving from basic principles to practical use. &#10;TRL2: Proof of Principle (PoP) Development, active R&amp;D is initiated. &#10;TRL3: Systems Development, Sound software engineering. &#10;TRL4: Proof of Concept Development, Demonstration in real scenario. &#10;TRL5: Machine Learning &quot;Capability&quot; The R&amp;D to product transition. &#10;TRL6: Application Development, Robustification of ML modules, specifically towards one or more use-cases&#10;TRL7: Integrations, ML infrustructure, product platform, data pipelines, security protocols&#10;TRL8: Mission-ready, The end of system development. &#10;TRL9: Deployment, Monitoring the current version, improving the next. ">
            <a:extLst>
              <a:ext uri="{FF2B5EF4-FFF2-40B4-BE49-F238E27FC236}">
                <a16:creationId xmlns:a16="http://schemas.microsoft.com/office/drawing/2014/main" id="{A7EEE9CE-CD80-3E64-03C3-6E9802C84AF0}"/>
              </a:ext>
            </a:extLst>
          </p:cNvPr>
          <p:cNvPicPr>
            <a:picLocks noChangeAspect="1"/>
          </p:cNvPicPr>
          <p:nvPr/>
        </p:nvPicPr>
        <p:blipFill>
          <a:blip r:embed="rId4"/>
          <a:stretch>
            <a:fillRect/>
          </a:stretch>
        </p:blipFill>
        <p:spPr>
          <a:xfrm>
            <a:off x="968169" y="2372511"/>
            <a:ext cx="9546825" cy="4017431"/>
          </a:xfrm>
          <a:prstGeom prst="rect">
            <a:avLst/>
          </a:prstGeom>
        </p:spPr>
      </p:pic>
      <p:sp>
        <p:nvSpPr>
          <p:cNvPr id="5" name="TextBox 4">
            <a:extLst>
              <a:ext uri="{FF2B5EF4-FFF2-40B4-BE49-F238E27FC236}">
                <a16:creationId xmlns:a16="http://schemas.microsoft.com/office/drawing/2014/main" id="{1289E946-11BA-7A50-0EE5-A9D4863A616A}"/>
              </a:ext>
            </a:extLst>
          </p:cNvPr>
          <p:cNvSpPr txBox="1"/>
          <p:nvPr/>
        </p:nvSpPr>
        <p:spPr>
          <a:xfrm>
            <a:off x="6572473" y="6141719"/>
            <a:ext cx="56244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t>Source: </a:t>
            </a:r>
            <a:r>
              <a:rPr lang="en-US" sz="900">
                <a:solidFill>
                  <a:srgbClr val="222222"/>
                </a:solidFill>
                <a:highlight>
                  <a:srgbClr val="FFFFFF"/>
                </a:highlight>
              </a:rPr>
              <a:t>Lavin, A., Gilligan-Lee, C.M., Visnjic, A. </a:t>
            </a:r>
            <a:r>
              <a:rPr lang="en-US" sz="900" i="1">
                <a:solidFill>
                  <a:srgbClr val="222222"/>
                </a:solidFill>
                <a:highlight>
                  <a:srgbClr val="FFFFFF"/>
                </a:highlight>
              </a:rPr>
              <a:t>et al.</a:t>
            </a:r>
            <a:r>
              <a:rPr lang="en-US" sz="900">
                <a:solidFill>
                  <a:srgbClr val="222222"/>
                </a:solidFill>
                <a:highlight>
                  <a:srgbClr val="FFFFFF"/>
                </a:highlight>
              </a:rPr>
              <a:t> Technology readiness levels for machine learning systems. </a:t>
            </a:r>
            <a:r>
              <a:rPr lang="en-US" sz="900" i="1">
                <a:solidFill>
                  <a:srgbClr val="222222"/>
                </a:solidFill>
                <a:highlight>
                  <a:srgbClr val="FFFFFF"/>
                </a:highlight>
              </a:rPr>
              <a:t>Nat Commun</a:t>
            </a:r>
            <a:r>
              <a:rPr lang="en-US" sz="900">
                <a:solidFill>
                  <a:srgbClr val="222222"/>
                </a:solidFill>
                <a:highlight>
                  <a:srgbClr val="FFFFFF"/>
                </a:highlight>
              </a:rPr>
              <a:t> </a:t>
            </a:r>
            <a:r>
              <a:rPr lang="en-US" sz="900" b="1">
                <a:solidFill>
                  <a:srgbClr val="222222"/>
                </a:solidFill>
                <a:highlight>
                  <a:srgbClr val="FFFFFF"/>
                </a:highlight>
              </a:rPr>
              <a:t>13</a:t>
            </a:r>
            <a:r>
              <a:rPr lang="en-US" sz="900">
                <a:solidFill>
                  <a:srgbClr val="222222"/>
                </a:solidFill>
                <a:highlight>
                  <a:srgbClr val="FFFFFF"/>
                </a:highlight>
              </a:rPr>
              <a:t>, 6039 (2022). https://doi.org/10.1038/s41467-022-33128-9</a:t>
            </a:r>
            <a:endParaRPr lang="en-US" sz="900"/>
          </a:p>
        </p:txBody>
      </p:sp>
      <p:cxnSp>
        <p:nvCxnSpPr>
          <p:cNvPr id="7" name="Google Shape;256;p3">
            <a:extLst>
              <a:ext uri="{FF2B5EF4-FFF2-40B4-BE49-F238E27FC236}">
                <a16:creationId xmlns:a16="http://schemas.microsoft.com/office/drawing/2014/main" id="{D09CB620-4C03-D828-C710-D9DFD7376661}"/>
              </a:ext>
              <a:ext uri="{C183D7F6-B498-43B3-948B-1728B52AA6E4}">
                <adec:decorative xmlns:adec="http://schemas.microsoft.com/office/drawing/2017/decorative" val="1"/>
              </a:ext>
            </a:extLst>
          </p:cNvPr>
          <p:cNvCxnSpPr>
            <a:cxnSpLocks/>
          </p:cNvCxnSpPr>
          <p:nvPr/>
        </p:nvCxnSpPr>
        <p:spPr>
          <a:xfrm flipH="1">
            <a:off x="809518" y="1018290"/>
            <a:ext cx="1728386" cy="0"/>
          </a:xfrm>
          <a:prstGeom prst="straightConnector1">
            <a:avLst/>
          </a:prstGeom>
          <a:noFill/>
          <a:ln w="57150" cap="flat" cmpd="sng">
            <a:solidFill>
              <a:srgbClr val="BE1E2D"/>
            </a:solidFill>
            <a:prstDash val="solid"/>
            <a:miter lim="800000"/>
            <a:headEnd type="none" w="sm" len="sm"/>
            <a:tailEnd type="none" w="sm" len="sm"/>
          </a:ln>
        </p:spPr>
      </p:cxnSp>
    </p:spTree>
    <p:extLst>
      <p:ext uri="{BB962C8B-B14F-4D97-AF65-F5344CB8AC3E}">
        <p14:creationId xmlns:p14="http://schemas.microsoft.com/office/powerpoint/2010/main" val="3823436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2796D-9B1A-B155-912C-A19E933BCFD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0F96B6D-63F9-5782-676B-4950564AC716}"/>
              </a:ext>
            </a:extLst>
          </p:cNvPr>
          <p:cNvSpPr txBox="1">
            <a:spLocks noGrp="1"/>
          </p:cNvSpPr>
          <p:nvPr>
            <p:ph type="title" idx="4294967295"/>
          </p:nvPr>
        </p:nvSpPr>
        <p:spPr>
          <a:xfrm>
            <a:off x="506106" y="834377"/>
            <a:ext cx="9817710" cy="564912"/>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itillium Web"/>
              <a:buNone/>
              <a:defRPr sz="3200" b="0" i="0" u="none" strike="noStrike" cap="none">
                <a:solidFill>
                  <a:schemeClr val="dk1"/>
                </a:solidFill>
                <a:latin typeface="+mj-lt"/>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chemeClr val="dk1"/>
              </a:buClr>
              <a:buSzPts val="1800"/>
              <a:buFont typeface="Titillium Web"/>
              <a:buNone/>
              <a:tabLst/>
              <a:defRPr/>
            </a:pPr>
            <a:r>
              <a:rPr kumimoji="0" lang="en-US" sz="3200" b="0" i="0" u="none" strike="noStrike" kern="0" cap="none" spc="0" normalizeH="0" baseline="0" noProof="0">
                <a:ln>
                  <a:noFill/>
                </a:ln>
                <a:solidFill>
                  <a:schemeClr val="dk1"/>
                </a:solidFill>
                <a:effectLst/>
                <a:uLnTx/>
                <a:uFillTx/>
                <a:latin typeface="+mj-lt"/>
                <a:ea typeface="Titillium Web"/>
                <a:cs typeface="Titillium Web"/>
                <a:sym typeface="Titillium Web"/>
              </a:rPr>
              <a:t>Potential Support</a:t>
            </a:r>
          </a:p>
        </p:txBody>
      </p:sp>
      <p:cxnSp>
        <p:nvCxnSpPr>
          <p:cNvPr id="6" name="Google Shape;256;p3">
            <a:extLst>
              <a:ext uri="{FF2B5EF4-FFF2-40B4-BE49-F238E27FC236}">
                <a16:creationId xmlns:a16="http://schemas.microsoft.com/office/drawing/2014/main" id="{CC9D53C7-6513-39EF-F59E-3BCA222BD98F}"/>
              </a:ext>
              <a:ext uri="{C183D7F6-B498-43B3-948B-1728B52AA6E4}">
                <adec:decorative xmlns:adec="http://schemas.microsoft.com/office/drawing/2017/decorative" val="1"/>
              </a:ext>
            </a:extLst>
          </p:cNvPr>
          <p:cNvCxnSpPr>
            <a:cxnSpLocks/>
          </p:cNvCxnSpPr>
          <p:nvPr/>
        </p:nvCxnSpPr>
        <p:spPr>
          <a:xfrm flipH="1">
            <a:off x="583299" y="1399289"/>
            <a:ext cx="1728386" cy="0"/>
          </a:xfrm>
          <a:prstGeom prst="straightConnector1">
            <a:avLst/>
          </a:prstGeom>
          <a:noFill/>
          <a:ln w="57150" cap="flat" cmpd="sng">
            <a:solidFill>
              <a:srgbClr val="BE1E2D"/>
            </a:solidFill>
            <a:prstDash val="solid"/>
            <a:miter lim="800000"/>
            <a:headEnd type="none" w="sm" len="sm"/>
            <a:tailEnd type="none" w="sm" len="sm"/>
          </a:ln>
        </p:spPr>
      </p:cxnSp>
      <p:sp>
        <p:nvSpPr>
          <p:cNvPr id="4" name="Text Placeholder 3">
            <a:extLst>
              <a:ext uri="{FF2B5EF4-FFF2-40B4-BE49-F238E27FC236}">
                <a16:creationId xmlns:a16="http://schemas.microsoft.com/office/drawing/2014/main" id="{B74EE957-8FD7-E00C-B21F-6572E811AEF2}"/>
              </a:ext>
            </a:extLst>
          </p:cNvPr>
          <p:cNvSpPr>
            <a:spLocks noGrp="1"/>
          </p:cNvSpPr>
          <p:nvPr>
            <p:ph type="body" sz="quarter" idx="10"/>
          </p:nvPr>
        </p:nvSpPr>
        <p:spPr>
          <a:xfrm>
            <a:off x="647147" y="1684602"/>
            <a:ext cx="10984872" cy="4568825"/>
          </a:xfrm>
        </p:spPr>
        <p:txBody>
          <a:bodyPr>
            <a:normAutofit/>
          </a:bodyPr>
          <a:lstStyle/>
          <a:p>
            <a:pPr marL="229870" indent="-229870">
              <a:buNone/>
            </a:pPr>
            <a:r>
              <a:rPr lang="en-US" sz="2000" i="1">
                <a:solidFill>
                  <a:schemeClr val="tx1"/>
                </a:solidFill>
                <a:ea typeface="+mn-lt"/>
                <a:cs typeface="+mn-lt"/>
              </a:rPr>
              <a:t>If offered, what type(s) of expert(s) would you like to connect with prior to submitting your Phase 1 Application?</a:t>
            </a:r>
            <a:endParaRPr lang="en-US">
              <a:solidFill>
                <a:schemeClr val="tx1"/>
              </a:solidFill>
              <a:ea typeface="+mn-lt"/>
              <a:cs typeface="+mn-lt"/>
            </a:endParaRPr>
          </a:p>
          <a:p>
            <a:pPr marL="1430020" lvl="2" indent="-285750"/>
            <a:r>
              <a:rPr lang="en-US" sz="2000" i="1">
                <a:solidFill>
                  <a:schemeClr val="tx1"/>
                </a:solidFill>
                <a:ea typeface="+mn-lt"/>
                <a:cs typeface="+mn-lt"/>
              </a:rPr>
              <a:t>Connecting with fellow innovators to create collaborative applications for the Challenge. </a:t>
            </a:r>
            <a:endParaRPr lang="en-US">
              <a:solidFill>
                <a:schemeClr val="tx1"/>
              </a:solidFill>
              <a:ea typeface="+mn-lt"/>
              <a:cs typeface="+mn-lt"/>
            </a:endParaRPr>
          </a:p>
          <a:p>
            <a:pPr marL="1430020" lvl="2" indent="-285750"/>
            <a:r>
              <a:rPr lang="en-US" sz="2000" i="1">
                <a:solidFill>
                  <a:schemeClr val="tx1"/>
                </a:solidFill>
                <a:ea typeface="+mn-lt"/>
                <a:cs typeface="+mn-lt"/>
              </a:rPr>
              <a:t>Access to caregivers to provide insights or feedback </a:t>
            </a:r>
            <a:endParaRPr lang="en-US">
              <a:solidFill>
                <a:schemeClr val="tx1"/>
              </a:solidFill>
              <a:ea typeface="+mn-lt"/>
              <a:cs typeface="+mn-lt"/>
            </a:endParaRPr>
          </a:p>
          <a:p>
            <a:pPr marL="1430020" lvl="2" indent="-285750"/>
            <a:r>
              <a:rPr lang="en-US" sz="2000" i="1">
                <a:solidFill>
                  <a:schemeClr val="tx1"/>
                </a:solidFill>
                <a:ea typeface="+mn-lt"/>
                <a:cs typeface="+mn-lt"/>
              </a:rPr>
              <a:t>Access to technology and AI experts </a:t>
            </a:r>
          </a:p>
          <a:p>
            <a:pPr marL="1430020" lvl="2" indent="-285750"/>
            <a:r>
              <a:rPr lang="en-US" sz="2000" i="1">
                <a:solidFill>
                  <a:schemeClr val="tx1"/>
                </a:solidFill>
                <a:ea typeface="+mn-lt"/>
                <a:cs typeface="+mn-lt"/>
              </a:rPr>
              <a:t>Access to federal staff to address questions </a:t>
            </a:r>
          </a:p>
          <a:p>
            <a:pPr marL="0" indent="0">
              <a:buNone/>
            </a:pPr>
            <a:endParaRPr lang="en-US" sz="2000">
              <a:solidFill>
                <a:schemeClr val="tx1"/>
              </a:solidFill>
            </a:endParaRPr>
          </a:p>
          <a:p>
            <a:pPr marL="0" indent="0">
              <a:buNone/>
            </a:pPr>
            <a:endParaRPr lang="en-US" sz="2000">
              <a:solidFill>
                <a:schemeClr val="tx1"/>
              </a:solidFill>
            </a:endParaRPr>
          </a:p>
          <a:p>
            <a:pPr marL="0" indent="0">
              <a:buNone/>
            </a:pPr>
            <a:r>
              <a:rPr lang="en-US" sz="2000">
                <a:solidFill>
                  <a:schemeClr val="tx1"/>
                </a:solidFill>
              </a:rPr>
              <a:t>Phase 2 and 3 of the Challenge will provide applicants additional technical assistance and opportunities to connect with subject matter experts and stakeholders.</a:t>
            </a:r>
            <a:endParaRPr lang="en-US">
              <a:solidFill>
                <a:schemeClr val="tx1"/>
              </a:solidFill>
            </a:endParaRPr>
          </a:p>
          <a:p>
            <a:pPr marL="229870" indent="-229870"/>
            <a:endParaRPr lang="en-US">
              <a:solidFill>
                <a:schemeClr val="tx1"/>
              </a:solidFill>
            </a:endParaRPr>
          </a:p>
        </p:txBody>
      </p:sp>
    </p:spTree>
    <p:extLst>
      <p:ext uri="{BB962C8B-B14F-4D97-AF65-F5344CB8AC3E}">
        <p14:creationId xmlns:p14="http://schemas.microsoft.com/office/powerpoint/2010/main" val="4016094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642D45-2539-3777-F58D-8C501516BCA3}"/>
              </a:ext>
            </a:extLst>
          </p:cNvPr>
          <p:cNvSpPr txBox="1">
            <a:spLocks noGrp="1"/>
          </p:cNvSpPr>
          <p:nvPr>
            <p:ph type="title" idx="4294967295"/>
          </p:nvPr>
        </p:nvSpPr>
        <p:spPr>
          <a:xfrm>
            <a:off x="589450" y="381940"/>
            <a:ext cx="9817710" cy="564912"/>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itillium Web"/>
              <a:buNone/>
              <a:defRPr sz="3200" b="0" i="0" u="none" strike="noStrike" cap="none">
                <a:solidFill>
                  <a:schemeClr val="dk1"/>
                </a:solidFill>
                <a:latin typeface="+mj-lt"/>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chemeClr val="dk1"/>
              </a:buClr>
              <a:buSzPts val="1800"/>
              <a:buFont typeface="Titillium Web"/>
              <a:buNone/>
              <a:tabLst/>
              <a:defRPr/>
            </a:pPr>
            <a:r>
              <a:rPr kumimoji="0" lang="en-US" sz="3200" b="0" i="0" u="none" strike="noStrike" kern="0" cap="none" spc="0" normalizeH="0" baseline="0" noProof="0">
                <a:ln>
                  <a:noFill/>
                </a:ln>
                <a:solidFill>
                  <a:schemeClr val="dk1"/>
                </a:solidFill>
                <a:effectLst/>
                <a:uLnTx/>
                <a:uFillTx/>
                <a:latin typeface="+mj-lt"/>
                <a:ea typeface="Titillium Web"/>
                <a:cs typeface="Titillium Web"/>
                <a:sym typeface="Titillium Web"/>
              </a:rPr>
              <a:t>Potential Support </a:t>
            </a:r>
            <a:r>
              <a:rPr kumimoji="0" lang="en-US" sz="1600" b="0" i="0" u="none" strike="noStrike" kern="0" cap="none" spc="0" normalizeH="0" baseline="0" noProof="0">
                <a:ln>
                  <a:noFill/>
                </a:ln>
                <a:solidFill>
                  <a:schemeClr val="dk1"/>
                </a:solidFill>
                <a:effectLst/>
                <a:uLnTx/>
                <a:uFillTx/>
                <a:latin typeface="+mj-lt"/>
                <a:ea typeface="Titillium Web"/>
                <a:cs typeface="Titillium Web"/>
                <a:sym typeface="Titillium Web"/>
              </a:rPr>
              <a:t>(cont.)</a:t>
            </a:r>
            <a:endParaRPr kumimoji="0" lang="en-US" sz="3200" b="0" i="0" u="none" strike="noStrike" kern="0" cap="none" spc="0" normalizeH="0" baseline="0" noProof="0">
              <a:ln>
                <a:noFill/>
              </a:ln>
              <a:solidFill>
                <a:schemeClr val="dk1"/>
              </a:solidFill>
              <a:effectLst/>
              <a:uLnTx/>
              <a:uFillTx/>
              <a:latin typeface="+mj-lt"/>
              <a:ea typeface="Titillium Web"/>
              <a:cs typeface="Titillium Web"/>
              <a:sym typeface="Titillium Web"/>
            </a:endParaRPr>
          </a:p>
        </p:txBody>
      </p:sp>
      <p:sp>
        <p:nvSpPr>
          <p:cNvPr id="3" name="Text Placeholder 2">
            <a:extLst>
              <a:ext uri="{FF2B5EF4-FFF2-40B4-BE49-F238E27FC236}">
                <a16:creationId xmlns:a16="http://schemas.microsoft.com/office/drawing/2014/main" id="{447E8B82-7B3B-E3DE-DB52-D8215BF89099}"/>
              </a:ext>
            </a:extLst>
          </p:cNvPr>
          <p:cNvSpPr>
            <a:spLocks noGrp="1"/>
          </p:cNvSpPr>
          <p:nvPr>
            <p:ph type="body" sz="quarter" idx="10"/>
          </p:nvPr>
        </p:nvSpPr>
        <p:spPr>
          <a:xfrm>
            <a:off x="618647" y="1046194"/>
            <a:ext cx="10472738" cy="4568825"/>
          </a:xfrm>
        </p:spPr>
        <p:txBody>
          <a:bodyPr>
            <a:noAutofit/>
          </a:bodyPr>
          <a:lstStyle/>
          <a:p>
            <a:pPr marL="229870" indent="-229870"/>
            <a:r>
              <a:rPr lang="en-US" sz="1800" b="1">
                <a:cs typeface="Arial"/>
              </a:rPr>
              <a:t>What is the scope of the term "caregiver" as defined by the competition? </a:t>
            </a:r>
            <a:endParaRPr lang="en-US" sz="1800">
              <a:cs typeface="Arial"/>
            </a:endParaRPr>
          </a:p>
          <a:p>
            <a:pPr marL="741045" lvl="1">
              <a:buFont typeface="Arial" panose="05000000000000000000" pitchFamily="2" charset="2"/>
              <a:buChar char="•"/>
            </a:pPr>
            <a:r>
              <a:rPr lang="en-US" sz="1800">
                <a:cs typeface="Arial"/>
              </a:rPr>
              <a:t>The definition of “caregiver”  is provided on the </a:t>
            </a:r>
            <a:r>
              <a:rPr lang="en-US" sz="1800">
                <a:cs typeface="Arial"/>
                <a:hlinkClick r:id="rId3"/>
              </a:rPr>
              <a:t>Challenge Definitions, FAQs, and Resources</a:t>
            </a:r>
            <a:r>
              <a:rPr lang="en-US" sz="1800">
                <a:cs typeface="Arial"/>
              </a:rPr>
              <a:t> page and references the definition set out by </a:t>
            </a:r>
            <a:r>
              <a:rPr lang="en-US" sz="1800" i="1">
                <a:cs typeface="Arial"/>
              </a:rPr>
              <a:t>National Strategy to Support Family Caregivers</a:t>
            </a:r>
            <a:r>
              <a:rPr lang="en-US" sz="1800">
                <a:cs typeface="Arial"/>
              </a:rPr>
              <a:t>.</a:t>
            </a:r>
            <a:endParaRPr lang="en-US" sz="1800"/>
          </a:p>
          <a:p>
            <a:pPr marL="229870" indent="-229870"/>
            <a:r>
              <a:rPr lang="en-US" sz="1800" b="1"/>
              <a:t>Does this challenge include solutions for caregivers of children? </a:t>
            </a:r>
            <a:endParaRPr lang="en-US" sz="1800"/>
          </a:p>
          <a:p>
            <a:pPr marL="741045" lvl="1"/>
            <a:r>
              <a:rPr lang="en-US" sz="1800"/>
              <a:t>This challenge is exclusively focused on caregivers for individuals with disabilities and older adults. The term individuals with disabilities may include children with disabilities. It would be out of scope to have solutions designed solely for caregivers of children </a:t>
            </a:r>
            <a:r>
              <a:rPr lang="en-US" sz="1800" i="1"/>
              <a:t>without</a:t>
            </a:r>
            <a:r>
              <a:rPr lang="en-US" sz="1800"/>
              <a:t> disabilities. </a:t>
            </a:r>
          </a:p>
          <a:p>
            <a:pPr marL="398145" lvl="1" indent="0">
              <a:buNone/>
            </a:pPr>
            <a:endParaRPr lang="en-US" sz="1800"/>
          </a:p>
          <a:p>
            <a:pPr marL="741045" lvl="1"/>
            <a:r>
              <a:rPr lang="en-US" sz="1800"/>
              <a:t>For a solution</a:t>
            </a:r>
            <a:r>
              <a:rPr lang="en-US" sz="1800">
                <a:solidFill>
                  <a:schemeClr val="tx1"/>
                </a:solidFill>
              </a:rPr>
              <a:t> to be eligible, it must be primarily designed to meet the needs of caregivers supporting individuals with disabilities or older adults or include specific adaptions that meets their needs. Incidental or secondary benefits to these populations are not sufficient.</a:t>
            </a:r>
            <a:endParaRPr lang="en-US" sz="1800" strike="sngStrike">
              <a:solidFill>
                <a:schemeClr val="tx1"/>
              </a:solidFill>
            </a:endParaRPr>
          </a:p>
          <a:p>
            <a:pPr marL="741045" lvl="1"/>
            <a:endParaRPr lang="en-US" sz="1800"/>
          </a:p>
          <a:p>
            <a:pPr marL="229870" indent="-229870"/>
            <a:r>
              <a:rPr lang="en-US" sz="1800" b="1"/>
              <a:t>Do home and community environments include nursing homes and other institutional settings? </a:t>
            </a:r>
          </a:p>
          <a:p>
            <a:pPr marL="741045" lvl="1"/>
            <a:r>
              <a:rPr lang="en-US" sz="1800"/>
              <a:t>No, this challenge does not include institutional care settings in its scope.</a:t>
            </a:r>
          </a:p>
          <a:p>
            <a:pPr marL="398145" lvl="1" indent="0">
              <a:buNone/>
            </a:pPr>
            <a:endParaRPr lang="en-US" sz="1800"/>
          </a:p>
          <a:p>
            <a:pPr marL="229870" indent="-229870"/>
            <a:endParaRPr lang="en-US" sz="2000" b="1"/>
          </a:p>
        </p:txBody>
      </p:sp>
      <p:cxnSp>
        <p:nvCxnSpPr>
          <p:cNvPr id="7" name="Google Shape;256;p3">
            <a:extLst>
              <a:ext uri="{FF2B5EF4-FFF2-40B4-BE49-F238E27FC236}">
                <a16:creationId xmlns:a16="http://schemas.microsoft.com/office/drawing/2014/main" id="{42AAD4BD-FF94-FBA4-7FD1-BC2F5CC0E788}"/>
              </a:ext>
              <a:ext uri="{C183D7F6-B498-43B3-948B-1728B52AA6E4}">
                <adec:decorative xmlns:adec="http://schemas.microsoft.com/office/drawing/2017/decorative" val="1"/>
              </a:ext>
            </a:extLst>
          </p:cNvPr>
          <p:cNvCxnSpPr>
            <a:cxnSpLocks/>
          </p:cNvCxnSpPr>
          <p:nvPr/>
        </p:nvCxnSpPr>
        <p:spPr>
          <a:xfrm flipH="1">
            <a:off x="666643" y="946852"/>
            <a:ext cx="1728386" cy="0"/>
          </a:xfrm>
          <a:prstGeom prst="straightConnector1">
            <a:avLst/>
          </a:prstGeom>
          <a:noFill/>
          <a:ln w="57150" cap="flat" cmpd="sng">
            <a:solidFill>
              <a:srgbClr val="BE1E2D"/>
            </a:solidFill>
            <a:prstDash val="solid"/>
            <a:miter lim="800000"/>
            <a:headEnd type="none" w="sm" len="sm"/>
            <a:tailEnd type="none" w="sm" len="sm"/>
          </a:ln>
        </p:spPr>
      </p:cxnSp>
    </p:spTree>
    <p:extLst>
      <p:ext uri="{BB962C8B-B14F-4D97-AF65-F5344CB8AC3E}">
        <p14:creationId xmlns:p14="http://schemas.microsoft.com/office/powerpoint/2010/main" val="3623395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8EA5C-29F0-D31F-487E-EEFA276643DF}"/>
              </a:ext>
            </a:extLst>
          </p:cNvPr>
          <p:cNvSpPr>
            <a:spLocks noGrp="1"/>
          </p:cNvSpPr>
          <p:nvPr>
            <p:ph type="title"/>
          </p:nvPr>
        </p:nvSpPr>
        <p:spPr>
          <a:xfrm>
            <a:off x="817034" y="352102"/>
            <a:ext cx="10515600" cy="791702"/>
          </a:xfrm>
        </p:spPr>
        <p:txBody>
          <a:bodyPr/>
          <a:lstStyle/>
          <a:p>
            <a:r>
              <a:rPr lang="en-US"/>
              <a:t>Questions</a:t>
            </a:r>
          </a:p>
        </p:txBody>
      </p:sp>
      <p:sp>
        <p:nvSpPr>
          <p:cNvPr id="3" name="Text Placeholder 2">
            <a:extLst>
              <a:ext uri="{FF2B5EF4-FFF2-40B4-BE49-F238E27FC236}">
                <a16:creationId xmlns:a16="http://schemas.microsoft.com/office/drawing/2014/main" id="{1917760E-84CD-31FC-76CA-AEB5E7DA54B9}"/>
              </a:ext>
            </a:extLst>
          </p:cNvPr>
          <p:cNvSpPr>
            <a:spLocks noGrp="1"/>
          </p:cNvSpPr>
          <p:nvPr>
            <p:ph type="body" sz="quarter" idx="10"/>
          </p:nvPr>
        </p:nvSpPr>
        <p:spPr>
          <a:xfrm>
            <a:off x="817145" y="1160400"/>
            <a:ext cx="10512843" cy="5157035"/>
          </a:xfrm>
        </p:spPr>
        <p:txBody>
          <a:bodyPr/>
          <a:lstStyle/>
          <a:p>
            <a:pPr marL="229870" indent="-229870"/>
            <a:r>
              <a:rPr lang="en-US" b="1">
                <a:cs typeface="Arial"/>
              </a:rPr>
              <a:t>How does the Challenge define disability? </a:t>
            </a:r>
          </a:p>
          <a:p>
            <a:pPr marL="741045" lvl="1"/>
            <a:r>
              <a:rPr lang="en-US">
                <a:cs typeface="Arial"/>
              </a:rPr>
              <a:t>The Challenge defines disability based on the </a:t>
            </a:r>
            <a:r>
              <a:rPr lang="en-US">
                <a:cs typeface="Arial"/>
                <a:hlinkClick r:id="rId3"/>
              </a:rPr>
              <a:t>Americans with Disabilities Act</a:t>
            </a:r>
            <a:r>
              <a:rPr lang="en-US">
                <a:cs typeface="Arial"/>
              </a:rPr>
              <a:t>. </a:t>
            </a:r>
          </a:p>
          <a:p>
            <a:pPr marL="398145" lvl="1" indent="0">
              <a:buNone/>
            </a:pPr>
            <a:endParaRPr lang="en-US" b="1">
              <a:cs typeface="Arial"/>
            </a:endParaRPr>
          </a:p>
          <a:p>
            <a:pPr marL="229870" indent="-229870"/>
            <a:r>
              <a:rPr lang="en-US" b="1">
                <a:cs typeface="Arial"/>
              </a:rPr>
              <a:t>What types of organizations eligible? </a:t>
            </a:r>
            <a:endParaRPr lang="en-US">
              <a:cs typeface="Arial"/>
            </a:endParaRPr>
          </a:p>
          <a:p>
            <a:pPr marL="741045" lvl="1">
              <a:buFont typeface="Arial" panose="05000000000000000000" pitchFamily="2" charset="2"/>
              <a:buChar char="•"/>
            </a:pPr>
            <a:r>
              <a:rPr lang="en-US">
                <a:cs typeface="Arial"/>
              </a:rPr>
              <a:t>Non-profits, for-profits, government agencies, cross-organizational partnerships, teams, and individuals are all eligible to participate in the Challenge. Any of these organizations or groups can be the primary applicant. </a:t>
            </a:r>
          </a:p>
          <a:p>
            <a:pPr marL="741045" lvl="1">
              <a:buFont typeface="Arial" panose="05000000000000000000" pitchFamily="2" charset="2"/>
              <a:buChar char="•"/>
            </a:pPr>
            <a:r>
              <a:rPr lang="en-US">
                <a:cs typeface="Arial"/>
              </a:rPr>
              <a:t>The America COMPETES Act limits eligibility to U.S. citizens, residents and companies. </a:t>
            </a:r>
            <a:endParaRPr lang="en-US"/>
          </a:p>
          <a:p>
            <a:pPr marL="229870" indent="-229870"/>
            <a:endParaRPr lang="en-US" b="1">
              <a:ea typeface="+mn-lt"/>
              <a:cs typeface="+mn-lt"/>
            </a:endParaRPr>
          </a:p>
          <a:p>
            <a:pPr marL="229870" indent="-229870"/>
            <a:r>
              <a:rPr lang="en-US" b="1">
                <a:ea typeface="+mn-lt"/>
                <a:cs typeface="+mn-lt"/>
              </a:rPr>
              <a:t>Will ACL support scaling through federal programs or Medicaid Waiver Systems?</a:t>
            </a:r>
          </a:p>
          <a:p>
            <a:pPr marL="741045" lvl="1">
              <a:buFont typeface="Arial" panose="05000000000000000000" pitchFamily="2" charset="2"/>
              <a:buChar char="•"/>
            </a:pPr>
            <a:r>
              <a:rPr lang="en-US">
                <a:ea typeface="+mn-lt"/>
                <a:cs typeface="+mn-lt"/>
              </a:rPr>
              <a:t>While we will support scaling in Phase 3, ACL does not have control or influence over other federal programs. We will be able to connect teams to the relevant stakeholders for the different programs. </a:t>
            </a:r>
          </a:p>
        </p:txBody>
      </p:sp>
      <p:cxnSp>
        <p:nvCxnSpPr>
          <p:cNvPr id="5" name="Google Shape;256;p3">
            <a:extLst>
              <a:ext uri="{FF2B5EF4-FFF2-40B4-BE49-F238E27FC236}">
                <a16:creationId xmlns:a16="http://schemas.microsoft.com/office/drawing/2014/main" id="{827AFF96-8917-A02A-1689-32AE33DC06B2}"/>
              </a:ext>
              <a:ext uri="{C183D7F6-B498-43B3-948B-1728B52AA6E4}">
                <adec:decorative xmlns:adec="http://schemas.microsoft.com/office/drawing/2017/decorative" val="1"/>
              </a:ext>
            </a:extLst>
          </p:cNvPr>
          <p:cNvCxnSpPr>
            <a:cxnSpLocks/>
          </p:cNvCxnSpPr>
          <p:nvPr/>
        </p:nvCxnSpPr>
        <p:spPr>
          <a:xfrm flipH="1">
            <a:off x="857143" y="994478"/>
            <a:ext cx="1728386" cy="0"/>
          </a:xfrm>
          <a:prstGeom prst="straightConnector1">
            <a:avLst/>
          </a:prstGeom>
          <a:noFill/>
          <a:ln w="57150" cap="flat" cmpd="sng">
            <a:solidFill>
              <a:srgbClr val="BE1E2D"/>
            </a:solidFill>
            <a:prstDash val="solid"/>
            <a:miter lim="800000"/>
            <a:headEnd type="none" w="sm" len="sm"/>
            <a:tailEnd type="none" w="sm" len="sm"/>
          </a:ln>
        </p:spPr>
      </p:cxnSp>
    </p:spTree>
    <p:extLst>
      <p:ext uri="{BB962C8B-B14F-4D97-AF65-F5344CB8AC3E}">
        <p14:creationId xmlns:p14="http://schemas.microsoft.com/office/powerpoint/2010/main" val="3587212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A38D2-35D7-15B9-10ED-ADB0D6FEA9FB}"/>
            </a:ext>
          </a:extLst>
        </p:cNvPr>
        <p:cNvGrpSpPr/>
        <p:nvPr/>
      </p:nvGrpSpPr>
      <p:grpSpPr>
        <a:xfrm>
          <a:off x="0" y="0"/>
          <a:ext cx="0" cy="0"/>
          <a:chOff x="0" y="0"/>
          <a:chExt cx="0" cy="0"/>
        </a:xfrm>
      </p:grpSpPr>
      <p:sp>
        <p:nvSpPr>
          <p:cNvPr id="6" name="Text Placeholder 2">
            <a:extLst>
              <a:ext uri="{FF2B5EF4-FFF2-40B4-BE49-F238E27FC236}">
                <a16:creationId xmlns:a16="http://schemas.microsoft.com/office/drawing/2014/main" id="{4C55D5AE-B57F-9C48-5B40-9CB7BBAF5A39}"/>
              </a:ext>
            </a:extLst>
          </p:cNvPr>
          <p:cNvSpPr txBox="1">
            <a:spLocks noGrp="1"/>
          </p:cNvSpPr>
          <p:nvPr>
            <p:ph type="title" idx="4294967295"/>
          </p:nvPr>
        </p:nvSpPr>
        <p:spPr>
          <a:xfrm>
            <a:off x="4516871" y="765968"/>
            <a:ext cx="4636855" cy="583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6695" marR="0" lvl="0" indent="127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1" i="0" u="none" strike="noStrike" kern="0" cap="none" spc="0" normalizeH="0" baseline="0" noProof="0">
                <a:ln>
                  <a:noFill/>
                </a:ln>
                <a:solidFill>
                  <a:srgbClr val="000000"/>
                </a:solidFill>
                <a:effectLst/>
                <a:uLnTx/>
                <a:uFillTx/>
                <a:latin typeface="+mj-lt"/>
                <a:ea typeface="Arial"/>
                <a:cs typeface="Arial"/>
                <a:sym typeface="Arial"/>
              </a:rPr>
              <a:t>Welcome Remarks</a:t>
            </a:r>
            <a:endParaRPr kumimoji="0" lang="en-US" sz="3400" b="0" i="0" u="none" strike="noStrike" kern="0" cap="none" spc="0" normalizeH="0" baseline="0" noProof="0">
              <a:ln>
                <a:noFill/>
              </a:ln>
              <a:solidFill>
                <a:srgbClr val="000000"/>
              </a:solidFill>
              <a:effectLst/>
              <a:uLnTx/>
              <a:uFillTx/>
              <a:latin typeface="+mj-lt"/>
              <a:ea typeface="+mn-ea"/>
              <a:cs typeface="Arial"/>
              <a:sym typeface="Arial"/>
            </a:endParaRPr>
          </a:p>
        </p:txBody>
      </p:sp>
      <p:pic>
        <p:nvPicPr>
          <p:cNvPr id="3" name="Picture 2">
            <a:extLst>
              <a:ext uri="{FF2B5EF4-FFF2-40B4-BE49-F238E27FC236}">
                <a16:creationId xmlns:a16="http://schemas.microsoft.com/office/drawing/2014/main" id="{05B0FDD9-D6F0-CBA5-26EC-ABB34897FB7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1579" y="676517"/>
            <a:ext cx="2496612" cy="762671"/>
          </a:xfrm>
          <a:prstGeom prst="rect">
            <a:avLst/>
          </a:prstGeom>
        </p:spPr>
      </p:pic>
      <p:pic>
        <p:nvPicPr>
          <p:cNvPr id="4" name="Picture 3" descr="Photo or Mary Lazare">
            <a:extLst>
              <a:ext uri="{FF2B5EF4-FFF2-40B4-BE49-F238E27FC236}">
                <a16:creationId xmlns:a16="http://schemas.microsoft.com/office/drawing/2014/main" id="{72452D42-BE5E-7182-FFC7-776294DB2DFD}"/>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609600" y="1815928"/>
            <a:ext cx="3169920" cy="3957664"/>
          </a:xfrm>
          <a:prstGeom prst="rect">
            <a:avLst/>
          </a:prstGeom>
        </p:spPr>
      </p:pic>
      <p:sp>
        <p:nvSpPr>
          <p:cNvPr id="2" name="TextBox 1">
            <a:extLst>
              <a:ext uri="{FF2B5EF4-FFF2-40B4-BE49-F238E27FC236}">
                <a16:creationId xmlns:a16="http://schemas.microsoft.com/office/drawing/2014/main" id="{2E9F5562-077D-EDBE-08D6-98366038A56C}"/>
              </a:ext>
            </a:extLst>
          </p:cNvPr>
          <p:cNvSpPr txBox="1"/>
          <p:nvPr/>
        </p:nvSpPr>
        <p:spPr>
          <a:xfrm>
            <a:off x="4135120" y="2961640"/>
            <a:ext cx="744728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highlight>
                  <a:srgbClr val="FFFFFF"/>
                </a:highlight>
                <a:latin typeface="Open Sans"/>
                <a:ea typeface="Open Sans"/>
                <a:cs typeface="Open Sans"/>
              </a:rPr>
              <a:t>Mary Lazare, </a:t>
            </a:r>
            <a:r>
              <a:rPr lang="en-US" sz="1800">
                <a:highlight>
                  <a:srgbClr val="FFFFFF"/>
                </a:highlight>
                <a:latin typeface="Open Sans"/>
                <a:ea typeface="Open Sans"/>
                <a:cs typeface="Open Sans"/>
              </a:rPr>
              <a:t>Principal Deputy Administrator, serving as the senior official performing the duties of the ACL Administrator and Assistant Secretary for Aging</a:t>
            </a:r>
            <a:endParaRPr lang="en-US" sz="1800"/>
          </a:p>
          <a:p>
            <a:pPr algn="ctr"/>
            <a:endParaRPr lang="en-US" sz="1800"/>
          </a:p>
        </p:txBody>
      </p:sp>
    </p:spTree>
    <p:extLst>
      <p:ext uri="{BB962C8B-B14F-4D97-AF65-F5344CB8AC3E}">
        <p14:creationId xmlns:p14="http://schemas.microsoft.com/office/powerpoint/2010/main" val="1746725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20535-843F-B08E-AD64-381D27A49B3B}"/>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DA948DBA-1216-6233-1FBF-D050E0D03BAA}"/>
              </a:ext>
            </a:extLst>
          </p:cNvPr>
          <p:cNvSpPr>
            <a:spLocks noGrp="1"/>
          </p:cNvSpPr>
          <p:nvPr>
            <p:ph type="title"/>
          </p:nvPr>
        </p:nvSpPr>
        <p:spPr>
          <a:xfrm>
            <a:off x="583299" y="699734"/>
            <a:ext cx="10515600" cy="791702"/>
          </a:xfrm>
        </p:spPr>
        <p:txBody>
          <a:bodyPr/>
          <a:lstStyle/>
          <a:p>
            <a:r>
              <a:rPr lang="en-US"/>
              <a:t>America’s Growing Care Gap Demands Action</a:t>
            </a:r>
          </a:p>
        </p:txBody>
      </p:sp>
      <p:sp>
        <p:nvSpPr>
          <p:cNvPr id="7" name="Text Placeholder 6">
            <a:extLst>
              <a:ext uri="{FF2B5EF4-FFF2-40B4-BE49-F238E27FC236}">
                <a16:creationId xmlns:a16="http://schemas.microsoft.com/office/drawing/2014/main" id="{1D66058C-161A-B45F-1144-0D5C6397A8AD}"/>
              </a:ext>
            </a:extLst>
          </p:cNvPr>
          <p:cNvSpPr>
            <a:spLocks noGrp="1"/>
          </p:cNvSpPr>
          <p:nvPr>
            <p:ph type="body" sz="quarter" idx="10"/>
          </p:nvPr>
        </p:nvSpPr>
        <p:spPr>
          <a:xfrm>
            <a:off x="583299" y="1748610"/>
            <a:ext cx="6292989" cy="4568825"/>
          </a:xfrm>
        </p:spPr>
        <p:txBody>
          <a:bodyPr>
            <a:normAutofit/>
          </a:bodyPr>
          <a:lstStyle/>
          <a:p>
            <a:pPr marL="285750" indent="-285750">
              <a:spcBef>
                <a:spcPts val="600"/>
              </a:spcBef>
              <a:spcAft>
                <a:spcPts val="600"/>
              </a:spcAft>
              <a:buSzPct val="115000"/>
              <a:buBlip>
                <a:blip r:embed="rId3"/>
              </a:buBlip>
              <a:defRPr/>
            </a:pPr>
            <a:r>
              <a:rPr lang="en-US" sz="1800">
                <a:solidFill>
                  <a:schemeClr val="tx1"/>
                </a:solidFill>
                <a:latin typeface="+mj-lt"/>
              </a:rPr>
              <a:t>More older a</a:t>
            </a:r>
            <a:r>
              <a:rPr lang="en-US" sz="1800">
                <a:latin typeface="+mj-lt"/>
              </a:rPr>
              <a:t>dults and people with disabilities are choosing to live in their homes and communities. </a:t>
            </a:r>
          </a:p>
          <a:p>
            <a:pPr marL="285750" indent="-285750">
              <a:spcBef>
                <a:spcPts val="600"/>
              </a:spcBef>
              <a:spcAft>
                <a:spcPts val="600"/>
              </a:spcAft>
              <a:buSzPct val="115000"/>
              <a:buBlip>
                <a:blip r:embed="rId3"/>
              </a:buBlip>
              <a:defRPr/>
            </a:pPr>
            <a:r>
              <a:rPr lang="en-US" sz="1800">
                <a:solidFill>
                  <a:schemeClr val="tx1"/>
                </a:solidFill>
                <a:latin typeface="+mj-lt"/>
              </a:rPr>
              <a:t>D</a:t>
            </a:r>
            <a:r>
              <a:rPr lang="en-US" sz="1800">
                <a:solidFill>
                  <a:schemeClr val="tx1"/>
                </a:solidFill>
              </a:rPr>
              <a:t>emand for home care is surging</a:t>
            </a:r>
            <a:r>
              <a:rPr lang="en-US" sz="1800">
                <a:solidFill>
                  <a:schemeClr val="tx1"/>
                </a:solidFill>
                <a:latin typeface="+mj-lt"/>
              </a:rPr>
              <a:t>, but the caregiver workforce is not keeping pace. </a:t>
            </a:r>
          </a:p>
          <a:p>
            <a:pPr marL="285750" indent="-285750">
              <a:spcBef>
                <a:spcPts val="600"/>
              </a:spcBef>
              <a:spcAft>
                <a:spcPts val="600"/>
              </a:spcAft>
              <a:buSzPct val="115000"/>
              <a:buBlip>
                <a:blip r:embed="rId3"/>
              </a:buBlip>
              <a:defRPr/>
            </a:pPr>
            <a:r>
              <a:rPr lang="en-US" sz="1800">
                <a:latin typeface="+mj-lt"/>
                <a:cs typeface="Arial"/>
              </a:rPr>
              <a:t>Caregivers, o</a:t>
            </a:r>
            <a:r>
              <a:rPr lang="en-US" sz="1800">
                <a:solidFill>
                  <a:schemeClr val="tx1"/>
                </a:solidFill>
                <a:latin typeface="+mj-lt"/>
                <a:cs typeface="Arial"/>
              </a:rPr>
              <a:t>ften family members, face significant physical, emotional, and financial strain.</a:t>
            </a:r>
          </a:p>
          <a:p>
            <a:pPr marL="285750" indent="-285750">
              <a:spcBef>
                <a:spcPts val="600"/>
              </a:spcBef>
              <a:spcAft>
                <a:spcPts val="600"/>
              </a:spcAft>
              <a:buSzPct val="114999"/>
              <a:buBlip>
                <a:blip r:embed="rId3"/>
              </a:buBlip>
              <a:defRPr/>
            </a:pPr>
            <a:r>
              <a:rPr lang="en-US" sz="1800">
                <a:solidFill>
                  <a:schemeClr val="tx1"/>
                </a:solidFill>
                <a:latin typeface="+mj-lt"/>
              </a:rPr>
              <a:t>The growing care gap threatens health, safety, and independence, and dignity.</a:t>
            </a:r>
            <a:endParaRPr lang="en-US" sz="1800">
              <a:solidFill>
                <a:schemeClr val="tx1"/>
              </a:solidFill>
              <a:ea typeface="+mn-lt"/>
              <a:cs typeface="+mn-lt"/>
            </a:endParaRPr>
          </a:p>
          <a:p>
            <a:pPr marL="285750" indent="-285750">
              <a:spcBef>
                <a:spcPts val="600"/>
              </a:spcBef>
              <a:spcAft>
                <a:spcPts val="600"/>
              </a:spcAft>
              <a:buSzPct val="114999"/>
              <a:buBlip>
                <a:blip r:embed="rId3"/>
              </a:buBlip>
              <a:defRPr/>
            </a:pPr>
            <a:r>
              <a:rPr lang="en-US" sz="1800">
                <a:solidFill>
                  <a:srgbClr val="000000"/>
                </a:solidFill>
                <a:ea typeface="+mn-lt"/>
                <a:cs typeface="+mn-lt"/>
              </a:rPr>
              <a:t>AI is advancing </a:t>
            </a:r>
            <a:r>
              <a:rPr lang="en-US" sz="1800">
                <a:solidFill>
                  <a:schemeClr val="tx1"/>
                </a:solidFill>
                <a:ea typeface="+mn-lt"/>
                <a:cs typeface="+mn-lt"/>
              </a:rPr>
              <a:t>rapidly, yet lacks standards for safe, effective, and privacy-protecting use in caregiving.</a:t>
            </a:r>
            <a:endParaRPr lang="en-US">
              <a:solidFill>
                <a:schemeClr val="tx1"/>
              </a:solidFill>
            </a:endParaRPr>
          </a:p>
          <a:p>
            <a:pPr marL="285750" indent="-285750">
              <a:spcBef>
                <a:spcPts val="600"/>
              </a:spcBef>
              <a:spcAft>
                <a:spcPts val="600"/>
              </a:spcAft>
              <a:buSzPct val="115000"/>
              <a:buBlip>
                <a:blip r:embed="rId3"/>
              </a:buBlip>
              <a:defRPr/>
            </a:pPr>
            <a:endParaRPr lang="en-US">
              <a:solidFill>
                <a:srgbClr val="000000"/>
              </a:solidFill>
            </a:endParaRPr>
          </a:p>
        </p:txBody>
      </p:sp>
      <p:sp>
        <p:nvSpPr>
          <p:cNvPr id="4" name="TextBox 3">
            <a:extLst>
              <a:ext uri="{FF2B5EF4-FFF2-40B4-BE49-F238E27FC236}">
                <a16:creationId xmlns:a16="http://schemas.microsoft.com/office/drawing/2014/main" id="{43A700E0-B0AB-E126-C774-81A77F09EA0F}"/>
              </a:ext>
            </a:extLst>
          </p:cNvPr>
          <p:cNvSpPr txBox="1"/>
          <p:nvPr/>
        </p:nvSpPr>
        <p:spPr>
          <a:xfrm>
            <a:off x="7034022" y="2385578"/>
            <a:ext cx="4428744" cy="1200329"/>
          </a:xfrm>
          <a:prstGeom prst="rect">
            <a:avLst/>
          </a:prstGeom>
          <a:noFill/>
        </p:spPr>
        <p:txBody>
          <a:bodyPr wrap="square">
            <a:spAutoFit/>
          </a:bodyPr>
          <a:lstStyle/>
          <a:p>
            <a:pPr algn="ctr"/>
            <a:r>
              <a:rPr lang="en-US" sz="2400" i="1">
                <a:solidFill>
                  <a:schemeClr val="accent1"/>
                </a:solidFill>
                <a:effectLst/>
                <a:latin typeface="+mj-lt"/>
                <a:ea typeface="Arial" panose="020B0604020202020204" pitchFamily="34" charset="0"/>
                <a:cs typeface="Times New Roman" panose="02020603050405020304" pitchFamily="18" charset="0"/>
              </a:rPr>
              <a:t>By 2032, the US will need an additional </a:t>
            </a:r>
            <a:r>
              <a:rPr lang="en-US" sz="2400" b="1" i="1">
                <a:solidFill>
                  <a:schemeClr val="accent1"/>
                </a:solidFill>
                <a:effectLst/>
                <a:latin typeface="+mj-lt"/>
                <a:ea typeface="Arial" panose="020B0604020202020204" pitchFamily="34" charset="0"/>
                <a:cs typeface="Times New Roman" panose="02020603050405020304" pitchFamily="18" charset="0"/>
              </a:rPr>
              <a:t>800,000 </a:t>
            </a:r>
            <a:r>
              <a:rPr lang="en-US" sz="2400" i="1">
                <a:solidFill>
                  <a:schemeClr val="accent1"/>
                </a:solidFill>
                <a:effectLst/>
                <a:latin typeface="+mj-lt"/>
                <a:ea typeface="Arial" panose="020B0604020202020204" pitchFamily="34" charset="0"/>
                <a:cs typeface="Times New Roman" panose="02020603050405020304" pitchFamily="18" charset="0"/>
              </a:rPr>
              <a:t>direct care workers to respond to demand. </a:t>
            </a:r>
            <a:endParaRPr lang="en-US" sz="2400" i="1">
              <a:solidFill>
                <a:schemeClr val="accent1"/>
              </a:solidFill>
              <a:latin typeface="+mj-lt"/>
            </a:endParaRPr>
          </a:p>
        </p:txBody>
      </p:sp>
      <p:cxnSp>
        <p:nvCxnSpPr>
          <p:cNvPr id="5" name="Google Shape;256;p3">
            <a:extLst>
              <a:ext uri="{FF2B5EF4-FFF2-40B4-BE49-F238E27FC236}">
                <a16:creationId xmlns:a16="http://schemas.microsoft.com/office/drawing/2014/main" id="{8884C5B5-2035-B8BA-59C8-65F4F5FC62BF}"/>
              </a:ext>
              <a:ext uri="{C183D7F6-B498-43B3-948B-1728B52AA6E4}">
                <adec:decorative xmlns:adec="http://schemas.microsoft.com/office/drawing/2017/decorative" val="1"/>
              </a:ext>
            </a:extLst>
          </p:cNvPr>
          <p:cNvCxnSpPr>
            <a:cxnSpLocks/>
          </p:cNvCxnSpPr>
          <p:nvPr/>
        </p:nvCxnSpPr>
        <p:spPr>
          <a:xfrm flipH="1">
            <a:off x="7667146" y="2251489"/>
            <a:ext cx="3162497" cy="0"/>
          </a:xfrm>
          <a:prstGeom prst="straightConnector1">
            <a:avLst/>
          </a:prstGeom>
          <a:noFill/>
          <a:ln w="57150" cap="flat" cmpd="sng">
            <a:solidFill>
              <a:srgbClr val="BE1E2D"/>
            </a:solidFill>
            <a:prstDash val="solid"/>
            <a:miter lim="800000"/>
            <a:headEnd type="none" w="sm" len="sm"/>
            <a:tailEnd type="none" w="sm" len="sm"/>
          </a:ln>
        </p:spPr>
      </p:cxnSp>
      <p:cxnSp>
        <p:nvCxnSpPr>
          <p:cNvPr id="8" name="Google Shape;256;p3">
            <a:extLst>
              <a:ext uri="{FF2B5EF4-FFF2-40B4-BE49-F238E27FC236}">
                <a16:creationId xmlns:a16="http://schemas.microsoft.com/office/drawing/2014/main" id="{5E119278-36A4-87D8-657C-CE386A7224B4}"/>
              </a:ext>
              <a:ext uri="{C183D7F6-B498-43B3-948B-1728B52AA6E4}">
                <adec:decorative xmlns:adec="http://schemas.microsoft.com/office/drawing/2017/decorative" val="1"/>
              </a:ext>
            </a:extLst>
          </p:cNvPr>
          <p:cNvCxnSpPr>
            <a:cxnSpLocks/>
          </p:cNvCxnSpPr>
          <p:nvPr/>
        </p:nvCxnSpPr>
        <p:spPr>
          <a:xfrm flipH="1">
            <a:off x="7667146" y="3711481"/>
            <a:ext cx="3162497" cy="0"/>
          </a:xfrm>
          <a:prstGeom prst="straightConnector1">
            <a:avLst/>
          </a:prstGeom>
          <a:noFill/>
          <a:ln w="57150" cap="flat" cmpd="sng">
            <a:solidFill>
              <a:srgbClr val="BE1E2D"/>
            </a:solidFill>
            <a:prstDash val="solid"/>
            <a:miter lim="800000"/>
            <a:headEnd type="none" w="sm" len="sm"/>
            <a:tailEnd type="none" w="sm" len="sm"/>
          </a:ln>
        </p:spPr>
      </p:cxnSp>
      <p:cxnSp>
        <p:nvCxnSpPr>
          <p:cNvPr id="10" name="Google Shape;256;p3">
            <a:extLst>
              <a:ext uri="{FF2B5EF4-FFF2-40B4-BE49-F238E27FC236}">
                <a16:creationId xmlns:a16="http://schemas.microsoft.com/office/drawing/2014/main" id="{597A232E-1A48-42D3-81BD-5C53395D815B}"/>
              </a:ext>
              <a:ext uri="{C183D7F6-B498-43B3-948B-1728B52AA6E4}">
                <adec:decorative xmlns:adec="http://schemas.microsoft.com/office/drawing/2017/decorative" val="1"/>
              </a:ext>
            </a:extLst>
          </p:cNvPr>
          <p:cNvCxnSpPr>
            <a:cxnSpLocks/>
          </p:cNvCxnSpPr>
          <p:nvPr/>
        </p:nvCxnSpPr>
        <p:spPr>
          <a:xfrm flipH="1">
            <a:off x="583299" y="1399289"/>
            <a:ext cx="1728386" cy="0"/>
          </a:xfrm>
          <a:prstGeom prst="straightConnector1">
            <a:avLst/>
          </a:prstGeom>
          <a:noFill/>
          <a:ln w="57150" cap="flat" cmpd="sng">
            <a:solidFill>
              <a:srgbClr val="BE1E2D"/>
            </a:solidFill>
            <a:prstDash val="solid"/>
            <a:miter lim="800000"/>
            <a:headEnd type="none" w="sm" len="sm"/>
            <a:tailEnd type="none" w="sm" len="sm"/>
          </a:ln>
        </p:spPr>
      </p:cxnSp>
    </p:spTree>
    <p:extLst>
      <p:ext uri="{BB962C8B-B14F-4D97-AF65-F5344CB8AC3E}">
        <p14:creationId xmlns:p14="http://schemas.microsoft.com/office/powerpoint/2010/main" val="2055086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E3E83-8F47-74BD-8C39-86E29E2751FC}"/>
              </a:ext>
            </a:extLst>
          </p:cNvPr>
          <p:cNvSpPr>
            <a:spLocks noGrp="1"/>
          </p:cNvSpPr>
          <p:nvPr>
            <p:ph type="title"/>
          </p:nvPr>
        </p:nvSpPr>
        <p:spPr/>
        <p:txBody>
          <a:bodyPr/>
          <a:lstStyle/>
          <a:p>
            <a:r>
              <a:rPr lang="en-US"/>
              <a:t>Why a Prize Challenge?</a:t>
            </a:r>
          </a:p>
        </p:txBody>
      </p:sp>
      <p:sp>
        <p:nvSpPr>
          <p:cNvPr id="3" name="Table Placeholder 2">
            <a:extLst>
              <a:ext uri="{FF2B5EF4-FFF2-40B4-BE49-F238E27FC236}">
                <a16:creationId xmlns:a16="http://schemas.microsoft.com/office/drawing/2014/main" id="{8AE60376-19C9-2D3B-25DF-1C91AFC73504}"/>
              </a:ext>
            </a:extLst>
          </p:cNvPr>
          <p:cNvSpPr>
            <a:spLocks noGrp="1"/>
          </p:cNvSpPr>
          <p:nvPr>
            <p:ph type="tbl" sz="quarter" idx="10"/>
          </p:nvPr>
        </p:nvSpPr>
        <p:spPr>
          <a:xfrm>
            <a:off x="838199" y="1416648"/>
            <a:ext cx="10783888" cy="4821238"/>
          </a:xfrm>
        </p:spPr>
        <p:txBody>
          <a:bodyPr>
            <a:normAutofit/>
          </a:bodyPr>
          <a:lstStyle/>
          <a:p>
            <a:pPr marL="685800" indent="-457200">
              <a:buFont typeface="Arial" panose="020B0604020202020204" pitchFamily="34" charset="0"/>
              <a:buChar char="•"/>
            </a:pPr>
            <a:r>
              <a:rPr lang="en-US" sz="2000"/>
              <a:t>A Challenge or Prize Competition is a way for federal agencies to ask for experts and innovators outside of government to develop solutions to a problem. People or teams submit their solutions, and the agency gives prizes to the best ones. </a:t>
            </a:r>
          </a:p>
          <a:p>
            <a:pPr marL="228600" indent="0"/>
            <a:endParaRPr lang="en-US" sz="2000"/>
          </a:p>
          <a:p>
            <a:pPr marL="685800" indent="-457200">
              <a:buFont typeface="Arial" panose="020B0604020202020204" pitchFamily="34" charset="0"/>
              <a:buChar char="•"/>
            </a:pPr>
            <a:r>
              <a:rPr lang="en-US" sz="2000"/>
              <a:t>ACL would like to drive innovation and collaboration to support caregivers with </a:t>
            </a:r>
            <a:r>
              <a:rPr lang="en-US" sz="2000" b="1"/>
              <a:t>user centered, affordable, and accessible</a:t>
            </a:r>
            <a:r>
              <a:rPr lang="en-US" sz="2000"/>
              <a:t> AI tools that improve care and reduce burden. We also want to encourage and inform broader adoption of AI tools across home care agencies that extend the direct care workforce.</a:t>
            </a:r>
          </a:p>
          <a:p>
            <a:pPr marL="228600" indent="0"/>
            <a:endParaRPr lang="en-US" sz="2000"/>
          </a:p>
          <a:p>
            <a:pPr marL="685800" indent="-457200">
              <a:buFont typeface="Arial" panose="020B0604020202020204" pitchFamily="34" charset="0"/>
              <a:buChar char="•"/>
            </a:pPr>
            <a:r>
              <a:rPr lang="en-US" sz="2000"/>
              <a:t>Federal agencies are allowed to run prize competitions under the </a:t>
            </a:r>
            <a:r>
              <a:rPr lang="en-US" sz="2000" u="sng">
                <a:hlinkClick r:id="rId3"/>
              </a:rPr>
              <a:t>America COMPETES Reauthorization Act of 2010</a:t>
            </a:r>
            <a:r>
              <a:rPr lang="en-US" sz="2000"/>
              <a:t>. This authority was updated in 2017 through the </a:t>
            </a:r>
            <a:r>
              <a:rPr lang="en-US" sz="2000" u="sng">
                <a:hlinkClick r:id="rId4"/>
              </a:rPr>
              <a:t>American Innovation and Competitiveness Act</a:t>
            </a:r>
            <a:r>
              <a:rPr lang="en-US" sz="2000"/>
              <a:t>.</a:t>
            </a:r>
          </a:p>
        </p:txBody>
      </p:sp>
    </p:spTree>
    <p:extLst>
      <p:ext uri="{BB962C8B-B14F-4D97-AF65-F5344CB8AC3E}">
        <p14:creationId xmlns:p14="http://schemas.microsoft.com/office/powerpoint/2010/main" val="1236162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804307-EED9-9B04-61CF-53A02BF25E6C}"/>
              </a:ext>
            </a:extLst>
          </p:cNvPr>
          <p:cNvSpPr txBox="1">
            <a:spLocks noGrp="1"/>
          </p:cNvSpPr>
          <p:nvPr>
            <p:ph type="title" idx="4294967295"/>
          </p:nvPr>
        </p:nvSpPr>
        <p:spPr>
          <a:xfrm>
            <a:off x="529116" y="834377"/>
            <a:ext cx="9817710" cy="564912"/>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itillium Web"/>
              <a:buNone/>
              <a:defRPr sz="3200" b="0" i="0" u="none" strike="noStrike" cap="none">
                <a:solidFill>
                  <a:schemeClr val="dk1"/>
                </a:solidFill>
                <a:latin typeface="+mj-lt"/>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chemeClr val="dk1"/>
              </a:buClr>
              <a:buSzPts val="1800"/>
              <a:buFont typeface="Titillium Web"/>
              <a:buNone/>
              <a:tabLst/>
              <a:defRPr/>
            </a:pPr>
            <a:r>
              <a:rPr kumimoji="0" lang="en-US" sz="3200" b="0" i="0" u="none" strike="noStrike" kern="0" cap="none" spc="0" normalizeH="0" baseline="0" noProof="0">
                <a:ln>
                  <a:noFill/>
                </a:ln>
                <a:solidFill>
                  <a:schemeClr val="dk1"/>
                </a:solidFill>
                <a:effectLst/>
                <a:uLnTx/>
                <a:uFillTx/>
                <a:latin typeface="+mj-lt"/>
                <a:ea typeface="Titillium Web"/>
                <a:cs typeface="Titillium Web"/>
                <a:sym typeface="Titillium Web"/>
              </a:rPr>
              <a:t>Strategic Vision for AI in Caregiving</a:t>
            </a:r>
          </a:p>
        </p:txBody>
      </p:sp>
      <p:sp>
        <p:nvSpPr>
          <p:cNvPr id="3" name="Text Placeholder 2">
            <a:extLst>
              <a:ext uri="{FF2B5EF4-FFF2-40B4-BE49-F238E27FC236}">
                <a16:creationId xmlns:a16="http://schemas.microsoft.com/office/drawing/2014/main" id="{3B29091A-7E90-9C27-10B5-A5FBA3083F6D}"/>
              </a:ext>
            </a:extLst>
          </p:cNvPr>
          <p:cNvSpPr>
            <a:spLocks noGrp="1"/>
          </p:cNvSpPr>
          <p:nvPr>
            <p:ph type="body" sz="quarter" idx="10"/>
          </p:nvPr>
        </p:nvSpPr>
        <p:spPr/>
        <p:txBody>
          <a:bodyPr>
            <a:normAutofit fontScale="92500" lnSpcReduction="20000"/>
          </a:bodyPr>
          <a:lstStyle/>
          <a:p>
            <a:pPr marL="0" indent="0">
              <a:buNone/>
            </a:pPr>
            <a:r>
              <a:rPr lang="en-US" sz="2000" b="1">
                <a:solidFill>
                  <a:schemeClr val="tx1"/>
                </a:solidFill>
                <a:ea typeface="+mn-lt"/>
                <a:cs typeface="+mn-lt"/>
              </a:rPr>
              <a:t>Goal: </a:t>
            </a:r>
            <a:endParaRPr lang="en-US">
              <a:solidFill>
                <a:schemeClr val="tx1"/>
              </a:solidFill>
            </a:endParaRPr>
          </a:p>
          <a:p>
            <a:pPr marL="0" indent="0">
              <a:buNone/>
            </a:pPr>
            <a:r>
              <a:rPr lang="en-US" sz="2000" b="1">
                <a:solidFill>
                  <a:schemeClr val="tx1"/>
                </a:solidFill>
                <a:ea typeface="+mn-lt"/>
                <a:cs typeface="+mn-lt"/>
              </a:rPr>
              <a:t>Leverage AI to improve care quality, reduce caregiver burden, and strengthen the caregiving infrastructure for the future. </a:t>
            </a:r>
          </a:p>
          <a:p>
            <a:pPr marL="0" indent="0">
              <a:buNone/>
            </a:pPr>
            <a:endParaRPr lang="en-US" sz="2000">
              <a:ea typeface="Calibri"/>
              <a:cs typeface="Arial"/>
            </a:endParaRPr>
          </a:p>
          <a:p>
            <a:pPr marL="0" indent="0">
              <a:buNone/>
            </a:pPr>
            <a:r>
              <a:rPr lang="en-US" sz="2000" b="1">
                <a:ea typeface="Calibri"/>
                <a:cs typeface="Arial"/>
              </a:rPr>
              <a:t>Ideal </a:t>
            </a:r>
            <a:r>
              <a:rPr lang="en-US" sz="1900" b="1">
                <a:ea typeface="Calibri"/>
                <a:cs typeface="Arial"/>
              </a:rPr>
              <a:t>AI </a:t>
            </a:r>
            <a:r>
              <a:rPr lang="en-US" sz="2000" b="1">
                <a:ea typeface="Calibri"/>
                <a:cs typeface="Arial"/>
              </a:rPr>
              <a:t>solutions:</a:t>
            </a:r>
            <a:endParaRPr lang="en-US" sz="2000" b="1"/>
          </a:p>
          <a:p>
            <a:pPr marL="342900" indent="-342900"/>
            <a:r>
              <a:rPr lang="en-US" sz="2000">
                <a:cs typeface="Arial"/>
              </a:rPr>
              <a:t>Are affordable, practical, safe, and scalable  </a:t>
            </a:r>
            <a:endParaRPr lang="en-US"/>
          </a:p>
          <a:p>
            <a:pPr marL="342900" indent="-342900"/>
            <a:r>
              <a:rPr lang="en-US" sz="2000">
                <a:cs typeface="Arial"/>
              </a:rPr>
              <a:t>Strengthen caregiving in the home and community</a:t>
            </a:r>
          </a:p>
          <a:p>
            <a:pPr marL="342900" indent="-342900"/>
            <a:r>
              <a:rPr lang="en-US" sz="2000">
                <a:solidFill>
                  <a:schemeClr val="tx1"/>
                </a:solidFill>
                <a:ea typeface="+mn-lt"/>
                <a:cs typeface="+mn-lt"/>
              </a:rPr>
              <a:t>Help mee</a:t>
            </a:r>
            <a:r>
              <a:rPr lang="en-US" sz="2000">
                <a:ea typeface="+mn-lt"/>
                <a:cs typeface="+mn-lt"/>
              </a:rPr>
              <a:t>t growing demand for care without compromising quality</a:t>
            </a:r>
            <a:endParaRPr lang="en-US" sz="2000">
              <a:cs typeface="Arial"/>
            </a:endParaRPr>
          </a:p>
          <a:p>
            <a:pPr marL="342900" indent="-342900"/>
            <a:r>
              <a:rPr lang="en-US" sz="2100">
                <a:ea typeface="Open Sans"/>
                <a:cs typeface="Arial"/>
              </a:rPr>
              <a:t>Supplement, not replace, human connection</a:t>
            </a:r>
          </a:p>
          <a:p>
            <a:pPr marL="342900" indent="-342900"/>
            <a:r>
              <a:rPr lang="en-US" sz="2100">
                <a:ea typeface="Open Sans"/>
                <a:cs typeface="Arial"/>
              </a:rPr>
              <a:t>Informed by voices and experiences of caregivers</a:t>
            </a:r>
            <a:endParaRPr lang="en-US"/>
          </a:p>
          <a:p>
            <a:pPr marL="342900" indent="-342900">
              <a:defRPr/>
            </a:pPr>
            <a:endParaRPr lang="en-US" sz="2000">
              <a:solidFill>
                <a:schemeClr val="tx1"/>
              </a:solidFill>
            </a:endParaRPr>
          </a:p>
          <a:p>
            <a:pPr marL="0" indent="0">
              <a:buNone/>
              <a:defRPr/>
            </a:pPr>
            <a:r>
              <a:rPr lang="en-US" sz="2000" b="1">
                <a:solidFill>
                  <a:schemeClr val="tx1"/>
                </a:solidFill>
              </a:rPr>
              <a:t>Out of Scope: </a:t>
            </a:r>
          </a:p>
          <a:p>
            <a:pPr marL="0" indent="0">
              <a:buNone/>
              <a:defRPr/>
            </a:pPr>
            <a:r>
              <a:rPr lang="en-US" sz="2000" b="1">
                <a:solidFill>
                  <a:schemeClr val="tx1"/>
                </a:solidFill>
              </a:rPr>
              <a:t>Technologies that promote independence but do not directly support caregiving.</a:t>
            </a:r>
          </a:p>
          <a:p>
            <a:pPr marL="0" indent="0">
              <a:buNone/>
            </a:pPr>
            <a:endParaRPr lang="en-US" sz="2000" i="1">
              <a:ea typeface="+mn-lt"/>
              <a:cs typeface="+mn-lt"/>
            </a:endParaRPr>
          </a:p>
          <a:p>
            <a:pPr marL="0" indent="0">
              <a:buNone/>
            </a:pPr>
            <a:endParaRPr lang="en-US" i="1"/>
          </a:p>
        </p:txBody>
      </p:sp>
      <p:cxnSp>
        <p:nvCxnSpPr>
          <p:cNvPr id="9" name="Google Shape;256;p3">
            <a:extLst>
              <a:ext uri="{FF2B5EF4-FFF2-40B4-BE49-F238E27FC236}">
                <a16:creationId xmlns:a16="http://schemas.microsoft.com/office/drawing/2014/main" id="{DA88BFB7-041F-F0AD-0CBF-C85E933B6E26}"/>
              </a:ext>
              <a:ext uri="{C183D7F6-B498-43B3-948B-1728B52AA6E4}">
                <adec:decorative xmlns:adec="http://schemas.microsoft.com/office/drawing/2017/decorative" val="1"/>
              </a:ext>
            </a:extLst>
          </p:cNvPr>
          <p:cNvCxnSpPr>
            <a:cxnSpLocks/>
          </p:cNvCxnSpPr>
          <p:nvPr/>
        </p:nvCxnSpPr>
        <p:spPr>
          <a:xfrm flipH="1">
            <a:off x="610165" y="1419385"/>
            <a:ext cx="1728386" cy="0"/>
          </a:xfrm>
          <a:prstGeom prst="straightConnector1">
            <a:avLst/>
          </a:prstGeom>
          <a:noFill/>
          <a:ln w="57150" cap="flat" cmpd="sng">
            <a:solidFill>
              <a:srgbClr val="BE1E2D"/>
            </a:solidFill>
            <a:prstDash val="solid"/>
            <a:miter lim="800000"/>
            <a:headEnd type="none" w="sm" len="sm"/>
            <a:tailEnd type="none" w="sm" len="sm"/>
          </a:ln>
        </p:spPr>
      </p:cxnSp>
    </p:spTree>
    <p:extLst>
      <p:ext uri="{BB962C8B-B14F-4D97-AF65-F5344CB8AC3E}">
        <p14:creationId xmlns:p14="http://schemas.microsoft.com/office/powerpoint/2010/main" val="598814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7" name="Title 1">
            <a:extLst>
              <a:ext uri="{FF2B5EF4-FFF2-40B4-BE49-F238E27FC236}">
                <a16:creationId xmlns:a16="http://schemas.microsoft.com/office/drawing/2014/main" id="{27339CF8-EBC3-374C-B946-F4C0B45A432C}"/>
              </a:ext>
            </a:extLst>
          </p:cNvPr>
          <p:cNvSpPr txBox="1">
            <a:spLocks noGrp="1"/>
          </p:cNvSpPr>
          <p:nvPr>
            <p:ph type="title" idx="4294967295"/>
          </p:nvPr>
        </p:nvSpPr>
        <p:spPr>
          <a:xfrm>
            <a:off x="529116" y="834377"/>
            <a:ext cx="9817710" cy="564912"/>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itillium Web"/>
              <a:buNone/>
              <a:defRPr sz="3200" b="0" i="0" u="none" strike="noStrike" cap="none">
                <a:solidFill>
                  <a:schemeClr val="dk1"/>
                </a:solidFill>
                <a:latin typeface="+mj-lt"/>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chemeClr val="dk1"/>
              </a:buClr>
              <a:buSzPts val="1800"/>
              <a:buFont typeface="Titillium Web"/>
              <a:buNone/>
              <a:tabLst/>
              <a:defRPr/>
            </a:pPr>
            <a:r>
              <a:rPr kumimoji="0" lang="en-US" sz="3200" b="0" i="0" u="none" strike="noStrike" kern="0" cap="none" spc="0" normalizeH="0" baseline="0" noProof="0">
                <a:ln>
                  <a:noFill/>
                </a:ln>
                <a:solidFill>
                  <a:schemeClr val="dk1"/>
                </a:solidFill>
                <a:effectLst/>
                <a:uLnTx/>
                <a:uFillTx/>
                <a:latin typeface="+mj-lt"/>
                <a:ea typeface="Titillium Web"/>
                <a:cs typeface="Titillium Web"/>
                <a:sym typeface="Titillium Web"/>
              </a:rPr>
              <a:t>How the Challenge Works</a:t>
            </a:r>
          </a:p>
        </p:txBody>
      </p:sp>
      <p:sp>
        <p:nvSpPr>
          <p:cNvPr id="3" name="Title 23">
            <a:extLst>
              <a:ext uri="{FF2B5EF4-FFF2-40B4-BE49-F238E27FC236}">
                <a16:creationId xmlns:a16="http://schemas.microsoft.com/office/drawing/2014/main" id="{B9FC441A-2D71-AC14-9C60-E6CA5D6E3C16}"/>
              </a:ext>
            </a:extLst>
          </p:cNvPr>
          <p:cNvSpPr txBox="1">
            <a:spLocks/>
          </p:cNvSpPr>
          <p:nvPr/>
        </p:nvSpPr>
        <p:spPr>
          <a:xfrm>
            <a:off x="2992614" y="1476649"/>
            <a:ext cx="5713654"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itillium Web"/>
              <a:buNone/>
              <a:defRPr sz="4400" b="0" i="0" u="none" strike="noStrike" cap="none">
                <a:solidFill>
                  <a:schemeClr val="dk1"/>
                </a:solidFill>
                <a:latin typeface="+mj-lt"/>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a:t>Two Tracks, Three Phases</a:t>
            </a:r>
          </a:p>
        </p:txBody>
      </p:sp>
      <p:sp>
        <p:nvSpPr>
          <p:cNvPr id="8" name="Text Placeholder 33">
            <a:extLst>
              <a:ext uri="{FF2B5EF4-FFF2-40B4-BE49-F238E27FC236}">
                <a16:creationId xmlns:a16="http://schemas.microsoft.com/office/drawing/2014/main" id="{9C04177A-E834-4A2D-C112-EC81B63356D2}"/>
              </a:ext>
            </a:extLst>
          </p:cNvPr>
          <p:cNvSpPr txBox="1">
            <a:spLocks/>
          </p:cNvSpPr>
          <p:nvPr/>
        </p:nvSpPr>
        <p:spPr>
          <a:xfrm>
            <a:off x="529116" y="2860522"/>
            <a:ext cx="4675929" cy="649796"/>
          </a:xfrm>
          <a:prstGeom prst="rect">
            <a:avLst/>
          </a:prstGeom>
        </p:spPr>
        <p:txBody>
          <a:bodyPr lIns="91440" tIns="45720" rIns="91440" bIns="45720" anchor="t"/>
          <a:lst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6695" indent="1270"/>
            <a:r>
              <a:rPr lang="en-US" sz="2000" b="1">
                <a:solidFill>
                  <a:schemeClr val="accent2"/>
                </a:solidFill>
              </a:rPr>
              <a:t>Track One: AI Tools for Caregivers</a:t>
            </a:r>
            <a:endParaRPr lang="en-US" sz="2000">
              <a:solidFill>
                <a:schemeClr val="accent2"/>
              </a:solidFill>
            </a:endParaRPr>
          </a:p>
        </p:txBody>
      </p:sp>
      <p:sp>
        <p:nvSpPr>
          <p:cNvPr id="10" name="Text Placeholder 27">
            <a:extLst>
              <a:ext uri="{FF2B5EF4-FFF2-40B4-BE49-F238E27FC236}">
                <a16:creationId xmlns:a16="http://schemas.microsoft.com/office/drawing/2014/main" id="{1B14838E-841B-9E87-AE38-F1846DBE8779}"/>
              </a:ext>
            </a:extLst>
          </p:cNvPr>
          <p:cNvSpPr txBox="1">
            <a:spLocks/>
          </p:cNvSpPr>
          <p:nvPr/>
        </p:nvSpPr>
        <p:spPr>
          <a:xfrm>
            <a:off x="713289" y="3457137"/>
            <a:ext cx="4804063" cy="1117120"/>
          </a:xfrm>
          <a:prstGeom prst="rect">
            <a:avLst/>
          </a:prstGeom>
        </p:spPr>
        <p:txBody>
          <a:bodyPr lIns="91440" tIns="45720" rIns="91440" bIns="45720" anchor="t"/>
          <a:lst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6695" indent="1270"/>
            <a:r>
              <a:rPr lang="en-US" sz="2000" u="sng"/>
              <a:t>Phase 1</a:t>
            </a:r>
            <a:r>
              <a:rPr lang="en-US" sz="2000"/>
              <a:t>:  Design</a:t>
            </a:r>
          </a:p>
          <a:p>
            <a:pPr marL="226695" indent="1270"/>
            <a:endParaRPr lang="en-US" sz="2000"/>
          </a:p>
          <a:p>
            <a:pPr marL="226695" indent="1270"/>
            <a:r>
              <a:rPr lang="en-US" sz="2000" u="sng"/>
              <a:t>Phase 2</a:t>
            </a:r>
            <a:r>
              <a:rPr lang="en-US" sz="2000"/>
              <a:t>: </a:t>
            </a:r>
            <a:r>
              <a:rPr lang="en-US" sz="2000">
                <a:latin typeface="Arial"/>
                <a:ea typeface="Calibri"/>
              </a:rPr>
              <a:t>Implementation and Testing</a:t>
            </a:r>
          </a:p>
          <a:p>
            <a:pPr marL="226695" indent="1270"/>
            <a:endParaRPr lang="en-US" sz="2000">
              <a:latin typeface="Arial"/>
              <a:ea typeface="Calibri"/>
            </a:endParaRPr>
          </a:p>
          <a:p>
            <a:pPr marL="226695" indent="1270"/>
            <a:r>
              <a:rPr lang="en-US" sz="2000" u="sng">
                <a:latin typeface="Arial"/>
                <a:ea typeface="Calibri"/>
              </a:rPr>
              <a:t>Phase 3</a:t>
            </a:r>
            <a:r>
              <a:rPr lang="en-US" sz="2000">
                <a:latin typeface="Arial"/>
                <a:ea typeface="Calibri"/>
              </a:rPr>
              <a:t>: Promise of Sustainability</a:t>
            </a:r>
            <a:endParaRPr lang="en-US" sz="2000"/>
          </a:p>
        </p:txBody>
      </p:sp>
      <p:sp>
        <p:nvSpPr>
          <p:cNvPr id="11" name="Text Placeholder 33">
            <a:extLst>
              <a:ext uri="{FF2B5EF4-FFF2-40B4-BE49-F238E27FC236}">
                <a16:creationId xmlns:a16="http://schemas.microsoft.com/office/drawing/2014/main" id="{2FFC9C27-B53F-C8E5-BBE0-93F42C2A5D23}"/>
              </a:ext>
            </a:extLst>
          </p:cNvPr>
          <p:cNvSpPr txBox="1">
            <a:spLocks/>
          </p:cNvSpPr>
          <p:nvPr/>
        </p:nvSpPr>
        <p:spPr>
          <a:xfrm>
            <a:off x="6096000" y="2807342"/>
            <a:ext cx="5566884" cy="649795"/>
          </a:xfrm>
          <a:prstGeom prst="rect">
            <a:avLst/>
          </a:prstGeom>
        </p:spPr>
        <p:txBody>
          <a:bodyPr lIns="91440" tIns="45720" rIns="91440" bIns="45720" anchor="t"/>
          <a:lst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6695" indent="1270"/>
            <a:r>
              <a:rPr lang="en-US" sz="2000" b="1">
                <a:solidFill>
                  <a:schemeClr val="accent3"/>
                </a:solidFill>
              </a:rPr>
              <a:t>Track Two: </a:t>
            </a:r>
            <a:r>
              <a:rPr lang="en-US" sz="2000" b="1">
                <a:solidFill>
                  <a:schemeClr val="accent3"/>
                </a:solidFill>
                <a:latin typeface="Arial"/>
                <a:ea typeface="Calibri"/>
              </a:rPr>
              <a:t>AI Tools for Extending the Caregiver Workforce </a:t>
            </a:r>
            <a:endParaRPr lang="en-US" sz="2000">
              <a:solidFill>
                <a:schemeClr val="accent3"/>
              </a:solidFill>
              <a:latin typeface="Arial"/>
            </a:endParaRPr>
          </a:p>
        </p:txBody>
      </p:sp>
      <p:sp>
        <p:nvSpPr>
          <p:cNvPr id="12" name="Text Placeholder 27">
            <a:extLst>
              <a:ext uri="{FF2B5EF4-FFF2-40B4-BE49-F238E27FC236}">
                <a16:creationId xmlns:a16="http://schemas.microsoft.com/office/drawing/2014/main" id="{F495CC86-EA05-ADC1-D619-639459F2CE1B}"/>
              </a:ext>
            </a:extLst>
          </p:cNvPr>
          <p:cNvSpPr txBox="1">
            <a:spLocks/>
          </p:cNvSpPr>
          <p:nvPr/>
        </p:nvSpPr>
        <p:spPr>
          <a:xfrm>
            <a:off x="6304236" y="3525093"/>
            <a:ext cx="4804063" cy="1117119"/>
          </a:xfrm>
          <a:prstGeom prst="rect">
            <a:avLst/>
          </a:prstGeom>
        </p:spPr>
        <p:txBody>
          <a:bodyPr lIns="91440" tIns="45720" rIns="91440" bIns="45720" anchor="t"/>
          <a:lst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6695" indent="1270"/>
            <a:r>
              <a:rPr lang="en-US" sz="2000" u="sng"/>
              <a:t>Phase 1</a:t>
            </a:r>
            <a:r>
              <a:rPr lang="en-US" sz="2000"/>
              <a:t>: Design</a:t>
            </a:r>
          </a:p>
          <a:p>
            <a:pPr marL="226695" indent="1270"/>
            <a:endParaRPr lang="en-US" sz="2000"/>
          </a:p>
          <a:p>
            <a:pPr marL="226695" indent="1270"/>
            <a:r>
              <a:rPr lang="en-US" sz="2000" u="sng"/>
              <a:t>Phase 2</a:t>
            </a:r>
            <a:r>
              <a:rPr lang="en-US" sz="2000"/>
              <a:t>: Implementation and Testing</a:t>
            </a:r>
          </a:p>
          <a:p>
            <a:pPr marL="226695" indent="1270"/>
            <a:endParaRPr lang="en-US" sz="2000"/>
          </a:p>
          <a:p>
            <a:pPr marL="226695" indent="1270"/>
            <a:r>
              <a:rPr lang="en-US" sz="2000" u="sng"/>
              <a:t>Phase 3</a:t>
            </a:r>
            <a:r>
              <a:rPr lang="en-US" sz="2000"/>
              <a:t>: Promise of Sustainability</a:t>
            </a:r>
          </a:p>
        </p:txBody>
      </p:sp>
      <p:cxnSp>
        <p:nvCxnSpPr>
          <p:cNvPr id="13" name="Google Shape;256;p3">
            <a:extLst>
              <a:ext uri="{FF2B5EF4-FFF2-40B4-BE49-F238E27FC236}">
                <a16:creationId xmlns:a16="http://schemas.microsoft.com/office/drawing/2014/main" id="{93C84746-8F7C-A506-2FF1-19555AF0E145}"/>
              </a:ext>
              <a:ext uri="{C183D7F6-B498-43B3-948B-1728B52AA6E4}">
                <adec:decorative xmlns:adec="http://schemas.microsoft.com/office/drawing/2017/decorative" val="1"/>
              </a:ext>
            </a:extLst>
          </p:cNvPr>
          <p:cNvCxnSpPr>
            <a:cxnSpLocks/>
          </p:cNvCxnSpPr>
          <p:nvPr/>
        </p:nvCxnSpPr>
        <p:spPr>
          <a:xfrm flipH="1">
            <a:off x="610165" y="1419385"/>
            <a:ext cx="1728386" cy="0"/>
          </a:xfrm>
          <a:prstGeom prst="straightConnector1">
            <a:avLst/>
          </a:prstGeom>
          <a:noFill/>
          <a:ln w="57150" cap="flat" cmpd="sng">
            <a:solidFill>
              <a:srgbClr val="BE1E2D"/>
            </a:solidFill>
            <a:prstDash val="solid"/>
            <a:miter lim="800000"/>
            <a:headEnd type="none" w="sm" len="sm"/>
            <a:tailEnd type="none" w="sm" len="sm"/>
          </a:ln>
        </p:spPr>
      </p:cxnSp>
    </p:spTree>
    <p:extLst>
      <p:ext uri="{BB962C8B-B14F-4D97-AF65-F5344CB8AC3E}">
        <p14:creationId xmlns:p14="http://schemas.microsoft.com/office/powerpoint/2010/main" val="2403446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A841444-51F2-B39E-6C39-72A303D26B67}"/>
              </a:ext>
            </a:extLst>
          </p:cNvPr>
          <p:cNvSpPr txBox="1">
            <a:spLocks noGrp="1"/>
          </p:cNvSpPr>
          <p:nvPr>
            <p:ph type="title" idx="4294967295"/>
          </p:nvPr>
        </p:nvSpPr>
        <p:spPr>
          <a:xfrm>
            <a:off x="506106" y="834377"/>
            <a:ext cx="9817710" cy="564912"/>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itillium Web"/>
              <a:buNone/>
              <a:defRPr sz="3200" b="0" i="0" u="none" strike="noStrike" cap="none">
                <a:solidFill>
                  <a:schemeClr val="dk1"/>
                </a:solidFill>
                <a:latin typeface="+mj-lt"/>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chemeClr val="dk1"/>
              </a:buClr>
              <a:buSzPts val="1800"/>
              <a:buFont typeface="Titillium Web"/>
              <a:buNone/>
              <a:tabLst/>
              <a:defRPr/>
            </a:pPr>
            <a:r>
              <a:rPr kumimoji="0" lang="en-US" sz="3200" b="0" i="0" u="none" strike="noStrike" kern="0" cap="none" spc="0" normalizeH="0" baseline="0" noProof="0">
                <a:ln>
                  <a:noFill/>
                </a:ln>
                <a:solidFill>
                  <a:schemeClr val="dk1"/>
                </a:solidFill>
                <a:effectLst/>
                <a:uLnTx/>
                <a:uFillTx/>
                <a:latin typeface="+mj-lt"/>
                <a:ea typeface="Titillium Web"/>
                <a:cs typeface="Titillium Web"/>
                <a:sym typeface="Titillium Web"/>
              </a:rPr>
              <a:t>Caregiver Challenge AI Principles</a:t>
            </a:r>
          </a:p>
        </p:txBody>
      </p:sp>
      <p:sp>
        <p:nvSpPr>
          <p:cNvPr id="3" name="Text Placeholder 2">
            <a:extLst>
              <a:ext uri="{FF2B5EF4-FFF2-40B4-BE49-F238E27FC236}">
                <a16:creationId xmlns:a16="http://schemas.microsoft.com/office/drawing/2014/main" id="{3523DB67-5FF7-BCE9-8DBD-3A48CD1DD523}"/>
              </a:ext>
            </a:extLst>
          </p:cNvPr>
          <p:cNvSpPr>
            <a:spLocks noGrp="1"/>
          </p:cNvSpPr>
          <p:nvPr>
            <p:ph type="body" sz="quarter" idx="10"/>
          </p:nvPr>
        </p:nvSpPr>
        <p:spPr>
          <a:xfrm>
            <a:off x="682590" y="1596667"/>
            <a:ext cx="9641226" cy="4954857"/>
          </a:xfrm>
        </p:spPr>
        <p:txBody>
          <a:bodyPr>
            <a:normAutofit/>
          </a:bodyPr>
          <a:lstStyle/>
          <a:p>
            <a:pPr marL="0" indent="0">
              <a:lnSpc>
                <a:spcPct val="100000"/>
              </a:lnSpc>
              <a:spcBef>
                <a:spcPts val="0"/>
              </a:spcBef>
              <a:buNone/>
            </a:pPr>
            <a:endParaRPr lang="en-US" sz="700" b="1">
              <a:solidFill>
                <a:srgbClr val="000000"/>
              </a:solidFill>
              <a:ea typeface="Calibri"/>
              <a:cs typeface="Calibri"/>
            </a:endParaRPr>
          </a:p>
          <a:p>
            <a:pPr marL="342900" indent="-342900">
              <a:buFont typeface="Arial" panose="05000000000000000000" pitchFamily="2" charset="2"/>
              <a:buChar char="•"/>
            </a:pPr>
            <a:r>
              <a:rPr lang="en-US" sz="2600">
                <a:solidFill>
                  <a:srgbClr val="000000"/>
                </a:solidFill>
                <a:cs typeface="Arial"/>
              </a:rPr>
              <a:t>Protect privacy, dignity, and choice</a:t>
            </a:r>
          </a:p>
          <a:p>
            <a:pPr marL="342900" indent="-342900">
              <a:buFont typeface="Arial" panose="05000000000000000000" pitchFamily="2" charset="2"/>
              <a:buChar char="•"/>
            </a:pPr>
            <a:r>
              <a:rPr lang="en-US" sz="2600">
                <a:solidFill>
                  <a:srgbClr val="000000"/>
                </a:solidFill>
                <a:cs typeface="Arial"/>
              </a:rPr>
              <a:t>Support human-in-the-loop accountability</a:t>
            </a:r>
          </a:p>
          <a:p>
            <a:pPr marL="342900" lvl="0" indent="-342900">
              <a:buFont typeface="Arial" panose="05000000000000000000" pitchFamily="2" charset="2"/>
              <a:buChar char="•"/>
            </a:pPr>
            <a:r>
              <a:rPr lang="en-US" sz="2600">
                <a:solidFill>
                  <a:srgbClr val="000000"/>
                </a:solidFill>
              </a:rPr>
              <a:t>Support caregivers’ well-being and reduce burden</a:t>
            </a:r>
          </a:p>
          <a:p>
            <a:pPr marL="342900" lvl="0" indent="-342900">
              <a:buFont typeface="+mj-lt"/>
              <a:buChar char="•"/>
            </a:pPr>
            <a:r>
              <a:rPr lang="en-US" sz="2600">
                <a:solidFill>
                  <a:srgbClr val="000000"/>
                </a:solidFill>
              </a:rPr>
              <a:t>Supplement, not replace, human connection</a:t>
            </a:r>
          </a:p>
          <a:p>
            <a:pPr marL="342900" lvl="0" indent="-342900">
              <a:buFont typeface="+mj-lt"/>
              <a:buChar char="•"/>
            </a:pPr>
            <a:r>
              <a:rPr lang="en-US" sz="2600">
                <a:solidFill>
                  <a:srgbClr val="000000"/>
                </a:solidFill>
              </a:rPr>
              <a:t>Allow personalized and flexible care</a:t>
            </a:r>
          </a:p>
          <a:p>
            <a:pPr marL="342900" lvl="0" indent="-342900">
              <a:buFont typeface="+mj-lt"/>
              <a:buChar char="•"/>
            </a:pPr>
            <a:r>
              <a:rPr lang="en-US" sz="2600">
                <a:solidFill>
                  <a:srgbClr val="000000"/>
                </a:solidFill>
              </a:rPr>
              <a:t>Promote safety, reliability, and transparency</a:t>
            </a:r>
          </a:p>
          <a:p>
            <a:pPr marL="342900" lvl="0" indent="-342900">
              <a:buFont typeface="+mj-lt"/>
              <a:buChar char="•"/>
            </a:pPr>
            <a:r>
              <a:rPr lang="en-US" sz="2600">
                <a:solidFill>
                  <a:srgbClr val="000000"/>
                </a:solidFill>
              </a:rPr>
              <a:t>Ensure affordability and access</a:t>
            </a:r>
            <a:endParaRPr lang="en-US" sz="2600" u="sng">
              <a:solidFill>
                <a:srgbClr val="000000"/>
              </a:solidFill>
            </a:endParaRPr>
          </a:p>
          <a:p>
            <a:pPr marL="342900" lvl="0" indent="-342900">
              <a:buFont typeface="Arial" panose="05000000000000000000" pitchFamily="2" charset="2"/>
              <a:buChar char="•"/>
            </a:pPr>
            <a:endParaRPr lang="en-US" sz="700">
              <a:solidFill>
                <a:srgbClr val="000000"/>
              </a:solidFill>
            </a:endParaRPr>
          </a:p>
          <a:p>
            <a:pPr marL="0" lvl="0" indent="0">
              <a:buNone/>
            </a:pPr>
            <a:endParaRPr lang="en-US" sz="2000">
              <a:solidFill>
                <a:srgbClr val="000000"/>
              </a:solidFill>
            </a:endParaRPr>
          </a:p>
        </p:txBody>
      </p:sp>
      <p:cxnSp>
        <p:nvCxnSpPr>
          <p:cNvPr id="6" name="Google Shape;256;p3">
            <a:extLst>
              <a:ext uri="{FF2B5EF4-FFF2-40B4-BE49-F238E27FC236}">
                <a16:creationId xmlns:a16="http://schemas.microsoft.com/office/drawing/2014/main" id="{5F6661FA-CF39-A74D-0D2B-674CB5C333DF}"/>
              </a:ext>
              <a:ext uri="{C183D7F6-B498-43B3-948B-1728B52AA6E4}">
                <adec:decorative xmlns:adec="http://schemas.microsoft.com/office/drawing/2017/decorative" val="1"/>
              </a:ext>
            </a:extLst>
          </p:cNvPr>
          <p:cNvCxnSpPr>
            <a:cxnSpLocks/>
          </p:cNvCxnSpPr>
          <p:nvPr/>
        </p:nvCxnSpPr>
        <p:spPr>
          <a:xfrm flipH="1">
            <a:off x="583299" y="1399289"/>
            <a:ext cx="1728386" cy="0"/>
          </a:xfrm>
          <a:prstGeom prst="straightConnector1">
            <a:avLst/>
          </a:prstGeom>
          <a:noFill/>
          <a:ln w="57150" cap="flat" cmpd="sng">
            <a:solidFill>
              <a:srgbClr val="BE1E2D"/>
            </a:solidFill>
            <a:prstDash val="solid"/>
            <a:miter lim="800000"/>
            <a:headEnd type="none" w="sm" len="sm"/>
            <a:tailEnd type="none" w="sm" len="sm"/>
          </a:ln>
        </p:spPr>
      </p:cxnSp>
    </p:spTree>
    <p:extLst>
      <p:ext uri="{BB962C8B-B14F-4D97-AF65-F5344CB8AC3E}">
        <p14:creationId xmlns:p14="http://schemas.microsoft.com/office/powerpoint/2010/main" val="2125661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7E7A0-CEFF-23C4-A863-2E134B3170B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F07226D-BC39-895F-4C45-4E5E46AD316B}"/>
              </a:ext>
            </a:extLst>
          </p:cNvPr>
          <p:cNvSpPr txBox="1">
            <a:spLocks noGrp="1"/>
          </p:cNvSpPr>
          <p:nvPr>
            <p:ph type="title" idx="4294967295"/>
          </p:nvPr>
        </p:nvSpPr>
        <p:spPr>
          <a:xfrm>
            <a:off x="506106" y="834377"/>
            <a:ext cx="9817710" cy="564912"/>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itillium Web"/>
              <a:buNone/>
              <a:defRPr sz="3200" b="0" i="0" u="none" strike="noStrike" cap="none">
                <a:solidFill>
                  <a:schemeClr val="dk1"/>
                </a:solidFill>
                <a:latin typeface="+mj-lt"/>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chemeClr val="dk1"/>
              </a:buClr>
              <a:buSzPts val="1800"/>
              <a:buFont typeface="Titillium Web"/>
              <a:buNone/>
              <a:tabLst/>
              <a:defRPr/>
            </a:pPr>
            <a:r>
              <a:rPr kumimoji="0" lang="en-US" sz="3200" b="0" i="0" u="none" strike="noStrike" kern="0" cap="none" spc="0" normalizeH="0" baseline="0" noProof="0">
                <a:ln>
                  <a:noFill/>
                </a:ln>
                <a:solidFill>
                  <a:schemeClr val="dk1"/>
                </a:solidFill>
                <a:effectLst/>
                <a:uLnTx/>
                <a:uFillTx/>
                <a:latin typeface="+mj-lt"/>
                <a:ea typeface="Titillium Web"/>
                <a:cs typeface="Titillium Web"/>
                <a:sym typeface="Titillium Web"/>
              </a:rPr>
              <a:t>Phase 1 Prizes</a:t>
            </a:r>
          </a:p>
        </p:txBody>
      </p:sp>
      <p:sp>
        <p:nvSpPr>
          <p:cNvPr id="9" name="Rectangle 1">
            <a:extLst>
              <a:ext uri="{FF2B5EF4-FFF2-40B4-BE49-F238E27FC236}">
                <a16:creationId xmlns:a16="http://schemas.microsoft.com/office/drawing/2014/main" id="{E35A2327-7F63-37E3-80DC-7A495C14221E}"/>
              </a:ext>
            </a:extLst>
          </p:cNvPr>
          <p:cNvSpPr>
            <a:spLocks noGrp="1" noChangeArrowheads="1"/>
          </p:cNvSpPr>
          <p:nvPr>
            <p:ph type="body" sz="quarter" idx="10"/>
          </p:nvPr>
        </p:nvSpPr>
        <p:spPr bwMode="auto">
          <a:xfrm>
            <a:off x="583298" y="1673638"/>
            <a:ext cx="97405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ea typeface="Calibri"/>
                <a:cs typeface="Arial"/>
              </a:rPr>
              <a:t>Phase 1: $</a:t>
            </a:r>
            <a:r>
              <a:rPr lang="en-US" altLang="en-US" sz="2000">
                <a:solidFill>
                  <a:schemeClr val="tx1"/>
                </a:solidFill>
                <a:ea typeface="Calibri"/>
                <a:cs typeface="Arial"/>
              </a:rPr>
              <a:t>2.5</a:t>
            </a:r>
            <a:r>
              <a:rPr kumimoji="0" lang="en-US" altLang="en-US" sz="2000" b="0" i="0" u="none" strike="noStrike" cap="none" normalizeH="0" baseline="0">
                <a:ln>
                  <a:noFill/>
                </a:ln>
                <a:solidFill>
                  <a:schemeClr val="tx1"/>
                </a:solidFill>
                <a:effectLst/>
                <a:ea typeface="Calibri"/>
                <a:cs typeface="Arial"/>
              </a:rPr>
              <a:t> Million will be awarded to winners across both tracks. </a:t>
            </a:r>
          </a:p>
        </p:txBody>
      </p:sp>
      <p:cxnSp>
        <p:nvCxnSpPr>
          <p:cNvPr id="6" name="Google Shape;256;p3">
            <a:extLst>
              <a:ext uri="{FF2B5EF4-FFF2-40B4-BE49-F238E27FC236}">
                <a16:creationId xmlns:a16="http://schemas.microsoft.com/office/drawing/2014/main" id="{48340DDB-5281-C119-5D38-02E0051A9C39}"/>
              </a:ext>
              <a:ext uri="{C183D7F6-B498-43B3-948B-1728B52AA6E4}">
                <adec:decorative xmlns:adec="http://schemas.microsoft.com/office/drawing/2017/decorative" val="1"/>
              </a:ext>
            </a:extLst>
          </p:cNvPr>
          <p:cNvCxnSpPr>
            <a:cxnSpLocks/>
          </p:cNvCxnSpPr>
          <p:nvPr/>
        </p:nvCxnSpPr>
        <p:spPr>
          <a:xfrm flipH="1">
            <a:off x="583299" y="1399289"/>
            <a:ext cx="1728386" cy="0"/>
          </a:xfrm>
          <a:prstGeom prst="straightConnector1">
            <a:avLst/>
          </a:prstGeom>
          <a:noFill/>
          <a:ln w="57150" cap="flat" cmpd="sng">
            <a:solidFill>
              <a:srgbClr val="BE1E2D"/>
            </a:solidFill>
            <a:prstDash val="solid"/>
            <a:miter lim="800000"/>
            <a:headEnd type="none" w="sm" len="sm"/>
            <a:tailEnd type="none" w="sm" len="sm"/>
          </a:ln>
        </p:spPr>
      </p:cxnSp>
      <p:graphicFrame>
        <p:nvGraphicFramePr>
          <p:cNvPr id="8" name="Table 7">
            <a:extLst>
              <a:ext uri="{FF2B5EF4-FFF2-40B4-BE49-F238E27FC236}">
                <a16:creationId xmlns:a16="http://schemas.microsoft.com/office/drawing/2014/main" id="{9ADFCAB2-9E01-63E5-5F5B-FD3EF8607E68}"/>
              </a:ext>
            </a:extLst>
          </p:cNvPr>
          <p:cNvGraphicFramePr>
            <a:graphicFrameLocks noGrp="1"/>
          </p:cNvGraphicFramePr>
          <p:nvPr>
            <p:extLst>
              <p:ext uri="{D42A27DB-BD31-4B8C-83A1-F6EECF244321}">
                <p14:modId xmlns:p14="http://schemas.microsoft.com/office/powerpoint/2010/main" val="3973335394"/>
              </p:ext>
            </p:extLst>
          </p:nvPr>
        </p:nvGraphicFramePr>
        <p:xfrm>
          <a:off x="583297" y="2316782"/>
          <a:ext cx="11402377" cy="2198944"/>
        </p:xfrm>
        <a:graphic>
          <a:graphicData uri="http://schemas.openxmlformats.org/drawingml/2006/table">
            <a:tbl>
              <a:tblPr firstRow="1" firstCol="1" bandRow="1">
                <a:tableStyleId>{200ED9BF-9D1D-4861-8CE4-F2797EB4B9B3}</a:tableStyleId>
              </a:tblPr>
              <a:tblGrid>
                <a:gridCol w="1554992">
                  <a:extLst>
                    <a:ext uri="{9D8B030D-6E8A-4147-A177-3AD203B41FA5}">
                      <a16:colId xmlns:a16="http://schemas.microsoft.com/office/drawing/2014/main" val="1352419651"/>
                    </a:ext>
                  </a:extLst>
                </a:gridCol>
                <a:gridCol w="4501662">
                  <a:extLst>
                    <a:ext uri="{9D8B030D-6E8A-4147-A177-3AD203B41FA5}">
                      <a16:colId xmlns:a16="http://schemas.microsoft.com/office/drawing/2014/main" val="2506635834"/>
                    </a:ext>
                  </a:extLst>
                </a:gridCol>
                <a:gridCol w="5345723">
                  <a:extLst>
                    <a:ext uri="{9D8B030D-6E8A-4147-A177-3AD203B41FA5}">
                      <a16:colId xmlns:a16="http://schemas.microsoft.com/office/drawing/2014/main" val="3450987441"/>
                    </a:ext>
                  </a:extLst>
                </a:gridCol>
              </a:tblGrid>
              <a:tr h="1058842">
                <a:tc>
                  <a:txBody>
                    <a:bodyPr/>
                    <a:lstStyle/>
                    <a:p>
                      <a:pPr marL="0" marR="0" algn="ctr" fontAlgn="base">
                        <a:lnSpc>
                          <a:spcPct val="107000"/>
                        </a:lnSpc>
                        <a:spcAft>
                          <a:spcPts val="800"/>
                        </a:spcAft>
                        <a:buNone/>
                      </a:pPr>
                      <a:r>
                        <a:rPr lang="en-US" sz="2000" kern="0">
                          <a:effectLst/>
                          <a:latin typeface="+mn-lt"/>
                        </a:rPr>
                        <a:t>​</a:t>
                      </a:r>
                      <a:endParaRPr lang="en-US" sz="2000" kern="100">
                        <a:effectLst/>
                        <a:latin typeface="+mn-lt"/>
                        <a:ea typeface="Calibri" panose="020F0502020204030204" pitchFamily="34" charset="0"/>
                        <a:cs typeface="Arial" panose="020B0604020202020204" pitchFamily="34" charset="0"/>
                      </a:endParaRPr>
                    </a:p>
                  </a:txBody>
                  <a:tcPr marL="0" marR="0" marT="0" marB="0"/>
                </a:tc>
                <a:tc>
                  <a:txBody>
                    <a:bodyPr/>
                    <a:lstStyle/>
                    <a:p>
                      <a:pPr marL="0" marR="0" algn="ctr" fontAlgn="base">
                        <a:lnSpc>
                          <a:spcPct val="107000"/>
                        </a:lnSpc>
                        <a:spcAft>
                          <a:spcPts val="800"/>
                        </a:spcAft>
                        <a:buNone/>
                      </a:pPr>
                      <a:r>
                        <a:rPr lang="en-US" sz="2000" kern="0">
                          <a:effectLst/>
                          <a:latin typeface="+mn-lt"/>
                        </a:rPr>
                        <a:t>Track 1​</a:t>
                      </a:r>
                      <a:endParaRPr lang="en-US" sz="2000" kern="100">
                        <a:effectLst/>
                        <a:latin typeface="+mn-lt"/>
                      </a:endParaRPr>
                    </a:p>
                    <a:p>
                      <a:pPr marL="0" marR="0" algn="ctr" fontAlgn="base">
                        <a:lnSpc>
                          <a:spcPct val="107000"/>
                        </a:lnSpc>
                        <a:spcAft>
                          <a:spcPts val="0"/>
                        </a:spcAft>
                        <a:buNone/>
                      </a:pPr>
                      <a:r>
                        <a:rPr lang="en-US" sz="2000" kern="0">
                          <a:effectLst/>
                          <a:latin typeface="+mn-lt"/>
                        </a:rPr>
                        <a:t>AI Tools to Support Caregivers</a:t>
                      </a:r>
                    </a:p>
                  </a:txBody>
                  <a:tcPr marL="0" marR="0" marT="0" marB="0" anchor="ctr"/>
                </a:tc>
                <a:tc>
                  <a:txBody>
                    <a:bodyPr/>
                    <a:lstStyle/>
                    <a:p>
                      <a:pPr marL="0" marR="0" algn="ctr" fontAlgn="base">
                        <a:lnSpc>
                          <a:spcPct val="107000"/>
                        </a:lnSpc>
                        <a:spcAft>
                          <a:spcPts val="800"/>
                        </a:spcAft>
                        <a:buNone/>
                      </a:pPr>
                      <a:r>
                        <a:rPr lang="en-US" sz="2000" kern="0">
                          <a:effectLst/>
                          <a:latin typeface="+mn-lt"/>
                        </a:rPr>
                        <a:t>Track 2​</a:t>
                      </a:r>
                      <a:endParaRPr lang="en-US" sz="2000" kern="100">
                        <a:effectLst/>
                        <a:latin typeface="+mn-lt"/>
                      </a:endParaRPr>
                    </a:p>
                    <a:p>
                      <a:pPr marL="0" marR="0" algn="ctr" fontAlgn="base">
                        <a:lnSpc>
                          <a:spcPct val="107000"/>
                        </a:lnSpc>
                        <a:spcAft>
                          <a:spcPts val="800"/>
                        </a:spcAft>
                        <a:buNone/>
                      </a:pPr>
                      <a:r>
                        <a:rPr lang="en-US" sz="2000" kern="0">
                          <a:effectLst/>
                          <a:latin typeface="+mn-lt"/>
                        </a:rPr>
                        <a:t>AI Tools for Extending the Caregiver Workforce</a:t>
                      </a:r>
                      <a:endParaRPr lang="en-US" sz="2000" kern="100">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888779905"/>
                  </a:ext>
                </a:extLst>
              </a:tr>
              <a:tr h="1140102">
                <a:tc>
                  <a:txBody>
                    <a:bodyPr/>
                    <a:lstStyle/>
                    <a:p>
                      <a:pPr marL="0" marR="0" algn="ctr" fontAlgn="base">
                        <a:lnSpc>
                          <a:spcPct val="107000"/>
                        </a:lnSpc>
                        <a:spcAft>
                          <a:spcPts val="800"/>
                        </a:spcAft>
                        <a:buNone/>
                      </a:pPr>
                      <a:r>
                        <a:rPr lang="en-US" sz="2000" kern="0">
                          <a:effectLst/>
                          <a:latin typeface="+mn-lt"/>
                        </a:rPr>
                        <a:t>Phase 1: Design</a:t>
                      </a:r>
                      <a:r>
                        <a:rPr lang="en-US" sz="1600" kern="0">
                          <a:effectLst/>
                          <a:latin typeface="+mn-lt"/>
                        </a:rPr>
                        <a:t>​</a:t>
                      </a:r>
                      <a:endParaRPr lang="en-US" sz="1600" kern="100">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fontAlgn="base">
                        <a:lnSpc>
                          <a:spcPct val="107000"/>
                        </a:lnSpc>
                        <a:spcAft>
                          <a:spcPts val="800"/>
                        </a:spcAft>
                        <a:buNone/>
                      </a:pPr>
                      <a:r>
                        <a:rPr lang="en-US" sz="2000" kern="0">
                          <a:effectLst/>
                          <a:latin typeface="+mn-lt"/>
                        </a:rPr>
                        <a:t>Up to 10 awards for $100,000*​</a:t>
                      </a:r>
                      <a:endParaRPr lang="en-US" sz="2000" kern="100">
                        <a:effectLst/>
                        <a:latin typeface="+mn-lt"/>
                      </a:endParaRPr>
                    </a:p>
                    <a:p>
                      <a:pPr marL="0" marR="0" algn="ctr" fontAlgn="base">
                        <a:lnSpc>
                          <a:spcPct val="107000"/>
                        </a:lnSpc>
                        <a:spcAft>
                          <a:spcPts val="800"/>
                        </a:spcAft>
                        <a:buNone/>
                      </a:pPr>
                      <a:r>
                        <a:rPr lang="en-US" sz="2000" kern="0">
                          <a:effectLst/>
                          <a:latin typeface="+mn-lt"/>
                        </a:rPr>
                        <a:t>Up to 5 meritorious awards for $50,000 ​</a:t>
                      </a:r>
                      <a:endParaRPr lang="en-US" sz="2000" kern="100">
                        <a:effectLst/>
                        <a:latin typeface="+mn-lt"/>
                        <a:ea typeface="Calibri" panose="020F0502020204030204" pitchFamily="34" charset="0"/>
                        <a:cs typeface="Arial" panose="020B0604020202020204" pitchFamily="34" charset="0"/>
                      </a:endParaRPr>
                    </a:p>
                  </a:txBody>
                  <a:tcPr marL="0" marR="0" marT="0" marB="0" anchor="ctr">
                    <a:solidFill>
                      <a:schemeClr val="bg1"/>
                    </a:solidFill>
                  </a:tcPr>
                </a:tc>
                <a:tc>
                  <a:txBody>
                    <a:bodyPr/>
                    <a:lstStyle/>
                    <a:p>
                      <a:pPr marL="0" marR="0" algn="ctr" fontAlgn="base">
                        <a:lnSpc>
                          <a:spcPct val="107000"/>
                        </a:lnSpc>
                        <a:spcAft>
                          <a:spcPts val="800"/>
                        </a:spcAft>
                        <a:buNone/>
                      </a:pPr>
                      <a:r>
                        <a:rPr lang="en-US" sz="2000" kern="0">
                          <a:effectLst/>
                          <a:latin typeface="+mn-lt"/>
                        </a:rPr>
                        <a:t>Up to 10 awards for $100,000 ​</a:t>
                      </a:r>
                      <a:endParaRPr lang="en-US" sz="2000" kern="100">
                        <a:effectLst/>
                        <a:latin typeface="+mn-lt"/>
                      </a:endParaRPr>
                    </a:p>
                    <a:p>
                      <a:pPr marL="0" marR="0" algn="ctr" fontAlgn="base">
                        <a:lnSpc>
                          <a:spcPct val="107000"/>
                        </a:lnSpc>
                        <a:spcAft>
                          <a:spcPts val="800"/>
                        </a:spcAft>
                        <a:buNone/>
                      </a:pPr>
                      <a:r>
                        <a:rPr lang="en-US" sz="2000" kern="0">
                          <a:effectLst/>
                          <a:latin typeface="+mn-lt"/>
                        </a:rPr>
                        <a:t>Up to 5 meritorious awards for $50,000 ​</a:t>
                      </a:r>
                      <a:endParaRPr lang="en-US" sz="2000" kern="100">
                        <a:effectLst/>
                        <a:latin typeface="+mn-lt"/>
                        <a:ea typeface="Calibri" panose="020F0502020204030204" pitchFamily="34" charset="0"/>
                        <a:cs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val="2040065712"/>
                  </a:ext>
                </a:extLst>
              </a:tr>
            </a:tbl>
          </a:graphicData>
        </a:graphic>
      </p:graphicFrame>
      <p:sp>
        <p:nvSpPr>
          <p:cNvPr id="10" name="Rectangle 1">
            <a:extLst>
              <a:ext uri="{FF2B5EF4-FFF2-40B4-BE49-F238E27FC236}">
                <a16:creationId xmlns:a16="http://schemas.microsoft.com/office/drawing/2014/main" id="{47278661-0E78-14C0-89BF-C60ED3815E8C}"/>
              </a:ext>
            </a:extLst>
          </p:cNvPr>
          <p:cNvSpPr txBox="1">
            <a:spLocks noChangeArrowheads="1"/>
          </p:cNvSpPr>
          <p:nvPr/>
        </p:nvSpPr>
        <p:spPr bwMode="auto">
          <a:xfrm>
            <a:off x="832785" y="4772882"/>
            <a:ext cx="9793246"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40" tIns="4572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L="230188" marR="0" lvl="0" indent="-230188" algn="l" rtl="0">
              <a:lnSpc>
                <a:spcPct val="90000"/>
              </a:lnSpc>
              <a:spcBef>
                <a:spcPts val="1000"/>
              </a:spcBef>
              <a:spcAft>
                <a:spcPts val="0"/>
              </a:spcAft>
              <a:buClr>
                <a:schemeClr val="dk1"/>
              </a:buClr>
              <a:buSzPct val="100000"/>
              <a:buFont typeface="Wingdings" panose="05000000000000000000" pitchFamily="2" charset="2"/>
              <a:buChar char="§"/>
              <a:defRPr lang="en-US" sz="1600" b="0" i="0" u="none" strike="noStrike" cap="none" smtClean="0">
                <a:solidFill>
                  <a:schemeClr val="dk1"/>
                </a:solidFill>
                <a:latin typeface="+mn-lt"/>
                <a:ea typeface="Titillium Web"/>
                <a:cs typeface="Titillium Web"/>
                <a:sym typeface="Titillium Web"/>
              </a:defRPr>
            </a:lvl1pPr>
            <a:lvl2pPr marL="741363" marR="0" lvl="1" indent="-342900" algn="l" rtl="0">
              <a:lnSpc>
                <a:spcPct val="90000"/>
              </a:lnSpc>
              <a:spcBef>
                <a:spcPts val="500"/>
              </a:spcBef>
              <a:spcAft>
                <a:spcPts val="0"/>
              </a:spcAft>
              <a:buClr>
                <a:schemeClr val="dk1"/>
              </a:buClr>
              <a:buSzPts val="2400"/>
              <a:buFont typeface="Arial"/>
              <a:buChar char="•"/>
              <a:defRPr lang="en-US" sz="1600" b="0" i="0" u="none" strike="noStrike" cap="none" dirty="0" smtClean="0">
                <a:solidFill>
                  <a:schemeClr val="dk1"/>
                </a:solidFill>
                <a:latin typeface="+mn-lt"/>
                <a:ea typeface="Titillium Web"/>
                <a:cs typeface="Titillium Web"/>
                <a:sym typeface="Titillium Web"/>
              </a:defRPr>
            </a:lvl2pPr>
            <a:lvl3pPr marL="1144588" marR="0" lvl="2" indent="-342900" algn="l" rtl="0">
              <a:lnSpc>
                <a:spcPct val="90000"/>
              </a:lnSpc>
              <a:spcBef>
                <a:spcPts val="500"/>
              </a:spcBef>
              <a:spcAft>
                <a:spcPts val="0"/>
              </a:spcAft>
              <a:buClr>
                <a:schemeClr val="dk1"/>
              </a:buClr>
              <a:buSzPts val="2000"/>
              <a:buFont typeface="Arial"/>
              <a:buChar char="•"/>
              <a:defRPr lang="en-US" sz="1400" b="0" i="0" u="none" strike="noStrike" cap="none" dirty="0" smtClean="0">
                <a:solidFill>
                  <a:schemeClr val="dk1"/>
                </a:solidFill>
                <a:latin typeface="+mn-lt"/>
                <a:ea typeface="Titillium Web"/>
                <a:cs typeface="Titillium Web"/>
                <a:sym typeface="Titillium Web"/>
              </a:defRPr>
            </a:lvl3pPr>
            <a:lvl4pPr marL="1544638" marR="0" lvl="3" indent="-285750" algn="l" rtl="0">
              <a:lnSpc>
                <a:spcPct val="90000"/>
              </a:lnSpc>
              <a:spcBef>
                <a:spcPts val="500"/>
              </a:spcBef>
              <a:spcAft>
                <a:spcPts val="0"/>
              </a:spcAft>
              <a:buClr>
                <a:schemeClr val="dk1"/>
              </a:buClr>
              <a:buSzPts val="1800"/>
              <a:buFont typeface="Arial"/>
              <a:buChar char="•"/>
              <a:defRPr lang="en-US" sz="1200" b="0" i="0" u="none" strike="noStrike" cap="none" dirty="0" smtClean="0">
                <a:solidFill>
                  <a:schemeClr val="dk1"/>
                </a:solidFill>
                <a:latin typeface="+mn-lt"/>
                <a:ea typeface="Titillium Web"/>
                <a:cs typeface="Titillium Web"/>
                <a:sym typeface="Titillium Web"/>
              </a:defRPr>
            </a:lvl4pPr>
            <a:lvl5pPr marL="1943100" marR="0" lvl="4" indent="-285750" algn="l" rtl="0">
              <a:lnSpc>
                <a:spcPct val="90000"/>
              </a:lnSpc>
              <a:spcBef>
                <a:spcPts val="500"/>
              </a:spcBef>
              <a:spcAft>
                <a:spcPts val="0"/>
              </a:spcAft>
              <a:buClr>
                <a:schemeClr val="dk1"/>
              </a:buClr>
              <a:buSzPts val="1800"/>
              <a:buFont typeface="Arial"/>
              <a:buChar char="•"/>
              <a:defRPr lang="en-US" sz="1100" b="0" i="0" u="none" strike="noStrike" cap="none" dirty="0">
                <a:solidFill>
                  <a:schemeClr val="dk1"/>
                </a:solidFill>
                <a:latin typeface="+mn-lt"/>
                <a:ea typeface="Titillium Web"/>
                <a:cs typeface="Titillium Web"/>
                <a:sym typeface="Titillium Web"/>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eaLnBrk="0" fontAlgn="base" hangingPunct="0">
              <a:lnSpc>
                <a:spcPct val="100000"/>
              </a:lnSpc>
              <a:spcBef>
                <a:spcPct val="0"/>
              </a:spcBef>
              <a:spcAft>
                <a:spcPct val="0"/>
              </a:spcAft>
              <a:buClrTx/>
              <a:buSzTx/>
              <a:buFontTx/>
              <a:buNone/>
            </a:pPr>
            <a:r>
              <a:rPr lang="en-US" altLang="en-US">
                <a:solidFill>
                  <a:schemeClr val="tx1"/>
                </a:solidFill>
                <a:ea typeface="Calibri" panose="020F0502020204030204" pitchFamily="34" charset="0"/>
                <a:cs typeface="Arial" panose="020B0604020202020204" pitchFamily="34" charset="0"/>
              </a:rPr>
              <a:t>*</a:t>
            </a:r>
            <a:r>
              <a:rPr lang="en-US" altLang="en-US" sz="2000">
                <a:solidFill>
                  <a:schemeClr val="tx1"/>
                </a:solidFill>
                <a:ea typeface="Calibri" panose="020F0502020204030204" pitchFamily="34" charset="0"/>
                <a:cs typeface="Arial" panose="020B0604020202020204" pitchFamily="34" charset="0"/>
              </a:rPr>
              <a:t>At least 50% of Track 1 Winners will have designs focused on family caregivers.</a:t>
            </a:r>
          </a:p>
          <a:p>
            <a:pPr marL="0" indent="0" eaLnBrk="0" fontAlgn="base" hangingPunct="0">
              <a:lnSpc>
                <a:spcPct val="100000"/>
              </a:lnSpc>
              <a:spcBef>
                <a:spcPct val="0"/>
              </a:spcBef>
              <a:spcAft>
                <a:spcPct val="0"/>
              </a:spcAft>
              <a:buClrTx/>
              <a:buSzTx/>
              <a:buFontTx/>
              <a:buNone/>
            </a:pPr>
            <a:endParaRPr lang="en-US" altLang="en-US" sz="2000">
              <a:solidFill>
                <a:schemeClr val="tx1"/>
              </a:solidFill>
              <a:ea typeface="Calibri" panose="020F0502020204030204" pitchFamily="34" charset="0"/>
              <a:cs typeface="Arial" panose="020B0604020202020204" pitchFamily="34" charset="0"/>
            </a:endParaRPr>
          </a:p>
          <a:p>
            <a:pPr marL="0" indent="0" eaLnBrk="0" fontAlgn="base" hangingPunct="0">
              <a:lnSpc>
                <a:spcPct val="100000"/>
              </a:lnSpc>
              <a:spcBef>
                <a:spcPct val="0"/>
              </a:spcBef>
              <a:spcAft>
                <a:spcPct val="0"/>
              </a:spcAft>
              <a:buClrTx/>
              <a:buSzTx/>
              <a:buFontTx/>
              <a:buNone/>
            </a:pPr>
            <a:endParaRPr lang="en-US" altLang="en-US">
              <a:solidFill>
                <a:schemeClr val="tx1"/>
              </a:solidFill>
              <a:ea typeface="Calibri" panose="020F0502020204030204" pitchFamily="34" charset="0"/>
              <a:cs typeface="Arial" panose="020B0604020202020204" pitchFamily="34" charset="0"/>
            </a:endParaRPr>
          </a:p>
          <a:p>
            <a:pPr marL="0" indent="0" eaLnBrk="0" fontAlgn="base" hangingPunct="0">
              <a:lnSpc>
                <a:spcPct val="100000"/>
              </a:lnSpc>
              <a:spcBef>
                <a:spcPct val="0"/>
              </a:spcBef>
              <a:spcAft>
                <a:spcPct val="0"/>
              </a:spcAft>
              <a:buClrTx/>
              <a:buSzTx/>
              <a:buFontTx/>
              <a:buNone/>
            </a:pPr>
            <a:endParaRPr lang="en-US" altLang="en-US">
              <a:solidFill>
                <a:schemeClr val="tx1"/>
              </a:solidFill>
              <a:ea typeface="Calibri" panose="020F0502020204030204" pitchFamily="34" charset="0"/>
              <a:cs typeface="Arial" panose="020B0604020202020204" pitchFamily="34" charset="0"/>
            </a:endParaRPr>
          </a:p>
          <a:p>
            <a:pPr marL="0" indent="0" eaLnBrk="0" fontAlgn="base" hangingPunct="0">
              <a:lnSpc>
                <a:spcPct val="100000"/>
              </a:lnSpc>
              <a:spcBef>
                <a:spcPct val="0"/>
              </a:spcBef>
              <a:spcAft>
                <a:spcPct val="0"/>
              </a:spcAft>
              <a:buClrTx/>
              <a:buSzTx/>
              <a:buFontTx/>
              <a:buNone/>
            </a:pPr>
            <a:endParaRPr lang="en-US" altLang="en-US">
              <a:solidFill>
                <a:schemeClr val="tx1"/>
              </a:solidFill>
            </a:endParaRPr>
          </a:p>
          <a:p>
            <a:pPr marL="0" indent="0" eaLnBrk="0" fontAlgn="base" hangingPunct="0">
              <a:lnSpc>
                <a:spcPct val="100000"/>
              </a:lnSpc>
              <a:spcBef>
                <a:spcPct val="0"/>
              </a:spcBef>
              <a:spcAft>
                <a:spcPct val="0"/>
              </a:spcAft>
              <a:buClrTx/>
              <a:buSzTx/>
              <a:buFontTx/>
              <a:buNone/>
            </a:pPr>
            <a:r>
              <a:rPr lang="en-US" altLang="en-US" i="1">
                <a:solidFill>
                  <a:schemeClr val="tx1"/>
                </a:solidFill>
                <a:ea typeface="Calibri" panose="020F0502020204030204" pitchFamily="34" charset="0"/>
                <a:cs typeface="Arial" panose="020B0604020202020204" pitchFamily="34" charset="0"/>
              </a:rPr>
              <a:t>Award amounts for Phase 2 and 3 will be announced at a later date. </a:t>
            </a:r>
            <a:endParaRPr lang="en-US" altLang="en-US" i="1">
              <a:solidFill>
                <a:schemeClr val="tx1"/>
              </a:solidFill>
            </a:endParaRPr>
          </a:p>
        </p:txBody>
      </p:sp>
    </p:spTree>
    <p:extLst>
      <p:ext uri="{BB962C8B-B14F-4D97-AF65-F5344CB8AC3E}">
        <p14:creationId xmlns:p14="http://schemas.microsoft.com/office/powerpoint/2010/main" val="1358789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AE087-E7A4-7AD7-A9E7-BD222C866C9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30F671C-A8F2-BED2-28E5-7EA9E5324836}"/>
              </a:ext>
            </a:extLst>
          </p:cNvPr>
          <p:cNvSpPr txBox="1">
            <a:spLocks noGrp="1"/>
          </p:cNvSpPr>
          <p:nvPr>
            <p:ph type="title" idx="4294967295"/>
          </p:nvPr>
        </p:nvSpPr>
        <p:spPr>
          <a:xfrm>
            <a:off x="506106" y="834377"/>
            <a:ext cx="9817710" cy="564912"/>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itillium Web"/>
              <a:buNone/>
              <a:defRPr sz="3200" b="0" i="0" u="none" strike="noStrike" cap="none">
                <a:solidFill>
                  <a:schemeClr val="dk1"/>
                </a:solidFill>
                <a:latin typeface="+mj-lt"/>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chemeClr val="dk1"/>
              </a:buClr>
              <a:buSzPts val="1800"/>
              <a:buFont typeface="Titillium Web"/>
              <a:buNone/>
              <a:tabLst/>
              <a:defRPr/>
            </a:pPr>
            <a:r>
              <a:rPr kumimoji="0" lang="en-US" sz="3200" b="0" i="0" u="none" strike="noStrike" kern="0" cap="none" spc="0" normalizeH="0" baseline="0" noProof="0">
                <a:ln>
                  <a:noFill/>
                </a:ln>
                <a:solidFill>
                  <a:schemeClr val="dk1"/>
                </a:solidFill>
                <a:effectLst/>
                <a:uLnTx/>
                <a:uFillTx/>
                <a:latin typeface="+mj-lt"/>
                <a:ea typeface="Titillium Web"/>
                <a:cs typeface="Titillium Web"/>
                <a:sym typeface="Titillium Web"/>
              </a:rPr>
              <a:t>Key Milestones for Phase 1</a:t>
            </a:r>
          </a:p>
        </p:txBody>
      </p:sp>
      <p:cxnSp>
        <p:nvCxnSpPr>
          <p:cNvPr id="6" name="Google Shape;256;p3">
            <a:extLst>
              <a:ext uri="{FF2B5EF4-FFF2-40B4-BE49-F238E27FC236}">
                <a16:creationId xmlns:a16="http://schemas.microsoft.com/office/drawing/2014/main" id="{A3DDD62D-D81F-A212-CB1E-DD73B4EE84EE}"/>
              </a:ext>
              <a:ext uri="{C183D7F6-B498-43B3-948B-1728B52AA6E4}">
                <adec:decorative xmlns:adec="http://schemas.microsoft.com/office/drawing/2017/decorative" val="1"/>
              </a:ext>
            </a:extLst>
          </p:cNvPr>
          <p:cNvCxnSpPr>
            <a:cxnSpLocks/>
          </p:cNvCxnSpPr>
          <p:nvPr/>
        </p:nvCxnSpPr>
        <p:spPr>
          <a:xfrm flipH="1">
            <a:off x="583299" y="1399289"/>
            <a:ext cx="1728386" cy="0"/>
          </a:xfrm>
          <a:prstGeom prst="straightConnector1">
            <a:avLst/>
          </a:prstGeom>
          <a:noFill/>
          <a:ln w="57150" cap="flat" cmpd="sng">
            <a:solidFill>
              <a:srgbClr val="BE1E2D"/>
            </a:solidFill>
            <a:prstDash val="solid"/>
            <a:miter lim="800000"/>
            <a:headEnd type="none" w="sm" len="sm"/>
            <a:tailEnd type="none" w="sm" len="sm"/>
          </a:ln>
        </p:spPr>
      </p:cxnSp>
      <p:sp>
        <p:nvSpPr>
          <p:cNvPr id="4" name="Text Placeholder 3">
            <a:extLst>
              <a:ext uri="{FF2B5EF4-FFF2-40B4-BE49-F238E27FC236}">
                <a16:creationId xmlns:a16="http://schemas.microsoft.com/office/drawing/2014/main" id="{C006498B-BB98-6C07-3F85-3A34E57D0ECF}"/>
              </a:ext>
            </a:extLst>
          </p:cNvPr>
          <p:cNvSpPr>
            <a:spLocks noGrp="1"/>
          </p:cNvSpPr>
          <p:nvPr>
            <p:ph type="body" sz="quarter" idx="10"/>
          </p:nvPr>
        </p:nvSpPr>
        <p:spPr>
          <a:xfrm>
            <a:off x="583299" y="1748610"/>
            <a:ext cx="10492075" cy="4666256"/>
          </a:xfrm>
        </p:spPr>
        <p:txBody>
          <a:bodyPr/>
          <a:lstStyle/>
          <a:p>
            <a:pPr marL="229870" indent="-229870"/>
            <a:r>
              <a:rPr lang="en-US" sz="2200"/>
              <a:t>February 5, 2026		ACL Releases Additional Challenge Details</a:t>
            </a:r>
          </a:p>
          <a:p>
            <a:pPr marL="229870" indent="-229870"/>
            <a:r>
              <a:rPr lang="en-US" sz="2200"/>
              <a:t>March 2026			Interest Webinar 1</a:t>
            </a:r>
          </a:p>
          <a:p>
            <a:pPr marL="229870" indent="-229870"/>
            <a:r>
              <a:rPr lang="en-US" sz="2200"/>
              <a:t>April 15, 2026		Intent to Apply Submission </a:t>
            </a:r>
            <a:r>
              <a:rPr lang="en-US" sz="2200" i="1"/>
              <a:t>(not required)</a:t>
            </a:r>
          </a:p>
          <a:p>
            <a:pPr marL="229870" indent="-229870"/>
            <a:r>
              <a:rPr lang="en-US" sz="2200"/>
              <a:t>May 2026			Interest Webinar 2</a:t>
            </a:r>
          </a:p>
          <a:p>
            <a:pPr marL="229870" indent="-229870"/>
            <a:r>
              <a:rPr lang="en-US" sz="2200"/>
              <a:t>July 31, 2026		Phase 1 Applications Due </a:t>
            </a:r>
          </a:p>
          <a:p>
            <a:pPr marL="229870" indent="-229870"/>
            <a:r>
              <a:rPr lang="en-US" sz="2200"/>
              <a:t>September 2026		Phase 1 Winners Announced </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i="1"/>
              <a:t>Phase 2 and Phase 3 dates will be announced at a later date.</a:t>
            </a:r>
            <a:endParaRPr lang="en-US"/>
          </a:p>
          <a:p>
            <a:pPr marL="0" indent="0">
              <a:buNone/>
            </a:pPr>
            <a:endParaRPr lang="en-US"/>
          </a:p>
        </p:txBody>
      </p:sp>
    </p:spTree>
    <p:extLst>
      <p:ext uri="{BB962C8B-B14F-4D97-AF65-F5344CB8AC3E}">
        <p14:creationId xmlns:p14="http://schemas.microsoft.com/office/powerpoint/2010/main" val="3091932132"/>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075190"/>
      </a:accent1>
      <a:accent2>
        <a:srgbClr val="BE1E2D"/>
      </a:accent2>
      <a:accent3>
        <a:srgbClr val="F9A21A"/>
      </a:accent3>
      <a:accent4>
        <a:srgbClr val="7F7F7F"/>
      </a:accent4>
      <a:accent5>
        <a:srgbClr val="F2F2F2"/>
      </a:accent5>
      <a:accent6>
        <a:srgbClr val="FFFFFF"/>
      </a:accent6>
      <a:hlink>
        <a:srgbClr val="075190"/>
      </a:hlink>
      <a:folHlink>
        <a:srgbClr val="0070C0"/>
      </a:folHlink>
    </a:clrScheme>
    <a:fontScheme name="ACL PP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386c1ab-a1a9-4b19-9a8f-dc23fe9f047f" xsi:nil="true"/>
    <lcf76f155ced4ddcb4097134ff3c332f xmlns="da489892-ef40-4ac4-919b-bd2915b3048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138EEBE91040488FCE52C13E8C4AEC" ma:contentTypeVersion="11" ma:contentTypeDescription="Create a new document." ma:contentTypeScope="" ma:versionID="f5dd946c1d06c184e6e3097a32a37298">
  <xsd:schema xmlns:xsd="http://www.w3.org/2001/XMLSchema" xmlns:xs="http://www.w3.org/2001/XMLSchema" xmlns:p="http://schemas.microsoft.com/office/2006/metadata/properties" xmlns:ns2="da489892-ef40-4ac4-919b-bd2915b3048f" xmlns:ns3="0386c1ab-a1a9-4b19-9a8f-dc23fe9f047f" targetNamespace="http://schemas.microsoft.com/office/2006/metadata/properties" ma:root="true" ma:fieldsID="7b2a90b811abc15547554bffe97bef66" ns2:_="" ns3:_="">
    <xsd:import namespace="da489892-ef40-4ac4-919b-bd2915b3048f"/>
    <xsd:import namespace="0386c1ab-a1a9-4b19-9a8f-dc23fe9f047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489892-ef40-4ac4-919b-bd2915b304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86c1ab-a1a9-4b19-9a8f-dc23fe9f047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caf644-4eb7-4b96-bd97-0283f0770441}" ma:internalName="TaxCatchAll" ma:showField="CatchAllData" ma:web="0386c1ab-a1a9-4b19-9a8f-dc23fe9f04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050190-E35A-456E-BEFF-640F5A7A4E22}">
  <ds:schemaRefs>
    <ds:schemaRef ds:uri="http://schemas.microsoft.com/office/2006/documentManagement/types"/>
    <ds:schemaRef ds:uri="http://www.w3.org/XML/1998/namespace"/>
    <ds:schemaRef ds:uri="http://purl.org/dc/terms/"/>
    <ds:schemaRef ds:uri="0386c1ab-a1a9-4b19-9a8f-dc23fe9f047f"/>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da489892-ef40-4ac4-919b-bd2915b3048f"/>
  </ds:schemaRefs>
</ds:datastoreItem>
</file>

<file path=customXml/itemProps2.xml><?xml version="1.0" encoding="utf-8"?>
<ds:datastoreItem xmlns:ds="http://schemas.openxmlformats.org/officeDocument/2006/customXml" ds:itemID="{9FC10175-0784-4310-8648-E04F1CF4343C}">
  <ds:schemaRefs>
    <ds:schemaRef ds:uri="http://schemas.microsoft.com/sharepoint/v3/contenttype/forms"/>
  </ds:schemaRefs>
</ds:datastoreItem>
</file>

<file path=customXml/itemProps3.xml><?xml version="1.0" encoding="utf-8"?>
<ds:datastoreItem xmlns:ds="http://schemas.openxmlformats.org/officeDocument/2006/customXml" ds:itemID="{EA6F217A-34EC-45F8-AF4B-E8B24D558E93}">
  <ds:schemaRefs>
    <ds:schemaRef ds:uri="0386c1ab-a1a9-4b19-9a8f-dc23fe9f047f"/>
    <ds:schemaRef ds:uri="da489892-ef40-4ac4-919b-bd2915b304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d58addea-5053-4a80-8499-ba4d944910df}" enabled="0" method="" siteId="{d58addea-5053-4a80-8499-ba4d944910df}" removed="1"/>
</clbl:labelList>
</file>

<file path=docProps/app.xml><?xml version="1.0" encoding="utf-8"?>
<Properties xmlns="http://schemas.openxmlformats.org/officeDocument/2006/extended-properties" xmlns:vt="http://schemas.openxmlformats.org/officeDocument/2006/docPropsVTypes">
  <TotalTime>0</TotalTime>
  <Words>1440</Words>
  <Application>Microsoft Office PowerPoint</Application>
  <PresentationFormat>Widescreen</PresentationFormat>
  <Paragraphs>154</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Titillium Web SemiBold</vt:lpstr>
      <vt:lpstr>Open Sans</vt:lpstr>
      <vt:lpstr>Arial</vt:lpstr>
      <vt:lpstr>Calibri</vt:lpstr>
      <vt:lpstr>Titillium Web</vt:lpstr>
      <vt:lpstr>Arial Unicode MS</vt:lpstr>
      <vt:lpstr>Wingdings</vt:lpstr>
      <vt:lpstr>Office Theme</vt:lpstr>
      <vt:lpstr>Smart Innovation for Better Care: AI Solutions to Empower Caregivers  March 2026</vt:lpstr>
      <vt:lpstr>Welcome Remarks</vt:lpstr>
      <vt:lpstr>America’s Growing Care Gap Demands Action</vt:lpstr>
      <vt:lpstr>Why a Prize Challenge?</vt:lpstr>
      <vt:lpstr>Strategic Vision for AI in Caregiving</vt:lpstr>
      <vt:lpstr>How the Challenge Works</vt:lpstr>
      <vt:lpstr>Caregiver Challenge AI Principles</vt:lpstr>
      <vt:lpstr>Phase 1 Prizes</vt:lpstr>
      <vt:lpstr>Key Milestones for Phase 1</vt:lpstr>
      <vt:lpstr>Eligibility and Participation Requirements   </vt:lpstr>
      <vt:lpstr>Phase 1 Application Overview</vt:lpstr>
      <vt:lpstr>Phase 1 Judging Criteria</vt:lpstr>
      <vt:lpstr>Choosing Your Track</vt:lpstr>
      <vt:lpstr>Minimum Technology Readiness Level </vt:lpstr>
      <vt:lpstr>Potential Support</vt:lpstr>
      <vt:lpstr>Potential Support (cont.)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PowerPoint Deck Template</dc:title>
  <dc:creator>Administration for Community Living</dc:creator>
  <cp:lastModifiedBy>Jones, David (ACL)</cp:lastModifiedBy>
  <cp:revision>2</cp:revision>
  <dcterms:created xsi:type="dcterms:W3CDTF">2023-04-11T16:01:26Z</dcterms:created>
  <dcterms:modified xsi:type="dcterms:W3CDTF">2026-04-10T12:35:16Z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0x01010072138EEBE91040488FCE52C13E8C4AEC</vt:lpwstr>
  </property>
  <property fmtid="{D5CDD505-2E9C-101B-9397-08002B2CF9AE}" pid="3" name="MediaServiceImageTags">
    <vt:lpwstr/>
  </property>
</Properties>
</file>