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92" r:id="rId5"/>
  </p:sldMasterIdLst>
  <p:notesMasterIdLst>
    <p:notesMasterId r:id="rId50"/>
  </p:notesMasterIdLst>
  <p:handoutMasterIdLst>
    <p:handoutMasterId r:id="rId51"/>
  </p:handoutMasterIdLst>
  <p:sldIdLst>
    <p:sldId id="256" r:id="rId6"/>
    <p:sldId id="257" r:id="rId7"/>
    <p:sldId id="344" r:id="rId8"/>
    <p:sldId id="330" r:id="rId9"/>
    <p:sldId id="347" r:id="rId10"/>
    <p:sldId id="282" r:id="rId11"/>
    <p:sldId id="1737" r:id="rId12"/>
    <p:sldId id="270" r:id="rId13"/>
    <p:sldId id="1826" r:id="rId14"/>
    <p:sldId id="285" r:id="rId15"/>
    <p:sldId id="345" r:id="rId16"/>
    <p:sldId id="287" r:id="rId17"/>
    <p:sldId id="283" r:id="rId18"/>
    <p:sldId id="1804" r:id="rId19"/>
    <p:sldId id="1806" r:id="rId20"/>
    <p:sldId id="1805" r:id="rId21"/>
    <p:sldId id="286" r:id="rId22"/>
    <p:sldId id="1810" r:id="rId23"/>
    <p:sldId id="1803" r:id="rId24"/>
    <p:sldId id="266" r:id="rId25"/>
    <p:sldId id="1809" r:id="rId26"/>
    <p:sldId id="1802" r:id="rId27"/>
    <p:sldId id="284" r:id="rId28"/>
    <p:sldId id="275" r:id="rId29"/>
    <p:sldId id="1824" r:id="rId30"/>
    <p:sldId id="280" r:id="rId31"/>
    <p:sldId id="1811" r:id="rId32"/>
    <p:sldId id="294" r:id="rId33"/>
    <p:sldId id="292" r:id="rId34"/>
    <p:sldId id="1813" r:id="rId35"/>
    <p:sldId id="1814" r:id="rId36"/>
    <p:sldId id="1815" r:id="rId37"/>
    <p:sldId id="1816" r:id="rId38"/>
    <p:sldId id="1817" r:id="rId39"/>
    <p:sldId id="1819" r:id="rId40"/>
    <p:sldId id="1818" r:id="rId41"/>
    <p:sldId id="1820" r:id="rId42"/>
    <p:sldId id="1821" r:id="rId43"/>
    <p:sldId id="1822" r:id="rId44"/>
    <p:sldId id="1823" r:id="rId45"/>
    <p:sldId id="1825" r:id="rId46"/>
    <p:sldId id="1736" r:id="rId47"/>
    <p:sldId id="1735" r:id="rId48"/>
    <p:sldId id="362" r:id="rId49"/>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mp; Agenda Slides" id="{2627BBA7-DFD3-4A22-A986-3D9703599D75}">
          <p14:sldIdLst>
            <p14:sldId id="256"/>
            <p14:sldId id="257"/>
            <p14:sldId id="344"/>
            <p14:sldId id="330"/>
          </p14:sldIdLst>
        </p14:section>
        <p14:section name="Content Slides" id="{97F12C29-CF1A-48DB-B352-BE0E8A69C26A}">
          <p14:sldIdLst>
            <p14:sldId id="347"/>
            <p14:sldId id="282"/>
            <p14:sldId id="1737"/>
            <p14:sldId id="270"/>
            <p14:sldId id="1826"/>
            <p14:sldId id="285"/>
            <p14:sldId id="345"/>
            <p14:sldId id="287"/>
            <p14:sldId id="283"/>
            <p14:sldId id="1804"/>
            <p14:sldId id="1806"/>
            <p14:sldId id="1805"/>
            <p14:sldId id="286"/>
            <p14:sldId id="1810"/>
            <p14:sldId id="1803"/>
            <p14:sldId id="266"/>
            <p14:sldId id="1809"/>
            <p14:sldId id="1802"/>
            <p14:sldId id="284"/>
            <p14:sldId id="275"/>
            <p14:sldId id="1824"/>
            <p14:sldId id="280"/>
            <p14:sldId id="1811"/>
          </p14:sldIdLst>
        </p14:section>
        <p14:section name="Transition &amp; End Slides" id="{7646D77C-D1D8-4977-AAC2-1938093B6D71}">
          <p14:sldIdLst>
            <p14:sldId id="294"/>
            <p14:sldId id="292"/>
            <p14:sldId id="1813"/>
            <p14:sldId id="1814"/>
            <p14:sldId id="1815"/>
            <p14:sldId id="1816"/>
            <p14:sldId id="1817"/>
            <p14:sldId id="1819"/>
            <p14:sldId id="1818"/>
            <p14:sldId id="1820"/>
            <p14:sldId id="1821"/>
            <p14:sldId id="1822"/>
            <p14:sldId id="1823"/>
            <p14:sldId id="1825"/>
            <p14:sldId id="1736"/>
            <p14:sldId id="1735"/>
            <p14:sldId id="36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4B4B36-65DB-4E07-88CD-EE33B6EFFE5E}" name="Stephen McCall" initials="SM" userId="S::SMcCall@phinational.org::fd746f97-de0b-4432-be80-7981b8ba1976" providerId="AD"/>
  <p188:author id="{7E9F3E4C-59B6-417B-3D57-EE992F5DCA0D}" name="Jessica King" initials="JK" userId="S::jking@phinational.org::965fed9a-baef-47c9-90fb-17f4c956556a" providerId="AD"/>
  <p188:author id="{A2156169-5A36-F51E-EF1A-9924D6617AAF}" name="Jacqueline Lampert" initials="JL" userId="5ec40f75284c1ee0" providerId="Windows Live"/>
  <p188:author id="{40C2618D-A8B1-25B1-AC13-2CB3990E1694}" name="Lowe, Serena (HHS/OCR) (CTR)" initials="LS((" userId="S::Serena.Lowe@hhs.gov::db189231-6157-4faa-882f-ad856f7412c9" providerId="AD"/>
  <p188:author id="{E7D4548E-2169-733B-79D8-8B38FDF98CD6}" name="Kezia Scales" initials="KS" userId="S::KScales@phinational.org::0ceb7170-4e9a-411f-832e-b8ea74715c16" providerId="AD"/>
  <p188:author id="{A1202FE9-F901-3385-4C37-CCA4BB621894}" name="Laura Thorn" initials="LT" userId="S::laura.thorn@ncoa.org::d0a623db-b8c8-444b-be4c-49f1bc3d32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C5E6"/>
    <a:srgbClr val="005492"/>
    <a:srgbClr val="23B8E7"/>
    <a:srgbClr val="FFFFFF"/>
    <a:srgbClr val="ADCEE9"/>
    <a:srgbClr val="4FE1A0"/>
    <a:srgbClr val="FA9496"/>
    <a:srgbClr val="81B5DE"/>
    <a:srgbClr val="A5A5A5"/>
    <a:srgbClr val="0A49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3D9F69-FF05-483C-8E37-690513833833}" v="11" dt="2026-04-14T15:51:19.5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5" autoAdjust="0"/>
    <p:restoredTop sz="86441" autoAdjust="0"/>
  </p:normalViewPr>
  <p:slideViewPr>
    <p:cSldViewPr snapToGrid="0">
      <p:cViewPr varScale="1">
        <p:scale>
          <a:sx n="68" d="100"/>
          <a:sy n="68" d="100"/>
        </p:scale>
        <p:origin x="384" y="264"/>
      </p:cViewPr>
      <p:guideLst/>
    </p:cSldViewPr>
  </p:slideViewPr>
  <p:outlineViewPr>
    <p:cViewPr>
      <p:scale>
        <a:sx n="33" d="100"/>
        <a:sy n="33" d="100"/>
      </p:scale>
      <p:origin x="0" y="-159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Slater" userId="89bc46edcb1b8062" providerId="LiveId" clId="{055008E7-C302-46B8-A7FE-837289651BD5}"/>
    <pc:docChg chg="custSel modSld modMainMaster">
      <pc:chgData name="Mary Slater" userId="89bc46edcb1b8062" providerId="LiveId" clId="{055008E7-C302-46B8-A7FE-837289651BD5}" dt="2026-04-14T16:02:46.125" v="1203" actId="14100"/>
      <pc:docMkLst>
        <pc:docMk/>
      </pc:docMkLst>
      <pc:sldChg chg="modAnim">
        <pc:chgData name="Mary Slater" userId="89bc46edcb1b8062" providerId="LiveId" clId="{055008E7-C302-46B8-A7FE-837289651BD5}" dt="2026-04-14T15:49:42.845" v="1176"/>
        <pc:sldMkLst>
          <pc:docMk/>
          <pc:sldMk cId="98403655" sldId="266"/>
        </pc:sldMkLst>
      </pc:sldChg>
      <pc:sldChg chg="modAnim">
        <pc:chgData name="Mary Slater" userId="89bc46edcb1b8062" providerId="LiveId" clId="{055008E7-C302-46B8-A7FE-837289651BD5}" dt="2026-04-14T15:50:54.456" v="1182"/>
        <pc:sldMkLst>
          <pc:docMk/>
          <pc:sldMk cId="306384260" sldId="270"/>
        </pc:sldMkLst>
      </pc:sldChg>
      <pc:sldChg chg="modAnim">
        <pc:chgData name="Mary Slater" userId="89bc46edcb1b8062" providerId="LiveId" clId="{055008E7-C302-46B8-A7FE-837289651BD5}" dt="2026-04-14T15:50:14.957" v="1180"/>
        <pc:sldMkLst>
          <pc:docMk/>
          <pc:sldMk cId="4086633798" sldId="275"/>
        </pc:sldMkLst>
      </pc:sldChg>
      <pc:sldChg chg="delSp modSp mod modAnim">
        <pc:chgData name="Mary Slater" userId="89bc46edcb1b8062" providerId="LiveId" clId="{055008E7-C302-46B8-A7FE-837289651BD5}" dt="2026-04-14T15:51:01.664" v="1183"/>
        <pc:sldMkLst>
          <pc:docMk/>
          <pc:sldMk cId="3113967143" sldId="282"/>
        </pc:sldMkLst>
        <pc:spChg chg="ord">
          <ac:chgData name="Mary Slater" userId="89bc46edcb1b8062" providerId="LiveId" clId="{055008E7-C302-46B8-A7FE-837289651BD5}" dt="2026-04-14T15:47:32.651" v="1174"/>
          <ac:spMkLst>
            <pc:docMk/>
            <pc:sldMk cId="3113967143" sldId="282"/>
            <ac:spMk id="11" creationId="{02CE80FF-268C-98EB-9B79-30322590E1BA}"/>
          </ac:spMkLst>
        </pc:spChg>
      </pc:sldChg>
      <pc:sldChg chg="modSp mod">
        <pc:chgData name="Mary Slater" userId="89bc46edcb1b8062" providerId="LiveId" clId="{055008E7-C302-46B8-A7FE-837289651BD5}" dt="2026-04-14T15:58:40.062" v="1200" actId="13241"/>
        <pc:sldMkLst>
          <pc:docMk/>
          <pc:sldMk cId="2388272086" sldId="287"/>
        </pc:sldMkLst>
        <pc:graphicFrameChg chg="modGraphic">
          <ac:chgData name="Mary Slater" userId="89bc46edcb1b8062" providerId="LiveId" clId="{055008E7-C302-46B8-A7FE-837289651BD5}" dt="2026-04-14T15:58:40.062" v="1200" actId="13241"/>
          <ac:graphicFrameMkLst>
            <pc:docMk/>
            <pc:sldMk cId="2388272086" sldId="287"/>
            <ac:graphicFrameMk id="2" creationId="{DE437EB4-4490-4111-C7A1-0C1D784DD3CF}"/>
          </ac:graphicFrameMkLst>
        </pc:graphicFrameChg>
      </pc:sldChg>
      <pc:sldChg chg="modAnim">
        <pc:chgData name="Mary Slater" userId="89bc46edcb1b8062" providerId="LiveId" clId="{055008E7-C302-46B8-A7FE-837289651BD5}" dt="2026-04-14T15:49:30.851" v="1175"/>
        <pc:sldMkLst>
          <pc:docMk/>
          <pc:sldMk cId="614359978" sldId="1803"/>
        </pc:sldMkLst>
      </pc:sldChg>
      <pc:sldChg chg="modAnim">
        <pc:chgData name="Mary Slater" userId="89bc46edcb1b8062" providerId="LiveId" clId="{055008E7-C302-46B8-A7FE-837289651BD5}" dt="2026-04-14T15:51:14.150" v="1184"/>
        <pc:sldMkLst>
          <pc:docMk/>
          <pc:sldMk cId="2219531598" sldId="1804"/>
        </pc:sldMkLst>
      </pc:sldChg>
      <pc:sldChg chg="modAnim">
        <pc:chgData name="Mary Slater" userId="89bc46edcb1b8062" providerId="LiveId" clId="{055008E7-C302-46B8-A7FE-837289651BD5}" dt="2026-04-14T15:50:39.493" v="1181"/>
        <pc:sldMkLst>
          <pc:docMk/>
          <pc:sldMk cId="1165811630" sldId="1805"/>
        </pc:sldMkLst>
      </pc:sldChg>
      <pc:sldChg chg="modAnim">
        <pc:chgData name="Mary Slater" userId="89bc46edcb1b8062" providerId="LiveId" clId="{055008E7-C302-46B8-A7FE-837289651BD5}" dt="2026-04-14T15:51:19.501" v="1185"/>
        <pc:sldMkLst>
          <pc:docMk/>
          <pc:sldMk cId="94767352" sldId="1806"/>
        </pc:sldMkLst>
      </pc:sldChg>
      <pc:sldChg chg="modAnim">
        <pc:chgData name="Mary Slater" userId="89bc46edcb1b8062" providerId="LiveId" clId="{055008E7-C302-46B8-A7FE-837289651BD5}" dt="2026-04-14T15:50:06.943" v="1179"/>
        <pc:sldMkLst>
          <pc:docMk/>
          <pc:sldMk cId="2976388260" sldId="1809"/>
        </pc:sldMkLst>
      </pc:sldChg>
      <pc:sldChg chg="modSp mod">
        <pc:chgData name="Mary Slater" userId="89bc46edcb1b8062" providerId="LiveId" clId="{055008E7-C302-46B8-A7FE-837289651BD5}" dt="2026-04-14T16:02:46.125" v="1203" actId="14100"/>
        <pc:sldMkLst>
          <pc:docMk/>
          <pc:sldMk cId="1104842480" sldId="1824"/>
        </pc:sldMkLst>
        <pc:spChg chg="mod">
          <ac:chgData name="Mary Slater" userId="89bc46edcb1b8062" providerId="LiveId" clId="{055008E7-C302-46B8-A7FE-837289651BD5}" dt="2026-04-14T16:02:46.125" v="1203" actId="14100"/>
          <ac:spMkLst>
            <pc:docMk/>
            <pc:sldMk cId="1104842480" sldId="1824"/>
            <ac:spMk id="3" creationId="{029468BD-3F34-B47F-FB08-6360B3C6CEA8}"/>
          </ac:spMkLst>
        </pc:spChg>
        <pc:graphicFrameChg chg="mod modGraphic">
          <ac:chgData name="Mary Slater" userId="89bc46edcb1b8062" providerId="LiveId" clId="{055008E7-C302-46B8-A7FE-837289651BD5}" dt="2026-04-14T15:58:58.644" v="1202" actId="13238"/>
          <ac:graphicFrameMkLst>
            <pc:docMk/>
            <pc:sldMk cId="1104842480" sldId="1824"/>
            <ac:graphicFrameMk id="2" creationId="{0438ED17-DBDD-55D6-DB4C-2B31F14E856C}"/>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B89593-8CED-43B7-85A5-00BD92BA7CA0}"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en-US"/>
        </a:p>
      </dgm:t>
    </dgm:pt>
    <dgm:pt modelId="{99F120FD-6823-4521-AEC4-A8B7E6E6128B}">
      <dgm:prSet phldrT="[Text]" phldr="0" custT="1"/>
      <dgm:spPr/>
      <dgm:t>
        <a:bodyPr/>
        <a:lstStyle/>
        <a:p>
          <a:r>
            <a:rPr lang="en-US" sz="1600" b="1" dirty="0"/>
            <a:t>Inputs/</a:t>
          </a:r>
          <a:br>
            <a:rPr lang="en-US" sz="1600" b="1" dirty="0"/>
          </a:br>
          <a:r>
            <a:rPr lang="en-US" sz="1600" b="1" dirty="0"/>
            <a:t>Resources: </a:t>
          </a:r>
          <a:r>
            <a:rPr lang="en-US" sz="1400" b="0" dirty="0"/>
            <a:t>Budget, staffing, infrastructure, materials, etc. that will be dedicated to the effort</a:t>
          </a:r>
        </a:p>
      </dgm:t>
    </dgm:pt>
    <dgm:pt modelId="{C0C67471-B84E-455F-ABB3-48C50DE539A6}" type="parTrans" cxnId="{0553DAC9-E787-40B2-BF11-7205B20235FA}">
      <dgm:prSet/>
      <dgm:spPr/>
      <dgm:t>
        <a:bodyPr/>
        <a:lstStyle/>
        <a:p>
          <a:endParaRPr lang="en-US"/>
        </a:p>
      </dgm:t>
    </dgm:pt>
    <dgm:pt modelId="{DEB8DCCA-B7E9-40CD-8E42-8FBEA9A72275}" type="sibTrans" cxnId="{0553DAC9-E787-40B2-BF11-7205B20235FA}">
      <dgm:prSet custT="1"/>
      <dgm:spPr/>
      <dgm:t>
        <a:bodyPr/>
        <a:lstStyle/>
        <a:p>
          <a:endParaRPr lang="en-US" sz="1600"/>
        </a:p>
      </dgm:t>
    </dgm:pt>
    <dgm:pt modelId="{7C9E2285-B997-480F-B08C-CE04ADF739E5}">
      <dgm:prSet phldrT="[Text]" phldr="0" custT="1"/>
      <dgm:spPr/>
      <dgm:t>
        <a:bodyPr/>
        <a:lstStyle/>
        <a:p>
          <a:r>
            <a:rPr lang="en-US" sz="1600" b="1" dirty="0"/>
            <a:t>Activities: </a:t>
          </a:r>
          <a:r>
            <a:rPr lang="en-US" sz="1400" b="0" dirty="0"/>
            <a:t>The actions taken to achieve the desired results</a:t>
          </a:r>
        </a:p>
      </dgm:t>
    </dgm:pt>
    <dgm:pt modelId="{806326DF-5B6C-4804-AFD5-B65161C0B008}" type="parTrans" cxnId="{9601F4D1-257A-4915-933C-C59F3B796066}">
      <dgm:prSet/>
      <dgm:spPr/>
      <dgm:t>
        <a:bodyPr/>
        <a:lstStyle/>
        <a:p>
          <a:endParaRPr lang="en-US"/>
        </a:p>
      </dgm:t>
    </dgm:pt>
    <dgm:pt modelId="{B2A8BEC5-2988-4B1F-8455-5F898D4B5DF1}" type="sibTrans" cxnId="{9601F4D1-257A-4915-933C-C59F3B796066}">
      <dgm:prSet custT="1"/>
      <dgm:spPr/>
      <dgm:t>
        <a:bodyPr/>
        <a:lstStyle/>
        <a:p>
          <a:endParaRPr lang="en-US" sz="1600"/>
        </a:p>
      </dgm:t>
    </dgm:pt>
    <dgm:pt modelId="{9CCA1D20-1F56-4D02-91D2-33E0D4F2C99B}">
      <dgm:prSet phldrT="[Text]" phldr="0" custT="1"/>
      <dgm:spPr/>
      <dgm:t>
        <a:bodyPr/>
        <a:lstStyle/>
        <a:p>
          <a:r>
            <a:rPr lang="en-US" sz="1600" b="1" dirty="0"/>
            <a:t>Outputs: </a:t>
          </a:r>
          <a:r>
            <a:rPr lang="en-US" sz="1400" b="0" dirty="0"/>
            <a:t>The tangible, direct products of the activities</a:t>
          </a:r>
        </a:p>
      </dgm:t>
    </dgm:pt>
    <dgm:pt modelId="{B9D183F6-7FCB-43CF-AEB7-D45D8C6518D3}" type="parTrans" cxnId="{F0D9F627-E4FD-4CAB-8178-46A0357473DF}">
      <dgm:prSet/>
      <dgm:spPr/>
      <dgm:t>
        <a:bodyPr/>
        <a:lstStyle/>
        <a:p>
          <a:endParaRPr lang="en-US"/>
        </a:p>
      </dgm:t>
    </dgm:pt>
    <dgm:pt modelId="{B47BCD6D-5DDD-4753-80A8-CE053ED7D034}" type="sibTrans" cxnId="{F0D9F627-E4FD-4CAB-8178-46A0357473DF}">
      <dgm:prSet custT="1"/>
      <dgm:spPr/>
      <dgm:t>
        <a:bodyPr/>
        <a:lstStyle/>
        <a:p>
          <a:endParaRPr lang="en-US" sz="1600"/>
        </a:p>
      </dgm:t>
    </dgm:pt>
    <dgm:pt modelId="{5DAE9F52-375A-4FCB-90B2-59AD552B05FF}">
      <dgm:prSet custT="1"/>
      <dgm:spPr/>
      <dgm:t>
        <a:bodyPr/>
        <a:lstStyle/>
        <a:p>
          <a:r>
            <a:rPr lang="en-US" sz="1600" b="1" dirty="0"/>
            <a:t>Outcomes: </a:t>
          </a:r>
          <a:r>
            <a:rPr lang="en-US" sz="1400" b="0" dirty="0"/>
            <a:t>The changes that are expected; may include short-, intermediate-, and long-term outcomes</a:t>
          </a:r>
        </a:p>
      </dgm:t>
    </dgm:pt>
    <dgm:pt modelId="{D2E906D9-811B-42E9-BCE4-7F916307E384}" type="parTrans" cxnId="{D2CE80F1-270B-43B3-996F-49D3B71D7718}">
      <dgm:prSet/>
      <dgm:spPr/>
      <dgm:t>
        <a:bodyPr/>
        <a:lstStyle/>
        <a:p>
          <a:endParaRPr lang="en-US"/>
        </a:p>
      </dgm:t>
    </dgm:pt>
    <dgm:pt modelId="{48ADCEFE-F24C-4C17-974B-DA3634FB4533}" type="sibTrans" cxnId="{D2CE80F1-270B-43B3-996F-49D3B71D7718}">
      <dgm:prSet custT="1"/>
      <dgm:spPr/>
      <dgm:t>
        <a:bodyPr/>
        <a:lstStyle/>
        <a:p>
          <a:endParaRPr lang="en-US" sz="1600"/>
        </a:p>
      </dgm:t>
    </dgm:pt>
    <dgm:pt modelId="{F2211450-CEEF-4811-A3E9-2619AEB2992C}">
      <dgm:prSet custT="1"/>
      <dgm:spPr/>
      <dgm:t>
        <a:bodyPr/>
        <a:lstStyle/>
        <a:p>
          <a:r>
            <a:rPr lang="en-US" sz="1600" b="1" dirty="0"/>
            <a:t>Rationale and Assumptions: </a:t>
          </a:r>
          <a:r>
            <a:rPr lang="en-US" sz="1400" b="0" dirty="0"/>
            <a:t>Why will the effort produce results? What factors that are necessary for success are already in place? </a:t>
          </a:r>
        </a:p>
      </dgm:t>
    </dgm:pt>
    <dgm:pt modelId="{F0B5A8F9-26AD-493F-B440-A695ECC55F8A}" type="parTrans" cxnId="{D2DBC90F-DAE5-4FCE-8AE1-0EC0FDB1225C}">
      <dgm:prSet/>
      <dgm:spPr/>
      <dgm:t>
        <a:bodyPr/>
        <a:lstStyle/>
        <a:p>
          <a:endParaRPr lang="en-US"/>
        </a:p>
      </dgm:t>
    </dgm:pt>
    <dgm:pt modelId="{36E82E30-1CC3-43FC-AB21-3C472E2A9026}" type="sibTrans" cxnId="{D2DBC90F-DAE5-4FCE-8AE1-0EC0FDB1225C}">
      <dgm:prSet/>
      <dgm:spPr/>
      <dgm:t>
        <a:bodyPr/>
        <a:lstStyle/>
        <a:p>
          <a:endParaRPr lang="en-US"/>
        </a:p>
      </dgm:t>
    </dgm:pt>
    <dgm:pt modelId="{DB349997-BCDE-4AF9-99F3-E5E5140B41A6}" type="pres">
      <dgm:prSet presAssocID="{9EB89593-8CED-43B7-85A5-00BD92BA7CA0}" presName="Name0" presStyleCnt="0">
        <dgm:presLayoutVars>
          <dgm:dir/>
          <dgm:resizeHandles val="exact"/>
        </dgm:presLayoutVars>
      </dgm:prSet>
      <dgm:spPr/>
    </dgm:pt>
    <dgm:pt modelId="{2959897C-737E-4DB7-B51C-1047BEB91D66}" type="pres">
      <dgm:prSet presAssocID="{F2211450-CEEF-4811-A3E9-2619AEB2992C}" presName="node" presStyleLbl="node1" presStyleIdx="0" presStyleCnt="5">
        <dgm:presLayoutVars>
          <dgm:bulletEnabled val="1"/>
        </dgm:presLayoutVars>
      </dgm:prSet>
      <dgm:spPr/>
    </dgm:pt>
    <dgm:pt modelId="{4927DD7F-EF09-4A49-8686-0D155B6B661E}" type="pres">
      <dgm:prSet presAssocID="{36E82E30-1CC3-43FC-AB21-3C472E2A9026}" presName="sibTrans" presStyleLbl="sibTrans2D1" presStyleIdx="0" presStyleCnt="4"/>
      <dgm:spPr/>
    </dgm:pt>
    <dgm:pt modelId="{75D0BCFA-0B28-4491-AD27-998E49F4CA09}" type="pres">
      <dgm:prSet presAssocID="{36E82E30-1CC3-43FC-AB21-3C472E2A9026}" presName="connectorText" presStyleLbl="sibTrans2D1" presStyleIdx="0" presStyleCnt="4"/>
      <dgm:spPr/>
    </dgm:pt>
    <dgm:pt modelId="{79469182-6A6E-42DB-A1F5-34EE3BC7F74F}" type="pres">
      <dgm:prSet presAssocID="{99F120FD-6823-4521-AEC4-A8B7E6E6128B}" presName="node" presStyleLbl="node1" presStyleIdx="1" presStyleCnt="5">
        <dgm:presLayoutVars>
          <dgm:bulletEnabled val="1"/>
        </dgm:presLayoutVars>
      </dgm:prSet>
      <dgm:spPr/>
    </dgm:pt>
    <dgm:pt modelId="{09975C61-5765-44D4-95BD-1852AF514378}" type="pres">
      <dgm:prSet presAssocID="{DEB8DCCA-B7E9-40CD-8E42-8FBEA9A72275}" presName="sibTrans" presStyleLbl="sibTrans2D1" presStyleIdx="1" presStyleCnt="4"/>
      <dgm:spPr/>
    </dgm:pt>
    <dgm:pt modelId="{E44A03A5-B5BB-45B3-A7F0-F070DD953F0E}" type="pres">
      <dgm:prSet presAssocID="{DEB8DCCA-B7E9-40CD-8E42-8FBEA9A72275}" presName="connectorText" presStyleLbl="sibTrans2D1" presStyleIdx="1" presStyleCnt="4"/>
      <dgm:spPr/>
    </dgm:pt>
    <dgm:pt modelId="{A4FEDE91-D261-4FB2-8736-27120B474B78}" type="pres">
      <dgm:prSet presAssocID="{7C9E2285-B997-480F-B08C-CE04ADF739E5}" presName="node" presStyleLbl="node1" presStyleIdx="2" presStyleCnt="5" custLinFactNeighborX="0" custLinFactNeighborY="1927">
        <dgm:presLayoutVars>
          <dgm:bulletEnabled val="1"/>
        </dgm:presLayoutVars>
      </dgm:prSet>
      <dgm:spPr/>
    </dgm:pt>
    <dgm:pt modelId="{9C392626-07B9-47A0-859D-344C918E38DC}" type="pres">
      <dgm:prSet presAssocID="{B2A8BEC5-2988-4B1F-8455-5F898D4B5DF1}" presName="sibTrans" presStyleLbl="sibTrans2D1" presStyleIdx="2" presStyleCnt="4"/>
      <dgm:spPr/>
    </dgm:pt>
    <dgm:pt modelId="{26D5FF9A-1345-4820-AB5A-2F32BD91A3F4}" type="pres">
      <dgm:prSet presAssocID="{B2A8BEC5-2988-4B1F-8455-5F898D4B5DF1}" presName="connectorText" presStyleLbl="sibTrans2D1" presStyleIdx="2" presStyleCnt="4"/>
      <dgm:spPr/>
    </dgm:pt>
    <dgm:pt modelId="{28EAE2E0-8E29-4F1F-AE57-C20701AB4712}" type="pres">
      <dgm:prSet presAssocID="{9CCA1D20-1F56-4D02-91D2-33E0D4F2C99B}" presName="node" presStyleLbl="node1" presStyleIdx="3" presStyleCnt="5">
        <dgm:presLayoutVars>
          <dgm:bulletEnabled val="1"/>
        </dgm:presLayoutVars>
      </dgm:prSet>
      <dgm:spPr/>
    </dgm:pt>
    <dgm:pt modelId="{49521601-2FA7-466A-95ED-6C7806F081CF}" type="pres">
      <dgm:prSet presAssocID="{B47BCD6D-5DDD-4753-80A8-CE053ED7D034}" presName="sibTrans" presStyleLbl="sibTrans2D1" presStyleIdx="3" presStyleCnt="4"/>
      <dgm:spPr/>
    </dgm:pt>
    <dgm:pt modelId="{58174CBC-5487-4782-B6A3-0AB6D4D3BEA4}" type="pres">
      <dgm:prSet presAssocID="{B47BCD6D-5DDD-4753-80A8-CE053ED7D034}" presName="connectorText" presStyleLbl="sibTrans2D1" presStyleIdx="3" presStyleCnt="4"/>
      <dgm:spPr/>
    </dgm:pt>
    <dgm:pt modelId="{D1887529-4F3A-48C1-90B2-6F477F637D61}" type="pres">
      <dgm:prSet presAssocID="{5DAE9F52-375A-4FCB-90B2-59AD552B05FF}" presName="node" presStyleLbl="node1" presStyleIdx="4" presStyleCnt="5">
        <dgm:presLayoutVars>
          <dgm:bulletEnabled val="1"/>
        </dgm:presLayoutVars>
      </dgm:prSet>
      <dgm:spPr/>
    </dgm:pt>
  </dgm:ptLst>
  <dgm:cxnLst>
    <dgm:cxn modelId="{D2DBC90F-DAE5-4FCE-8AE1-0EC0FDB1225C}" srcId="{9EB89593-8CED-43B7-85A5-00BD92BA7CA0}" destId="{F2211450-CEEF-4811-A3E9-2619AEB2992C}" srcOrd="0" destOrd="0" parTransId="{F0B5A8F9-26AD-493F-B440-A695ECC55F8A}" sibTransId="{36E82E30-1CC3-43FC-AB21-3C472E2A9026}"/>
    <dgm:cxn modelId="{17C4E610-2E0D-43D1-B64D-8511C757A548}" type="presOf" srcId="{7C9E2285-B997-480F-B08C-CE04ADF739E5}" destId="{A4FEDE91-D261-4FB2-8736-27120B474B78}" srcOrd="0" destOrd="0" presId="urn:microsoft.com/office/officeart/2005/8/layout/process1"/>
    <dgm:cxn modelId="{EC60D127-1C54-430E-A16A-7A10689198CD}" type="presOf" srcId="{B2A8BEC5-2988-4B1F-8455-5F898D4B5DF1}" destId="{26D5FF9A-1345-4820-AB5A-2F32BD91A3F4}" srcOrd="1" destOrd="0" presId="urn:microsoft.com/office/officeart/2005/8/layout/process1"/>
    <dgm:cxn modelId="{F0D9F627-E4FD-4CAB-8178-46A0357473DF}" srcId="{9EB89593-8CED-43B7-85A5-00BD92BA7CA0}" destId="{9CCA1D20-1F56-4D02-91D2-33E0D4F2C99B}" srcOrd="3" destOrd="0" parTransId="{B9D183F6-7FCB-43CF-AEB7-D45D8C6518D3}" sibTransId="{B47BCD6D-5DDD-4753-80A8-CE053ED7D034}"/>
    <dgm:cxn modelId="{B40B272F-DA14-424A-97CF-8C0983CEE6A5}" type="presOf" srcId="{36E82E30-1CC3-43FC-AB21-3C472E2A9026}" destId="{75D0BCFA-0B28-4491-AD27-998E49F4CA09}" srcOrd="1" destOrd="0" presId="urn:microsoft.com/office/officeart/2005/8/layout/process1"/>
    <dgm:cxn modelId="{0F4B4238-1E19-46E0-92C0-7BB10037FF79}" type="presOf" srcId="{F2211450-CEEF-4811-A3E9-2619AEB2992C}" destId="{2959897C-737E-4DB7-B51C-1047BEB91D66}" srcOrd="0" destOrd="0" presId="urn:microsoft.com/office/officeart/2005/8/layout/process1"/>
    <dgm:cxn modelId="{799E8C3C-155C-40FB-97EC-36E2B885ABBD}" type="presOf" srcId="{DEB8DCCA-B7E9-40CD-8E42-8FBEA9A72275}" destId="{E44A03A5-B5BB-45B3-A7F0-F070DD953F0E}" srcOrd="1" destOrd="0" presId="urn:microsoft.com/office/officeart/2005/8/layout/process1"/>
    <dgm:cxn modelId="{EC2A7C65-8C6C-442D-ABC6-34173FD00972}" type="presOf" srcId="{9CCA1D20-1F56-4D02-91D2-33E0D4F2C99B}" destId="{28EAE2E0-8E29-4F1F-AE57-C20701AB4712}" srcOrd="0" destOrd="0" presId="urn:microsoft.com/office/officeart/2005/8/layout/process1"/>
    <dgm:cxn modelId="{044BFA8B-EE39-47BD-923C-0FE7DF86013B}" type="presOf" srcId="{36E82E30-1CC3-43FC-AB21-3C472E2A9026}" destId="{4927DD7F-EF09-4A49-8686-0D155B6B661E}" srcOrd="0" destOrd="0" presId="urn:microsoft.com/office/officeart/2005/8/layout/process1"/>
    <dgm:cxn modelId="{0C5F89B6-823C-4E03-BAAF-2256317580FE}" type="presOf" srcId="{B47BCD6D-5DDD-4753-80A8-CE053ED7D034}" destId="{49521601-2FA7-466A-95ED-6C7806F081CF}" srcOrd="0" destOrd="0" presId="urn:microsoft.com/office/officeart/2005/8/layout/process1"/>
    <dgm:cxn modelId="{D102BBB8-7E7F-4AAE-8B2F-275B4B7E79E3}" type="presOf" srcId="{5DAE9F52-375A-4FCB-90B2-59AD552B05FF}" destId="{D1887529-4F3A-48C1-90B2-6F477F637D61}" srcOrd="0" destOrd="0" presId="urn:microsoft.com/office/officeart/2005/8/layout/process1"/>
    <dgm:cxn modelId="{6998BDB9-B227-45DD-A084-5611A14E722C}" type="presOf" srcId="{B47BCD6D-5DDD-4753-80A8-CE053ED7D034}" destId="{58174CBC-5487-4782-B6A3-0AB6D4D3BEA4}" srcOrd="1" destOrd="0" presId="urn:microsoft.com/office/officeart/2005/8/layout/process1"/>
    <dgm:cxn modelId="{0553DAC9-E787-40B2-BF11-7205B20235FA}" srcId="{9EB89593-8CED-43B7-85A5-00BD92BA7CA0}" destId="{99F120FD-6823-4521-AEC4-A8B7E6E6128B}" srcOrd="1" destOrd="0" parTransId="{C0C67471-B84E-455F-ABB3-48C50DE539A6}" sibTransId="{DEB8DCCA-B7E9-40CD-8E42-8FBEA9A72275}"/>
    <dgm:cxn modelId="{212C16CF-AAF0-46D7-B240-51F33F3E2C26}" type="presOf" srcId="{9EB89593-8CED-43B7-85A5-00BD92BA7CA0}" destId="{DB349997-BCDE-4AF9-99F3-E5E5140B41A6}" srcOrd="0" destOrd="0" presId="urn:microsoft.com/office/officeart/2005/8/layout/process1"/>
    <dgm:cxn modelId="{9601F4D1-257A-4915-933C-C59F3B796066}" srcId="{9EB89593-8CED-43B7-85A5-00BD92BA7CA0}" destId="{7C9E2285-B997-480F-B08C-CE04ADF739E5}" srcOrd="2" destOrd="0" parTransId="{806326DF-5B6C-4804-AFD5-B65161C0B008}" sibTransId="{B2A8BEC5-2988-4B1F-8455-5F898D4B5DF1}"/>
    <dgm:cxn modelId="{B4591FE9-7A69-4210-804D-488E56AB4945}" type="presOf" srcId="{99F120FD-6823-4521-AEC4-A8B7E6E6128B}" destId="{79469182-6A6E-42DB-A1F5-34EE3BC7F74F}" srcOrd="0" destOrd="0" presId="urn:microsoft.com/office/officeart/2005/8/layout/process1"/>
    <dgm:cxn modelId="{8057B2F0-FDCE-44D8-9F10-61A0552895F0}" type="presOf" srcId="{DEB8DCCA-B7E9-40CD-8E42-8FBEA9A72275}" destId="{09975C61-5765-44D4-95BD-1852AF514378}" srcOrd="0" destOrd="0" presId="urn:microsoft.com/office/officeart/2005/8/layout/process1"/>
    <dgm:cxn modelId="{D2CE80F1-270B-43B3-996F-49D3B71D7718}" srcId="{9EB89593-8CED-43B7-85A5-00BD92BA7CA0}" destId="{5DAE9F52-375A-4FCB-90B2-59AD552B05FF}" srcOrd="4" destOrd="0" parTransId="{D2E906D9-811B-42E9-BCE4-7F916307E384}" sibTransId="{48ADCEFE-F24C-4C17-974B-DA3634FB4533}"/>
    <dgm:cxn modelId="{DD4244FE-9DB2-4B5C-B4B1-E69D640A7C0C}" type="presOf" srcId="{B2A8BEC5-2988-4B1F-8455-5F898D4B5DF1}" destId="{9C392626-07B9-47A0-859D-344C918E38DC}" srcOrd="0" destOrd="0" presId="urn:microsoft.com/office/officeart/2005/8/layout/process1"/>
    <dgm:cxn modelId="{CCFCCA9A-09DE-4DB1-B136-441C16707CF4}" type="presParOf" srcId="{DB349997-BCDE-4AF9-99F3-E5E5140B41A6}" destId="{2959897C-737E-4DB7-B51C-1047BEB91D66}" srcOrd="0" destOrd="0" presId="urn:microsoft.com/office/officeart/2005/8/layout/process1"/>
    <dgm:cxn modelId="{06D4820F-291A-4B3A-A929-28C22CE6FA87}" type="presParOf" srcId="{DB349997-BCDE-4AF9-99F3-E5E5140B41A6}" destId="{4927DD7F-EF09-4A49-8686-0D155B6B661E}" srcOrd="1" destOrd="0" presId="urn:microsoft.com/office/officeart/2005/8/layout/process1"/>
    <dgm:cxn modelId="{BB6EC465-2F1D-4F50-BB31-F6B8C1741D61}" type="presParOf" srcId="{4927DD7F-EF09-4A49-8686-0D155B6B661E}" destId="{75D0BCFA-0B28-4491-AD27-998E49F4CA09}" srcOrd="0" destOrd="0" presId="urn:microsoft.com/office/officeart/2005/8/layout/process1"/>
    <dgm:cxn modelId="{4F5DE883-8744-4F59-8B08-CF3CDB5938EA}" type="presParOf" srcId="{DB349997-BCDE-4AF9-99F3-E5E5140B41A6}" destId="{79469182-6A6E-42DB-A1F5-34EE3BC7F74F}" srcOrd="2" destOrd="0" presId="urn:microsoft.com/office/officeart/2005/8/layout/process1"/>
    <dgm:cxn modelId="{C838C670-C726-4CED-B808-E098456C3E65}" type="presParOf" srcId="{DB349997-BCDE-4AF9-99F3-E5E5140B41A6}" destId="{09975C61-5765-44D4-95BD-1852AF514378}" srcOrd="3" destOrd="0" presId="urn:microsoft.com/office/officeart/2005/8/layout/process1"/>
    <dgm:cxn modelId="{F1165660-FBF9-4BE3-9F1B-AAD07BAD4F36}" type="presParOf" srcId="{09975C61-5765-44D4-95BD-1852AF514378}" destId="{E44A03A5-B5BB-45B3-A7F0-F070DD953F0E}" srcOrd="0" destOrd="0" presId="urn:microsoft.com/office/officeart/2005/8/layout/process1"/>
    <dgm:cxn modelId="{C3456BF3-2406-40AF-9E34-5EDB8AD15943}" type="presParOf" srcId="{DB349997-BCDE-4AF9-99F3-E5E5140B41A6}" destId="{A4FEDE91-D261-4FB2-8736-27120B474B78}" srcOrd="4" destOrd="0" presId="urn:microsoft.com/office/officeart/2005/8/layout/process1"/>
    <dgm:cxn modelId="{9DAF80B6-464E-48AF-9179-6D56E5E9070B}" type="presParOf" srcId="{DB349997-BCDE-4AF9-99F3-E5E5140B41A6}" destId="{9C392626-07B9-47A0-859D-344C918E38DC}" srcOrd="5" destOrd="0" presId="urn:microsoft.com/office/officeart/2005/8/layout/process1"/>
    <dgm:cxn modelId="{10C19D49-41F3-4289-926E-0792124FD366}" type="presParOf" srcId="{9C392626-07B9-47A0-859D-344C918E38DC}" destId="{26D5FF9A-1345-4820-AB5A-2F32BD91A3F4}" srcOrd="0" destOrd="0" presId="urn:microsoft.com/office/officeart/2005/8/layout/process1"/>
    <dgm:cxn modelId="{6DC74691-1AAE-46D4-BC9F-6E11F494BC52}" type="presParOf" srcId="{DB349997-BCDE-4AF9-99F3-E5E5140B41A6}" destId="{28EAE2E0-8E29-4F1F-AE57-C20701AB4712}" srcOrd="6" destOrd="0" presId="urn:microsoft.com/office/officeart/2005/8/layout/process1"/>
    <dgm:cxn modelId="{3BA6B75C-5E5E-4621-9783-E1A0AF2E8617}" type="presParOf" srcId="{DB349997-BCDE-4AF9-99F3-E5E5140B41A6}" destId="{49521601-2FA7-466A-95ED-6C7806F081CF}" srcOrd="7" destOrd="0" presId="urn:microsoft.com/office/officeart/2005/8/layout/process1"/>
    <dgm:cxn modelId="{499DF06E-09D4-47FE-9D0B-3E69F5B8F35B}" type="presParOf" srcId="{49521601-2FA7-466A-95ED-6C7806F081CF}" destId="{58174CBC-5487-4782-B6A3-0AB6D4D3BEA4}" srcOrd="0" destOrd="0" presId="urn:microsoft.com/office/officeart/2005/8/layout/process1"/>
    <dgm:cxn modelId="{7F573086-4DFC-4D3A-93C9-0BA5AD78E7A0}" type="presParOf" srcId="{DB349997-BCDE-4AF9-99F3-E5E5140B41A6}" destId="{D1887529-4F3A-48C1-90B2-6F477F637D61}"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EB89593-8CED-43B7-85A5-00BD92BA7CA0}"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en-US"/>
        </a:p>
      </dgm:t>
    </dgm:pt>
    <dgm:pt modelId="{99F120FD-6823-4521-AEC4-A8B7E6E6128B}">
      <dgm:prSet phldrT="[Text]" phldr="0" custT="1"/>
      <dgm:spPr/>
      <dgm:t>
        <a:bodyPr/>
        <a:lstStyle/>
        <a:p>
          <a:r>
            <a:rPr lang="en-US" sz="1600" b="1" dirty="0"/>
            <a:t>Inputs/</a:t>
          </a:r>
          <a:br>
            <a:rPr lang="en-US" sz="1600" b="1" dirty="0"/>
          </a:br>
          <a:r>
            <a:rPr lang="en-US" sz="1600" b="1" dirty="0"/>
            <a:t>Resources: </a:t>
          </a:r>
          <a:r>
            <a:rPr lang="en-US" sz="1400" b="0" dirty="0"/>
            <a:t>Budget, staffing, infrastructure, materials, etc. that will be dedicated to the effort</a:t>
          </a:r>
        </a:p>
      </dgm:t>
    </dgm:pt>
    <dgm:pt modelId="{C0C67471-B84E-455F-ABB3-48C50DE539A6}" type="parTrans" cxnId="{0553DAC9-E787-40B2-BF11-7205B20235FA}">
      <dgm:prSet/>
      <dgm:spPr/>
      <dgm:t>
        <a:bodyPr/>
        <a:lstStyle/>
        <a:p>
          <a:endParaRPr lang="en-US"/>
        </a:p>
      </dgm:t>
    </dgm:pt>
    <dgm:pt modelId="{DEB8DCCA-B7E9-40CD-8E42-8FBEA9A72275}" type="sibTrans" cxnId="{0553DAC9-E787-40B2-BF11-7205B20235FA}">
      <dgm:prSet custT="1"/>
      <dgm:spPr/>
      <dgm:t>
        <a:bodyPr/>
        <a:lstStyle/>
        <a:p>
          <a:endParaRPr lang="en-US" sz="1600"/>
        </a:p>
      </dgm:t>
    </dgm:pt>
    <dgm:pt modelId="{7C9E2285-B997-480F-B08C-CE04ADF739E5}">
      <dgm:prSet phldrT="[Text]" phldr="0" custT="1"/>
      <dgm:spPr/>
      <dgm:t>
        <a:bodyPr/>
        <a:lstStyle/>
        <a:p>
          <a:r>
            <a:rPr lang="en-US" sz="1600" b="1" dirty="0"/>
            <a:t>Activities: </a:t>
          </a:r>
          <a:r>
            <a:rPr lang="en-US" sz="1400" b="0" dirty="0"/>
            <a:t>The actions taken to achieve the desired results</a:t>
          </a:r>
        </a:p>
      </dgm:t>
    </dgm:pt>
    <dgm:pt modelId="{806326DF-5B6C-4804-AFD5-B65161C0B008}" type="parTrans" cxnId="{9601F4D1-257A-4915-933C-C59F3B796066}">
      <dgm:prSet/>
      <dgm:spPr/>
      <dgm:t>
        <a:bodyPr/>
        <a:lstStyle/>
        <a:p>
          <a:endParaRPr lang="en-US"/>
        </a:p>
      </dgm:t>
    </dgm:pt>
    <dgm:pt modelId="{B2A8BEC5-2988-4B1F-8455-5F898D4B5DF1}" type="sibTrans" cxnId="{9601F4D1-257A-4915-933C-C59F3B796066}">
      <dgm:prSet custT="1"/>
      <dgm:spPr/>
      <dgm:t>
        <a:bodyPr/>
        <a:lstStyle/>
        <a:p>
          <a:endParaRPr lang="en-US" sz="1600"/>
        </a:p>
      </dgm:t>
    </dgm:pt>
    <dgm:pt modelId="{9CCA1D20-1F56-4D02-91D2-33E0D4F2C99B}">
      <dgm:prSet phldrT="[Text]" phldr="0" custT="1"/>
      <dgm:spPr/>
      <dgm:t>
        <a:bodyPr/>
        <a:lstStyle/>
        <a:p>
          <a:r>
            <a:rPr lang="en-US" sz="1600" b="1" dirty="0"/>
            <a:t>Outputs: </a:t>
          </a:r>
          <a:r>
            <a:rPr lang="en-US" sz="1400" b="0" dirty="0"/>
            <a:t>The tangible, direct products of the activities</a:t>
          </a:r>
        </a:p>
      </dgm:t>
    </dgm:pt>
    <dgm:pt modelId="{B9D183F6-7FCB-43CF-AEB7-D45D8C6518D3}" type="parTrans" cxnId="{F0D9F627-E4FD-4CAB-8178-46A0357473DF}">
      <dgm:prSet/>
      <dgm:spPr/>
      <dgm:t>
        <a:bodyPr/>
        <a:lstStyle/>
        <a:p>
          <a:endParaRPr lang="en-US"/>
        </a:p>
      </dgm:t>
    </dgm:pt>
    <dgm:pt modelId="{B47BCD6D-5DDD-4753-80A8-CE053ED7D034}" type="sibTrans" cxnId="{F0D9F627-E4FD-4CAB-8178-46A0357473DF}">
      <dgm:prSet custT="1"/>
      <dgm:spPr/>
      <dgm:t>
        <a:bodyPr/>
        <a:lstStyle/>
        <a:p>
          <a:endParaRPr lang="en-US" sz="1600"/>
        </a:p>
      </dgm:t>
    </dgm:pt>
    <dgm:pt modelId="{5DAE9F52-375A-4FCB-90B2-59AD552B05FF}">
      <dgm:prSet custT="1"/>
      <dgm:spPr/>
      <dgm:t>
        <a:bodyPr/>
        <a:lstStyle/>
        <a:p>
          <a:r>
            <a:rPr lang="en-US" sz="1600" b="1" dirty="0"/>
            <a:t>Outcomes: </a:t>
          </a:r>
          <a:r>
            <a:rPr lang="en-US" sz="1400" b="0" dirty="0"/>
            <a:t>The changes that are expected; may include short-, intermediate-, and long-term outcomes</a:t>
          </a:r>
        </a:p>
      </dgm:t>
    </dgm:pt>
    <dgm:pt modelId="{D2E906D9-811B-42E9-BCE4-7F916307E384}" type="parTrans" cxnId="{D2CE80F1-270B-43B3-996F-49D3B71D7718}">
      <dgm:prSet/>
      <dgm:spPr/>
      <dgm:t>
        <a:bodyPr/>
        <a:lstStyle/>
        <a:p>
          <a:endParaRPr lang="en-US"/>
        </a:p>
      </dgm:t>
    </dgm:pt>
    <dgm:pt modelId="{48ADCEFE-F24C-4C17-974B-DA3634FB4533}" type="sibTrans" cxnId="{D2CE80F1-270B-43B3-996F-49D3B71D7718}">
      <dgm:prSet custT="1"/>
      <dgm:spPr/>
      <dgm:t>
        <a:bodyPr/>
        <a:lstStyle/>
        <a:p>
          <a:endParaRPr lang="en-US" sz="1600"/>
        </a:p>
      </dgm:t>
    </dgm:pt>
    <dgm:pt modelId="{F2211450-CEEF-4811-A3E9-2619AEB2992C}">
      <dgm:prSet custT="1"/>
      <dgm:spPr/>
      <dgm:t>
        <a:bodyPr/>
        <a:lstStyle/>
        <a:p>
          <a:r>
            <a:rPr lang="en-US" sz="1600" b="1" dirty="0"/>
            <a:t>Rationale and Assumptions: </a:t>
          </a:r>
          <a:r>
            <a:rPr lang="en-US" sz="1400" b="0" dirty="0"/>
            <a:t>Why will the effort produce results? What factors that are necessary for success are already in place? </a:t>
          </a:r>
        </a:p>
      </dgm:t>
    </dgm:pt>
    <dgm:pt modelId="{F0B5A8F9-26AD-493F-B440-A695ECC55F8A}" type="parTrans" cxnId="{D2DBC90F-DAE5-4FCE-8AE1-0EC0FDB1225C}">
      <dgm:prSet/>
      <dgm:spPr/>
      <dgm:t>
        <a:bodyPr/>
        <a:lstStyle/>
        <a:p>
          <a:endParaRPr lang="en-US"/>
        </a:p>
      </dgm:t>
    </dgm:pt>
    <dgm:pt modelId="{36E82E30-1CC3-43FC-AB21-3C472E2A9026}" type="sibTrans" cxnId="{D2DBC90F-DAE5-4FCE-8AE1-0EC0FDB1225C}">
      <dgm:prSet/>
      <dgm:spPr/>
      <dgm:t>
        <a:bodyPr/>
        <a:lstStyle/>
        <a:p>
          <a:endParaRPr lang="en-US"/>
        </a:p>
      </dgm:t>
    </dgm:pt>
    <dgm:pt modelId="{DB349997-BCDE-4AF9-99F3-E5E5140B41A6}" type="pres">
      <dgm:prSet presAssocID="{9EB89593-8CED-43B7-85A5-00BD92BA7CA0}" presName="Name0" presStyleCnt="0">
        <dgm:presLayoutVars>
          <dgm:dir/>
          <dgm:resizeHandles val="exact"/>
        </dgm:presLayoutVars>
      </dgm:prSet>
      <dgm:spPr/>
    </dgm:pt>
    <dgm:pt modelId="{2959897C-737E-4DB7-B51C-1047BEB91D66}" type="pres">
      <dgm:prSet presAssocID="{F2211450-CEEF-4811-A3E9-2619AEB2992C}" presName="node" presStyleLbl="node1" presStyleIdx="0" presStyleCnt="5">
        <dgm:presLayoutVars>
          <dgm:bulletEnabled val="1"/>
        </dgm:presLayoutVars>
      </dgm:prSet>
      <dgm:spPr/>
    </dgm:pt>
    <dgm:pt modelId="{4927DD7F-EF09-4A49-8686-0D155B6B661E}" type="pres">
      <dgm:prSet presAssocID="{36E82E30-1CC3-43FC-AB21-3C472E2A9026}" presName="sibTrans" presStyleLbl="sibTrans2D1" presStyleIdx="0" presStyleCnt="4"/>
      <dgm:spPr/>
    </dgm:pt>
    <dgm:pt modelId="{75D0BCFA-0B28-4491-AD27-998E49F4CA09}" type="pres">
      <dgm:prSet presAssocID="{36E82E30-1CC3-43FC-AB21-3C472E2A9026}" presName="connectorText" presStyleLbl="sibTrans2D1" presStyleIdx="0" presStyleCnt="4"/>
      <dgm:spPr/>
    </dgm:pt>
    <dgm:pt modelId="{79469182-6A6E-42DB-A1F5-34EE3BC7F74F}" type="pres">
      <dgm:prSet presAssocID="{99F120FD-6823-4521-AEC4-A8B7E6E6128B}" presName="node" presStyleLbl="node1" presStyleIdx="1" presStyleCnt="5">
        <dgm:presLayoutVars>
          <dgm:bulletEnabled val="1"/>
        </dgm:presLayoutVars>
      </dgm:prSet>
      <dgm:spPr/>
    </dgm:pt>
    <dgm:pt modelId="{09975C61-5765-44D4-95BD-1852AF514378}" type="pres">
      <dgm:prSet presAssocID="{DEB8DCCA-B7E9-40CD-8E42-8FBEA9A72275}" presName="sibTrans" presStyleLbl="sibTrans2D1" presStyleIdx="1" presStyleCnt="4"/>
      <dgm:spPr/>
    </dgm:pt>
    <dgm:pt modelId="{E44A03A5-B5BB-45B3-A7F0-F070DD953F0E}" type="pres">
      <dgm:prSet presAssocID="{DEB8DCCA-B7E9-40CD-8E42-8FBEA9A72275}" presName="connectorText" presStyleLbl="sibTrans2D1" presStyleIdx="1" presStyleCnt="4"/>
      <dgm:spPr/>
    </dgm:pt>
    <dgm:pt modelId="{A4FEDE91-D261-4FB2-8736-27120B474B78}" type="pres">
      <dgm:prSet presAssocID="{7C9E2285-B997-480F-B08C-CE04ADF739E5}" presName="node" presStyleLbl="node1" presStyleIdx="2" presStyleCnt="5">
        <dgm:presLayoutVars>
          <dgm:bulletEnabled val="1"/>
        </dgm:presLayoutVars>
      </dgm:prSet>
      <dgm:spPr/>
    </dgm:pt>
    <dgm:pt modelId="{9C392626-07B9-47A0-859D-344C918E38DC}" type="pres">
      <dgm:prSet presAssocID="{B2A8BEC5-2988-4B1F-8455-5F898D4B5DF1}" presName="sibTrans" presStyleLbl="sibTrans2D1" presStyleIdx="2" presStyleCnt="4"/>
      <dgm:spPr/>
    </dgm:pt>
    <dgm:pt modelId="{26D5FF9A-1345-4820-AB5A-2F32BD91A3F4}" type="pres">
      <dgm:prSet presAssocID="{B2A8BEC5-2988-4B1F-8455-5F898D4B5DF1}" presName="connectorText" presStyleLbl="sibTrans2D1" presStyleIdx="2" presStyleCnt="4"/>
      <dgm:spPr/>
    </dgm:pt>
    <dgm:pt modelId="{28EAE2E0-8E29-4F1F-AE57-C20701AB4712}" type="pres">
      <dgm:prSet presAssocID="{9CCA1D20-1F56-4D02-91D2-33E0D4F2C99B}" presName="node" presStyleLbl="node1" presStyleIdx="3" presStyleCnt="5">
        <dgm:presLayoutVars>
          <dgm:bulletEnabled val="1"/>
        </dgm:presLayoutVars>
      </dgm:prSet>
      <dgm:spPr/>
    </dgm:pt>
    <dgm:pt modelId="{49521601-2FA7-466A-95ED-6C7806F081CF}" type="pres">
      <dgm:prSet presAssocID="{B47BCD6D-5DDD-4753-80A8-CE053ED7D034}" presName="sibTrans" presStyleLbl="sibTrans2D1" presStyleIdx="3" presStyleCnt="4"/>
      <dgm:spPr/>
    </dgm:pt>
    <dgm:pt modelId="{58174CBC-5487-4782-B6A3-0AB6D4D3BEA4}" type="pres">
      <dgm:prSet presAssocID="{B47BCD6D-5DDD-4753-80A8-CE053ED7D034}" presName="connectorText" presStyleLbl="sibTrans2D1" presStyleIdx="3" presStyleCnt="4"/>
      <dgm:spPr/>
    </dgm:pt>
    <dgm:pt modelId="{D1887529-4F3A-48C1-90B2-6F477F637D61}" type="pres">
      <dgm:prSet presAssocID="{5DAE9F52-375A-4FCB-90B2-59AD552B05FF}" presName="node" presStyleLbl="node1" presStyleIdx="4" presStyleCnt="5">
        <dgm:presLayoutVars>
          <dgm:bulletEnabled val="1"/>
        </dgm:presLayoutVars>
      </dgm:prSet>
      <dgm:spPr/>
    </dgm:pt>
  </dgm:ptLst>
  <dgm:cxnLst>
    <dgm:cxn modelId="{D2DBC90F-DAE5-4FCE-8AE1-0EC0FDB1225C}" srcId="{9EB89593-8CED-43B7-85A5-00BD92BA7CA0}" destId="{F2211450-CEEF-4811-A3E9-2619AEB2992C}" srcOrd="0" destOrd="0" parTransId="{F0B5A8F9-26AD-493F-B440-A695ECC55F8A}" sibTransId="{36E82E30-1CC3-43FC-AB21-3C472E2A9026}"/>
    <dgm:cxn modelId="{17C4E610-2E0D-43D1-B64D-8511C757A548}" type="presOf" srcId="{7C9E2285-B997-480F-B08C-CE04ADF739E5}" destId="{A4FEDE91-D261-4FB2-8736-27120B474B78}" srcOrd="0" destOrd="0" presId="urn:microsoft.com/office/officeart/2005/8/layout/process1"/>
    <dgm:cxn modelId="{EC60D127-1C54-430E-A16A-7A10689198CD}" type="presOf" srcId="{B2A8BEC5-2988-4B1F-8455-5F898D4B5DF1}" destId="{26D5FF9A-1345-4820-AB5A-2F32BD91A3F4}" srcOrd="1" destOrd="0" presId="urn:microsoft.com/office/officeart/2005/8/layout/process1"/>
    <dgm:cxn modelId="{F0D9F627-E4FD-4CAB-8178-46A0357473DF}" srcId="{9EB89593-8CED-43B7-85A5-00BD92BA7CA0}" destId="{9CCA1D20-1F56-4D02-91D2-33E0D4F2C99B}" srcOrd="3" destOrd="0" parTransId="{B9D183F6-7FCB-43CF-AEB7-D45D8C6518D3}" sibTransId="{B47BCD6D-5DDD-4753-80A8-CE053ED7D034}"/>
    <dgm:cxn modelId="{B40B272F-DA14-424A-97CF-8C0983CEE6A5}" type="presOf" srcId="{36E82E30-1CC3-43FC-AB21-3C472E2A9026}" destId="{75D0BCFA-0B28-4491-AD27-998E49F4CA09}" srcOrd="1" destOrd="0" presId="urn:microsoft.com/office/officeart/2005/8/layout/process1"/>
    <dgm:cxn modelId="{0F4B4238-1E19-46E0-92C0-7BB10037FF79}" type="presOf" srcId="{F2211450-CEEF-4811-A3E9-2619AEB2992C}" destId="{2959897C-737E-4DB7-B51C-1047BEB91D66}" srcOrd="0" destOrd="0" presId="urn:microsoft.com/office/officeart/2005/8/layout/process1"/>
    <dgm:cxn modelId="{799E8C3C-155C-40FB-97EC-36E2B885ABBD}" type="presOf" srcId="{DEB8DCCA-B7E9-40CD-8E42-8FBEA9A72275}" destId="{E44A03A5-B5BB-45B3-A7F0-F070DD953F0E}" srcOrd="1" destOrd="0" presId="urn:microsoft.com/office/officeart/2005/8/layout/process1"/>
    <dgm:cxn modelId="{EC2A7C65-8C6C-442D-ABC6-34173FD00972}" type="presOf" srcId="{9CCA1D20-1F56-4D02-91D2-33E0D4F2C99B}" destId="{28EAE2E0-8E29-4F1F-AE57-C20701AB4712}" srcOrd="0" destOrd="0" presId="urn:microsoft.com/office/officeart/2005/8/layout/process1"/>
    <dgm:cxn modelId="{044BFA8B-EE39-47BD-923C-0FE7DF86013B}" type="presOf" srcId="{36E82E30-1CC3-43FC-AB21-3C472E2A9026}" destId="{4927DD7F-EF09-4A49-8686-0D155B6B661E}" srcOrd="0" destOrd="0" presId="urn:microsoft.com/office/officeart/2005/8/layout/process1"/>
    <dgm:cxn modelId="{0C5F89B6-823C-4E03-BAAF-2256317580FE}" type="presOf" srcId="{B47BCD6D-5DDD-4753-80A8-CE053ED7D034}" destId="{49521601-2FA7-466A-95ED-6C7806F081CF}" srcOrd="0" destOrd="0" presId="urn:microsoft.com/office/officeart/2005/8/layout/process1"/>
    <dgm:cxn modelId="{D102BBB8-7E7F-4AAE-8B2F-275B4B7E79E3}" type="presOf" srcId="{5DAE9F52-375A-4FCB-90B2-59AD552B05FF}" destId="{D1887529-4F3A-48C1-90B2-6F477F637D61}" srcOrd="0" destOrd="0" presId="urn:microsoft.com/office/officeart/2005/8/layout/process1"/>
    <dgm:cxn modelId="{6998BDB9-B227-45DD-A084-5611A14E722C}" type="presOf" srcId="{B47BCD6D-5DDD-4753-80A8-CE053ED7D034}" destId="{58174CBC-5487-4782-B6A3-0AB6D4D3BEA4}" srcOrd="1" destOrd="0" presId="urn:microsoft.com/office/officeart/2005/8/layout/process1"/>
    <dgm:cxn modelId="{0553DAC9-E787-40B2-BF11-7205B20235FA}" srcId="{9EB89593-8CED-43B7-85A5-00BD92BA7CA0}" destId="{99F120FD-6823-4521-AEC4-A8B7E6E6128B}" srcOrd="1" destOrd="0" parTransId="{C0C67471-B84E-455F-ABB3-48C50DE539A6}" sibTransId="{DEB8DCCA-B7E9-40CD-8E42-8FBEA9A72275}"/>
    <dgm:cxn modelId="{212C16CF-AAF0-46D7-B240-51F33F3E2C26}" type="presOf" srcId="{9EB89593-8CED-43B7-85A5-00BD92BA7CA0}" destId="{DB349997-BCDE-4AF9-99F3-E5E5140B41A6}" srcOrd="0" destOrd="0" presId="urn:microsoft.com/office/officeart/2005/8/layout/process1"/>
    <dgm:cxn modelId="{9601F4D1-257A-4915-933C-C59F3B796066}" srcId="{9EB89593-8CED-43B7-85A5-00BD92BA7CA0}" destId="{7C9E2285-B997-480F-B08C-CE04ADF739E5}" srcOrd="2" destOrd="0" parTransId="{806326DF-5B6C-4804-AFD5-B65161C0B008}" sibTransId="{B2A8BEC5-2988-4B1F-8455-5F898D4B5DF1}"/>
    <dgm:cxn modelId="{B4591FE9-7A69-4210-804D-488E56AB4945}" type="presOf" srcId="{99F120FD-6823-4521-AEC4-A8B7E6E6128B}" destId="{79469182-6A6E-42DB-A1F5-34EE3BC7F74F}" srcOrd="0" destOrd="0" presId="urn:microsoft.com/office/officeart/2005/8/layout/process1"/>
    <dgm:cxn modelId="{8057B2F0-FDCE-44D8-9F10-61A0552895F0}" type="presOf" srcId="{DEB8DCCA-B7E9-40CD-8E42-8FBEA9A72275}" destId="{09975C61-5765-44D4-95BD-1852AF514378}" srcOrd="0" destOrd="0" presId="urn:microsoft.com/office/officeart/2005/8/layout/process1"/>
    <dgm:cxn modelId="{D2CE80F1-270B-43B3-996F-49D3B71D7718}" srcId="{9EB89593-8CED-43B7-85A5-00BD92BA7CA0}" destId="{5DAE9F52-375A-4FCB-90B2-59AD552B05FF}" srcOrd="4" destOrd="0" parTransId="{D2E906D9-811B-42E9-BCE4-7F916307E384}" sibTransId="{48ADCEFE-F24C-4C17-974B-DA3634FB4533}"/>
    <dgm:cxn modelId="{DD4244FE-9DB2-4B5C-B4B1-E69D640A7C0C}" type="presOf" srcId="{B2A8BEC5-2988-4B1F-8455-5F898D4B5DF1}" destId="{9C392626-07B9-47A0-859D-344C918E38DC}" srcOrd="0" destOrd="0" presId="urn:microsoft.com/office/officeart/2005/8/layout/process1"/>
    <dgm:cxn modelId="{CCFCCA9A-09DE-4DB1-B136-441C16707CF4}" type="presParOf" srcId="{DB349997-BCDE-4AF9-99F3-E5E5140B41A6}" destId="{2959897C-737E-4DB7-B51C-1047BEB91D66}" srcOrd="0" destOrd="0" presId="urn:microsoft.com/office/officeart/2005/8/layout/process1"/>
    <dgm:cxn modelId="{06D4820F-291A-4B3A-A929-28C22CE6FA87}" type="presParOf" srcId="{DB349997-BCDE-4AF9-99F3-E5E5140B41A6}" destId="{4927DD7F-EF09-4A49-8686-0D155B6B661E}" srcOrd="1" destOrd="0" presId="urn:microsoft.com/office/officeart/2005/8/layout/process1"/>
    <dgm:cxn modelId="{BB6EC465-2F1D-4F50-BB31-F6B8C1741D61}" type="presParOf" srcId="{4927DD7F-EF09-4A49-8686-0D155B6B661E}" destId="{75D0BCFA-0B28-4491-AD27-998E49F4CA09}" srcOrd="0" destOrd="0" presId="urn:microsoft.com/office/officeart/2005/8/layout/process1"/>
    <dgm:cxn modelId="{4F5DE883-8744-4F59-8B08-CF3CDB5938EA}" type="presParOf" srcId="{DB349997-BCDE-4AF9-99F3-E5E5140B41A6}" destId="{79469182-6A6E-42DB-A1F5-34EE3BC7F74F}" srcOrd="2" destOrd="0" presId="urn:microsoft.com/office/officeart/2005/8/layout/process1"/>
    <dgm:cxn modelId="{C838C670-C726-4CED-B808-E098456C3E65}" type="presParOf" srcId="{DB349997-BCDE-4AF9-99F3-E5E5140B41A6}" destId="{09975C61-5765-44D4-95BD-1852AF514378}" srcOrd="3" destOrd="0" presId="urn:microsoft.com/office/officeart/2005/8/layout/process1"/>
    <dgm:cxn modelId="{F1165660-FBF9-4BE3-9F1B-AAD07BAD4F36}" type="presParOf" srcId="{09975C61-5765-44D4-95BD-1852AF514378}" destId="{E44A03A5-B5BB-45B3-A7F0-F070DD953F0E}" srcOrd="0" destOrd="0" presId="urn:microsoft.com/office/officeart/2005/8/layout/process1"/>
    <dgm:cxn modelId="{C3456BF3-2406-40AF-9E34-5EDB8AD15943}" type="presParOf" srcId="{DB349997-BCDE-4AF9-99F3-E5E5140B41A6}" destId="{A4FEDE91-D261-4FB2-8736-27120B474B78}" srcOrd="4" destOrd="0" presId="urn:microsoft.com/office/officeart/2005/8/layout/process1"/>
    <dgm:cxn modelId="{9DAF80B6-464E-48AF-9179-6D56E5E9070B}" type="presParOf" srcId="{DB349997-BCDE-4AF9-99F3-E5E5140B41A6}" destId="{9C392626-07B9-47A0-859D-344C918E38DC}" srcOrd="5" destOrd="0" presId="urn:microsoft.com/office/officeart/2005/8/layout/process1"/>
    <dgm:cxn modelId="{10C19D49-41F3-4289-926E-0792124FD366}" type="presParOf" srcId="{9C392626-07B9-47A0-859D-344C918E38DC}" destId="{26D5FF9A-1345-4820-AB5A-2F32BD91A3F4}" srcOrd="0" destOrd="0" presId="urn:microsoft.com/office/officeart/2005/8/layout/process1"/>
    <dgm:cxn modelId="{6DC74691-1AAE-46D4-BC9F-6E11F494BC52}" type="presParOf" srcId="{DB349997-BCDE-4AF9-99F3-E5E5140B41A6}" destId="{28EAE2E0-8E29-4F1F-AE57-C20701AB4712}" srcOrd="6" destOrd="0" presId="urn:microsoft.com/office/officeart/2005/8/layout/process1"/>
    <dgm:cxn modelId="{3BA6B75C-5E5E-4621-9783-E1A0AF2E8617}" type="presParOf" srcId="{DB349997-BCDE-4AF9-99F3-E5E5140B41A6}" destId="{49521601-2FA7-466A-95ED-6C7806F081CF}" srcOrd="7" destOrd="0" presId="urn:microsoft.com/office/officeart/2005/8/layout/process1"/>
    <dgm:cxn modelId="{499DF06E-09D4-47FE-9D0B-3E69F5B8F35B}" type="presParOf" srcId="{49521601-2FA7-466A-95ED-6C7806F081CF}" destId="{58174CBC-5487-4782-B6A3-0AB6D4D3BEA4}" srcOrd="0" destOrd="0" presId="urn:microsoft.com/office/officeart/2005/8/layout/process1"/>
    <dgm:cxn modelId="{7F573086-4DFC-4D3A-93C9-0BA5AD78E7A0}" type="presParOf" srcId="{DB349997-BCDE-4AF9-99F3-E5E5140B41A6}" destId="{D1887529-4F3A-48C1-90B2-6F477F637D61}"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9897C-737E-4DB7-B51C-1047BEB91D66}">
      <dsp:nvSpPr>
        <dsp:cNvPr id="0" name=""/>
        <dsp:cNvSpPr/>
      </dsp:nvSpPr>
      <dsp:spPr>
        <a:xfrm>
          <a:off x="5444"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Rationale and Assumptions: </a:t>
          </a:r>
          <a:r>
            <a:rPr lang="en-US" sz="1400" b="0" kern="1200" dirty="0"/>
            <a:t>Why will the effort produce results? What factors that are necessary for success are already in place? </a:t>
          </a:r>
        </a:p>
      </dsp:txBody>
      <dsp:txXfrm>
        <a:off x="54876" y="2479826"/>
        <a:ext cx="1588858" cy="1673244"/>
      </dsp:txXfrm>
    </dsp:sp>
    <dsp:sp modelId="{4927DD7F-EF09-4A49-8686-0D155B6B661E}">
      <dsp:nvSpPr>
        <dsp:cNvPr id="0" name=""/>
        <dsp:cNvSpPr/>
      </dsp:nvSpPr>
      <dsp:spPr>
        <a:xfrm>
          <a:off x="1861938" y="3107171"/>
          <a:ext cx="357797"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1861938" y="3190882"/>
        <a:ext cx="250458" cy="251133"/>
      </dsp:txXfrm>
    </dsp:sp>
    <dsp:sp modelId="{79469182-6A6E-42DB-A1F5-34EE3BC7F74F}">
      <dsp:nvSpPr>
        <dsp:cNvPr id="0" name=""/>
        <dsp:cNvSpPr/>
      </dsp:nvSpPr>
      <dsp:spPr>
        <a:xfrm>
          <a:off x="2368255"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Inputs/</a:t>
          </a:r>
          <a:br>
            <a:rPr lang="en-US" sz="1600" b="1" kern="1200" dirty="0"/>
          </a:br>
          <a:r>
            <a:rPr lang="en-US" sz="1600" b="1" kern="1200" dirty="0"/>
            <a:t>Resources: </a:t>
          </a:r>
          <a:r>
            <a:rPr lang="en-US" sz="1400" b="0" kern="1200" dirty="0"/>
            <a:t>Budget, staffing, infrastructure, materials, etc. that will be dedicated to the effort</a:t>
          </a:r>
        </a:p>
      </dsp:txBody>
      <dsp:txXfrm>
        <a:off x="2417687" y="2479826"/>
        <a:ext cx="1588858" cy="1673244"/>
      </dsp:txXfrm>
    </dsp:sp>
    <dsp:sp modelId="{09975C61-5765-44D4-95BD-1852AF514378}">
      <dsp:nvSpPr>
        <dsp:cNvPr id="0" name=""/>
        <dsp:cNvSpPr/>
      </dsp:nvSpPr>
      <dsp:spPr>
        <a:xfrm rot="49681">
          <a:off x="4224731" y="3124392"/>
          <a:ext cx="357834"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224737" y="3207327"/>
        <a:ext cx="250484" cy="251133"/>
      </dsp:txXfrm>
    </dsp:sp>
    <dsp:sp modelId="{A4FEDE91-D261-4FB2-8736-27120B474B78}">
      <dsp:nvSpPr>
        <dsp:cNvPr id="0" name=""/>
        <dsp:cNvSpPr/>
      </dsp:nvSpPr>
      <dsp:spPr>
        <a:xfrm>
          <a:off x="4731066" y="2464543"/>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Activities: </a:t>
          </a:r>
          <a:r>
            <a:rPr lang="en-US" sz="1400" b="0" kern="1200" dirty="0"/>
            <a:t>The actions taken to achieve the desired results</a:t>
          </a:r>
        </a:p>
      </dsp:txBody>
      <dsp:txXfrm>
        <a:off x="4780498" y="2513975"/>
        <a:ext cx="1588858" cy="1673244"/>
      </dsp:txXfrm>
    </dsp:sp>
    <dsp:sp modelId="{9C392626-07B9-47A0-859D-344C918E38DC}">
      <dsp:nvSpPr>
        <dsp:cNvPr id="0" name=""/>
        <dsp:cNvSpPr/>
      </dsp:nvSpPr>
      <dsp:spPr>
        <a:xfrm rot="21550319">
          <a:off x="6587542" y="3124099"/>
          <a:ext cx="357834"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587548" y="3208586"/>
        <a:ext cx="250484" cy="251133"/>
      </dsp:txXfrm>
    </dsp:sp>
    <dsp:sp modelId="{28EAE2E0-8E29-4F1F-AE57-C20701AB4712}">
      <dsp:nvSpPr>
        <dsp:cNvPr id="0" name=""/>
        <dsp:cNvSpPr/>
      </dsp:nvSpPr>
      <dsp:spPr>
        <a:xfrm>
          <a:off x="7093877"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Outputs: </a:t>
          </a:r>
          <a:r>
            <a:rPr lang="en-US" sz="1400" b="0" kern="1200" dirty="0"/>
            <a:t>The tangible, direct products of the activities</a:t>
          </a:r>
        </a:p>
      </dsp:txBody>
      <dsp:txXfrm>
        <a:off x="7143309" y="2479826"/>
        <a:ext cx="1588858" cy="1673244"/>
      </dsp:txXfrm>
    </dsp:sp>
    <dsp:sp modelId="{49521601-2FA7-466A-95ED-6C7806F081CF}">
      <dsp:nvSpPr>
        <dsp:cNvPr id="0" name=""/>
        <dsp:cNvSpPr/>
      </dsp:nvSpPr>
      <dsp:spPr>
        <a:xfrm>
          <a:off x="8950371" y="3107171"/>
          <a:ext cx="357797"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8950371" y="3190882"/>
        <a:ext cx="250458" cy="251133"/>
      </dsp:txXfrm>
    </dsp:sp>
    <dsp:sp modelId="{D1887529-4F3A-48C1-90B2-6F477F637D61}">
      <dsp:nvSpPr>
        <dsp:cNvPr id="0" name=""/>
        <dsp:cNvSpPr/>
      </dsp:nvSpPr>
      <dsp:spPr>
        <a:xfrm>
          <a:off x="9456688"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Outcomes: </a:t>
          </a:r>
          <a:r>
            <a:rPr lang="en-US" sz="1400" b="0" kern="1200" dirty="0"/>
            <a:t>The changes that are expected; may include short-, intermediate-, and long-term outcomes</a:t>
          </a:r>
        </a:p>
      </dsp:txBody>
      <dsp:txXfrm>
        <a:off x="9506120" y="2479826"/>
        <a:ext cx="1588858" cy="16732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9897C-737E-4DB7-B51C-1047BEB91D66}">
      <dsp:nvSpPr>
        <dsp:cNvPr id="0" name=""/>
        <dsp:cNvSpPr/>
      </dsp:nvSpPr>
      <dsp:spPr>
        <a:xfrm>
          <a:off x="5444"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Rationale and Assumptions: </a:t>
          </a:r>
          <a:r>
            <a:rPr lang="en-US" sz="1400" b="0" kern="1200" dirty="0"/>
            <a:t>Why will the effort produce results? What factors that are necessary for success are already in place? </a:t>
          </a:r>
        </a:p>
      </dsp:txBody>
      <dsp:txXfrm>
        <a:off x="54876" y="2479826"/>
        <a:ext cx="1588858" cy="1673244"/>
      </dsp:txXfrm>
    </dsp:sp>
    <dsp:sp modelId="{4927DD7F-EF09-4A49-8686-0D155B6B661E}">
      <dsp:nvSpPr>
        <dsp:cNvPr id="0" name=""/>
        <dsp:cNvSpPr/>
      </dsp:nvSpPr>
      <dsp:spPr>
        <a:xfrm>
          <a:off x="1861938" y="3107171"/>
          <a:ext cx="357797"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1861938" y="3190882"/>
        <a:ext cx="250458" cy="251133"/>
      </dsp:txXfrm>
    </dsp:sp>
    <dsp:sp modelId="{79469182-6A6E-42DB-A1F5-34EE3BC7F74F}">
      <dsp:nvSpPr>
        <dsp:cNvPr id="0" name=""/>
        <dsp:cNvSpPr/>
      </dsp:nvSpPr>
      <dsp:spPr>
        <a:xfrm>
          <a:off x="2368255"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Inputs/</a:t>
          </a:r>
          <a:br>
            <a:rPr lang="en-US" sz="1600" b="1" kern="1200" dirty="0"/>
          </a:br>
          <a:r>
            <a:rPr lang="en-US" sz="1600" b="1" kern="1200" dirty="0"/>
            <a:t>Resources: </a:t>
          </a:r>
          <a:r>
            <a:rPr lang="en-US" sz="1400" b="0" kern="1200" dirty="0"/>
            <a:t>Budget, staffing, infrastructure, materials, etc. that will be dedicated to the effort</a:t>
          </a:r>
        </a:p>
      </dsp:txBody>
      <dsp:txXfrm>
        <a:off x="2417687" y="2479826"/>
        <a:ext cx="1588858" cy="1673244"/>
      </dsp:txXfrm>
    </dsp:sp>
    <dsp:sp modelId="{09975C61-5765-44D4-95BD-1852AF514378}">
      <dsp:nvSpPr>
        <dsp:cNvPr id="0" name=""/>
        <dsp:cNvSpPr/>
      </dsp:nvSpPr>
      <dsp:spPr>
        <a:xfrm>
          <a:off x="4224749" y="3107171"/>
          <a:ext cx="357797"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224749" y="3190882"/>
        <a:ext cx="250458" cy="251133"/>
      </dsp:txXfrm>
    </dsp:sp>
    <dsp:sp modelId="{A4FEDE91-D261-4FB2-8736-27120B474B78}">
      <dsp:nvSpPr>
        <dsp:cNvPr id="0" name=""/>
        <dsp:cNvSpPr/>
      </dsp:nvSpPr>
      <dsp:spPr>
        <a:xfrm>
          <a:off x="4731066"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Activities: </a:t>
          </a:r>
          <a:r>
            <a:rPr lang="en-US" sz="1400" b="0" kern="1200" dirty="0"/>
            <a:t>The actions taken to achieve the desired results</a:t>
          </a:r>
        </a:p>
      </dsp:txBody>
      <dsp:txXfrm>
        <a:off x="4780498" y="2479826"/>
        <a:ext cx="1588858" cy="1673244"/>
      </dsp:txXfrm>
    </dsp:sp>
    <dsp:sp modelId="{9C392626-07B9-47A0-859D-344C918E38DC}">
      <dsp:nvSpPr>
        <dsp:cNvPr id="0" name=""/>
        <dsp:cNvSpPr/>
      </dsp:nvSpPr>
      <dsp:spPr>
        <a:xfrm>
          <a:off x="6587560" y="3107171"/>
          <a:ext cx="357797"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587560" y="3190882"/>
        <a:ext cx="250458" cy="251133"/>
      </dsp:txXfrm>
    </dsp:sp>
    <dsp:sp modelId="{28EAE2E0-8E29-4F1F-AE57-C20701AB4712}">
      <dsp:nvSpPr>
        <dsp:cNvPr id="0" name=""/>
        <dsp:cNvSpPr/>
      </dsp:nvSpPr>
      <dsp:spPr>
        <a:xfrm>
          <a:off x="7093877"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Outputs: </a:t>
          </a:r>
          <a:r>
            <a:rPr lang="en-US" sz="1400" b="0" kern="1200" dirty="0"/>
            <a:t>The tangible, direct products of the activities</a:t>
          </a:r>
        </a:p>
      </dsp:txBody>
      <dsp:txXfrm>
        <a:off x="7143309" y="2479826"/>
        <a:ext cx="1588858" cy="1673244"/>
      </dsp:txXfrm>
    </dsp:sp>
    <dsp:sp modelId="{49521601-2FA7-466A-95ED-6C7806F081CF}">
      <dsp:nvSpPr>
        <dsp:cNvPr id="0" name=""/>
        <dsp:cNvSpPr/>
      </dsp:nvSpPr>
      <dsp:spPr>
        <a:xfrm>
          <a:off x="8950371" y="3107171"/>
          <a:ext cx="357797" cy="41855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8950371" y="3190882"/>
        <a:ext cx="250458" cy="251133"/>
      </dsp:txXfrm>
    </dsp:sp>
    <dsp:sp modelId="{D1887529-4F3A-48C1-90B2-6F477F637D61}">
      <dsp:nvSpPr>
        <dsp:cNvPr id="0" name=""/>
        <dsp:cNvSpPr/>
      </dsp:nvSpPr>
      <dsp:spPr>
        <a:xfrm>
          <a:off x="9456688" y="2430394"/>
          <a:ext cx="1687722" cy="177210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Outcomes: </a:t>
          </a:r>
          <a:r>
            <a:rPr lang="en-US" sz="1400" b="0" kern="1200" dirty="0"/>
            <a:t>The changes that are expected; may include short-, intermediate-, and long-term outcomes</a:t>
          </a:r>
        </a:p>
      </dsp:txBody>
      <dsp:txXfrm>
        <a:off x="9506120" y="2479826"/>
        <a:ext cx="1588858" cy="16732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404F2B-0D52-3646-9569-3FAAEF9FD9D6}"/>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096CCC-AFC0-104E-8946-68F3612B61D1}"/>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1A0214DC-E273-A840-83D5-DE3D94E6E4F6}" type="datetimeFigureOut">
              <a:rPr lang="en-US" smtClean="0"/>
              <a:t>4/14/2026</a:t>
            </a:fld>
            <a:endParaRPr lang="en-US"/>
          </a:p>
        </p:txBody>
      </p:sp>
      <p:sp>
        <p:nvSpPr>
          <p:cNvPr id="4" name="Footer Placeholder 3">
            <a:extLst>
              <a:ext uri="{FF2B5EF4-FFF2-40B4-BE49-F238E27FC236}">
                <a16:creationId xmlns:a16="http://schemas.microsoft.com/office/drawing/2014/main" id="{86E43F17-9F7D-CD49-B8BD-3E21BFACE45C}"/>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5E5227-7EDD-624D-B998-9A1DECB14A91}"/>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47F259A-6918-1545-BF03-F6C5ED0268D8}" type="slidenum">
              <a:rPr lang="en-US" smtClean="0"/>
              <a:t>‹#›</a:t>
            </a:fld>
            <a:endParaRPr lang="en-US"/>
          </a:p>
        </p:txBody>
      </p:sp>
    </p:spTree>
    <p:extLst>
      <p:ext uri="{BB962C8B-B14F-4D97-AF65-F5344CB8AC3E}">
        <p14:creationId xmlns:p14="http://schemas.microsoft.com/office/powerpoint/2010/main" val="25712926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29FE139E-6103-2D47-850F-6AE547386FD4}" type="datetimeFigureOut">
              <a:rPr lang="en-US" smtClean="0"/>
              <a:pPr/>
              <a:t>4/14/2026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78A8CE01-25CD-CF42-9DCE-3A72820397E1}" type="slidenum">
              <a:rPr lang="en-US" smtClean="0"/>
              <a:pPr/>
              <a:t>‹#›</a:t>
            </a:fld>
            <a:endParaRPr lang="en-US"/>
          </a:p>
        </p:txBody>
      </p:sp>
    </p:spTree>
    <p:extLst>
      <p:ext uri="{BB962C8B-B14F-4D97-AF65-F5344CB8AC3E}">
        <p14:creationId xmlns:p14="http://schemas.microsoft.com/office/powerpoint/2010/main" val="16101240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thank you for joining us for this third and final installment of the Direct Care Workforce Strategies Center Data Workshop Series. </a:t>
            </a:r>
          </a:p>
          <a:p>
            <a:endParaRPr lang="en-US" dirty="0"/>
          </a:p>
          <a:p>
            <a:r>
              <a:rPr lang="en-US" dirty="0"/>
              <a:t>I am Kezia Scales, Vice President of Policy, Research, &amp; Evaluation for PHI, a national organization dedicated to improving job quality for direct care workers as the foundation of quality care for older adults and people with disabilities.</a:t>
            </a:r>
          </a:p>
          <a:p>
            <a:endParaRPr lang="en-US" dirty="0"/>
          </a:p>
          <a:p>
            <a:r>
              <a:rPr lang="en-US" dirty="0"/>
              <a:t>PHI is proud to be one of the national partners supporting the Strategies Center, along with the Institute on Community Integration at the University of Minnesota—who co-leading this workshop series—and other awesome partners. </a:t>
            </a:r>
          </a:p>
        </p:txBody>
      </p:sp>
      <p:sp>
        <p:nvSpPr>
          <p:cNvPr id="4" name="Slide Number Placeholder 3"/>
          <p:cNvSpPr>
            <a:spLocks noGrp="1"/>
          </p:cNvSpPr>
          <p:nvPr>
            <p:ph type="sldNum" sz="quarter" idx="5"/>
          </p:nvPr>
        </p:nvSpPr>
        <p:spPr/>
        <p:txBody>
          <a:bodyPr/>
          <a:lstStyle/>
          <a:p>
            <a:fld id="{78A8CE01-25CD-CF42-9DCE-3A72820397E1}" type="slidenum">
              <a:rPr lang="en-US" smtClean="0"/>
              <a:pPr/>
              <a:t>1</a:t>
            </a:fld>
            <a:endParaRPr lang="en-US"/>
          </a:p>
        </p:txBody>
      </p:sp>
    </p:spTree>
    <p:extLst>
      <p:ext uri="{BB962C8B-B14F-4D97-AF65-F5344CB8AC3E}">
        <p14:creationId xmlns:p14="http://schemas.microsoft.com/office/powerpoint/2010/main" val="1946979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74FE6-3399-3DFB-F7AE-F474E45ED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32D55-0B72-10E7-5ECB-5EEC62E17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584EE-237C-1A51-F118-F30060D12D5E}"/>
              </a:ext>
            </a:extLst>
          </p:cNvPr>
          <p:cNvSpPr>
            <a:spLocks noGrp="1"/>
          </p:cNvSpPr>
          <p:nvPr>
            <p:ph type="body" idx="1"/>
          </p:nvPr>
        </p:nvSpPr>
        <p:spPr/>
        <p:txBody>
          <a:bodyPr/>
          <a:lstStyle/>
          <a:p>
            <a:r>
              <a:rPr lang="en-US" dirty="0"/>
              <a:t>So where do we start? By engaging partners.</a:t>
            </a:r>
          </a:p>
        </p:txBody>
      </p:sp>
      <p:sp>
        <p:nvSpPr>
          <p:cNvPr id="4" name="Slide Number Placeholder 3">
            <a:extLst>
              <a:ext uri="{FF2B5EF4-FFF2-40B4-BE49-F238E27FC236}">
                <a16:creationId xmlns:a16="http://schemas.microsoft.com/office/drawing/2014/main" id="{9E7F7364-55B7-6873-9BEF-77E89E4F19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54330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already talked in this series about engaging partners, but I’m repeating that step here because an evaluation may need additional or different input than a broader workforce data-related effort. </a:t>
            </a:r>
          </a:p>
          <a:p>
            <a:endParaRPr lang="en-US" dirty="0"/>
          </a:p>
          <a:p>
            <a:r>
              <a:rPr lang="en-US" dirty="0"/>
              <a:t>The types of questions that partners can help specify and address include: READ </a:t>
            </a:r>
          </a:p>
        </p:txBody>
      </p:sp>
      <p:sp>
        <p:nvSpPr>
          <p:cNvPr id="4" name="Slide Number Placeholder 3"/>
          <p:cNvSpPr>
            <a:spLocks noGrp="1"/>
          </p:cNvSpPr>
          <p:nvPr>
            <p:ph type="sldNum" sz="quarter" idx="5"/>
          </p:nvPr>
        </p:nvSpPr>
        <p:spPr/>
        <p:txBody>
          <a:bodyPr/>
          <a:lstStyle/>
          <a:p>
            <a:fld id="{78A8CE01-25CD-CF42-9DCE-3A72820397E1}" type="slidenum">
              <a:rPr lang="en-US" smtClean="0"/>
              <a:pPr/>
              <a:t>11</a:t>
            </a:fld>
            <a:endParaRPr lang="en-US"/>
          </a:p>
        </p:txBody>
      </p:sp>
    </p:spTree>
    <p:extLst>
      <p:ext uri="{BB962C8B-B14F-4D97-AF65-F5344CB8AC3E}">
        <p14:creationId xmlns:p14="http://schemas.microsoft.com/office/powerpoint/2010/main" val="1926478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C1D88-6CE1-F26C-3BF4-160D9C063E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040C6-6EFF-F061-513A-795C050A6D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7BC4D-6B50-5DD4-EE67-959FFC1A3250}"/>
              </a:ext>
            </a:extLst>
          </p:cNvPr>
          <p:cNvSpPr>
            <a:spLocks noGrp="1"/>
          </p:cNvSpPr>
          <p:nvPr>
            <p:ph type="body" idx="1"/>
          </p:nvPr>
        </p:nvSpPr>
        <p:spPr/>
        <p:txBody>
          <a:bodyPr/>
          <a:lstStyle/>
          <a:p>
            <a:pPr marL="50800" indent="0">
              <a:lnSpc>
                <a:spcPct val="150000"/>
              </a:lnSpc>
              <a:spcAft>
                <a:spcPts val="1200"/>
              </a:spcAft>
              <a:buClr>
                <a:schemeClr val="tx2"/>
              </a:buClr>
              <a:buFont typeface="Arial" panose="020B0604020202020204" pitchFamily="34" charset="0"/>
              <a:buNone/>
            </a:pPr>
            <a:endParaRPr lang="en-US" sz="1100" dirty="0"/>
          </a:p>
          <a:p>
            <a:pPr marL="50800" indent="0">
              <a:lnSpc>
                <a:spcPct val="150000"/>
              </a:lnSpc>
              <a:spcAft>
                <a:spcPts val="1200"/>
              </a:spcAft>
              <a:buClr>
                <a:schemeClr val="tx2"/>
              </a:buClr>
              <a:buFont typeface="Arial" panose="020B0604020202020204" pitchFamily="34" charset="0"/>
              <a:buNone/>
            </a:pPr>
            <a:r>
              <a:rPr lang="en-US" sz="1100" dirty="0"/>
              <a:t>Here’s a structured and strategic way to think about partner engagement—because you don’t need or want everyone to be in every meeting (nobody wants that).</a:t>
            </a:r>
          </a:p>
          <a:p>
            <a:pPr marL="50800" indent="0">
              <a:lnSpc>
                <a:spcPct val="150000"/>
              </a:lnSpc>
              <a:spcAft>
                <a:spcPts val="1200"/>
              </a:spcAft>
              <a:buClr>
                <a:schemeClr val="tx2"/>
              </a:buClr>
              <a:buFont typeface="Arial" panose="020B0604020202020204" pitchFamily="34" charset="0"/>
              <a:buNone/>
            </a:pPr>
            <a:endParaRPr lang="en-US" sz="1100" dirty="0"/>
          </a:p>
          <a:p>
            <a:pPr marL="50800" indent="0">
              <a:lnSpc>
                <a:spcPct val="150000"/>
              </a:lnSpc>
              <a:spcAft>
                <a:spcPts val="1200"/>
              </a:spcAft>
              <a:buClr>
                <a:schemeClr val="tx2"/>
              </a:buClr>
              <a:buFont typeface="Arial" panose="020B0604020202020204" pitchFamily="34" charset="0"/>
              <a:buNone/>
            </a:pPr>
            <a:r>
              <a:rPr lang="en-US" sz="1100" dirty="0"/>
              <a:t>You can think about identifying all potential partners or interested parties, per that first column—and then for each, you can think through:</a:t>
            </a:r>
          </a:p>
          <a:p>
            <a:pPr marL="222250" marR="0" lvl="0" indent="-171450" algn="l" defTabSz="914400" rtl="0" eaLnBrk="1" fontAlgn="auto" latinLnBrk="0" hangingPunct="1">
              <a:lnSpc>
                <a:spcPct val="150000"/>
              </a:lnSpc>
              <a:spcBef>
                <a:spcPts val="0"/>
              </a:spcBef>
              <a:spcAft>
                <a:spcPts val="1200"/>
              </a:spcAft>
              <a:buClr>
                <a:schemeClr val="tx2"/>
              </a:buClr>
              <a:buSzTx/>
              <a:buFont typeface="Arial" panose="020B0604020202020204" pitchFamily="34" charset="0"/>
              <a:buChar char="•"/>
              <a:tabLst/>
              <a:defRPr/>
            </a:pPr>
            <a:r>
              <a:rPr lang="en-US" sz="1100" dirty="0"/>
              <a:t>The best mode of engagement—</a:t>
            </a:r>
            <a:r>
              <a:rPr lang="en-US" sz="1100" b="0" dirty="0"/>
              <a:t>through listening sessions, in advisory groups or workgroups, on the project team, as occasional subject matter experts?</a:t>
            </a:r>
            <a:endParaRPr lang="en-US" sz="1100" dirty="0"/>
          </a:p>
          <a:p>
            <a:pPr marL="222250" indent="-171450">
              <a:lnSpc>
                <a:spcPct val="150000"/>
              </a:lnSpc>
              <a:spcAft>
                <a:spcPts val="1200"/>
              </a:spcAft>
              <a:buClr>
                <a:schemeClr val="tx2"/>
              </a:buClr>
              <a:buFont typeface="Arial" panose="020B0604020202020204" pitchFamily="34" charset="0"/>
              <a:buChar char="•"/>
            </a:pPr>
            <a:r>
              <a:rPr lang="en-US" sz="1100" dirty="0"/>
              <a:t>What costs may be involved?</a:t>
            </a:r>
          </a:p>
          <a:p>
            <a:pPr marL="222250" indent="-171450">
              <a:lnSpc>
                <a:spcPct val="150000"/>
              </a:lnSpc>
              <a:spcAft>
                <a:spcPts val="1200"/>
              </a:spcAft>
              <a:buClr>
                <a:schemeClr val="tx2"/>
              </a:buClr>
              <a:buFont typeface="Arial" panose="020B0604020202020204" pitchFamily="34" charset="0"/>
              <a:buChar char="•"/>
            </a:pPr>
            <a:r>
              <a:rPr lang="en-US" sz="1100" dirty="0"/>
              <a:t>What role should each partner play, through the relevant mode of engagement? Are they helping answer those big questions about what success looks like and what benefits and harms to consider? Or directly helping to design and implement the evaluation? Or locating data sets or communicating the findings or other roles?</a:t>
            </a:r>
          </a:p>
          <a:p>
            <a:pPr marL="222250" indent="-171450">
              <a:lnSpc>
                <a:spcPct val="150000"/>
              </a:lnSpc>
              <a:spcAft>
                <a:spcPts val="1200"/>
              </a:spcAft>
              <a:buClr>
                <a:schemeClr val="tx2"/>
              </a:buClr>
              <a:buFont typeface="Arial" panose="020B0604020202020204" pitchFamily="34" charset="0"/>
              <a:buChar char="•"/>
            </a:pPr>
            <a:r>
              <a:rPr lang="en-US" sz="1100" dirty="0"/>
              <a:t>And finally how often might you plan to engage each expert—once or twice at key junctures? Or on a more regular cadence? </a:t>
            </a:r>
          </a:p>
        </p:txBody>
      </p:sp>
      <p:sp>
        <p:nvSpPr>
          <p:cNvPr id="4" name="Slide Number Placeholder 3">
            <a:extLst>
              <a:ext uri="{FF2B5EF4-FFF2-40B4-BE49-F238E27FC236}">
                <a16:creationId xmlns:a16="http://schemas.microsoft.com/office/drawing/2014/main" id="{EB4D8736-12C2-D536-8902-986E908F4A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0042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t>Then, with all the right people on board, consider creating a logic model to describe and guide your efforts.</a:t>
            </a:r>
          </a:p>
        </p:txBody>
      </p:sp>
      <p:sp>
        <p:nvSpPr>
          <p:cNvPr id="4" name="Slide Number Placeholder 3"/>
          <p:cNvSpPr>
            <a:spLocks noGrp="1"/>
          </p:cNvSpPr>
          <p:nvPr>
            <p:ph type="sldNum" sz="quarter" idx="5"/>
          </p:nvPr>
        </p:nvSpPr>
        <p:spPr/>
        <p:txBody>
          <a:bodyPr/>
          <a:lstStyle/>
          <a:p>
            <a:fld id="{78A8CE01-25CD-CF42-9DCE-3A72820397E1}" type="slidenum">
              <a:rPr lang="en-US" smtClean="0"/>
              <a:pPr/>
              <a:t>13</a:t>
            </a:fld>
            <a:endParaRPr lang="en-US"/>
          </a:p>
        </p:txBody>
      </p:sp>
    </p:spTree>
    <p:extLst>
      <p:ext uri="{BB962C8B-B14F-4D97-AF65-F5344CB8AC3E}">
        <p14:creationId xmlns:p14="http://schemas.microsoft.com/office/powerpoint/2010/main" val="30755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[wave your hand if you used logic models in your work. / Know about but have never used / Never heard of?]</a:t>
            </a:r>
          </a:p>
          <a:p>
            <a:endParaRPr lang="en-US" dirty="0"/>
          </a:p>
          <a:p>
            <a:r>
              <a:rPr lang="en-US" dirty="0"/>
              <a:t>READ DEFINITION</a:t>
            </a:r>
          </a:p>
          <a:p>
            <a:endParaRPr lang="en-US" dirty="0"/>
          </a:p>
          <a:p>
            <a:r>
              <a:rPr lang="en-US" dirty="0"/>
              <a:t>So in other words, the logic model is a way to formalize your thinking about what you’re trying to achieve and how you’re going to get there. </a:t>
            </a:r>
          </a:p>
          <a:p>
            <a:endParaRPr lang="en-US" dirty="0"/>
          </a:p>
          <a:p>
            <a:r>
              <a:rPr lang="en-US" dirty="0"/>
              <a:t>Logic models can be used in different ways at different points in your journey.</a:t>
            </a:r>
          </a:p>
          <a:p>
            <a:endParaRPr lang="en-US" dirty="0"/>
          </a:p>
          <a:p>
            <a:r>
              <a:rPr lang="en-US" dirty="0"/>
              <a:t>You can use a logic model to …. READ</a:t>
            </a:r>
          </a:p>
        </p:txBody>
      </p:sp>
      <p:sp>
        <p:nvSpPr>
          <p:cNvPr id="4" name="Slide Number Placeholder 3"/>
          <p:cNvSpPr>
            <a:spLocks noGrp="1"/>
          </p:cNvSpPr>
          <p:nvPr>
            <p:ph type="sldNum" sz="quarter" idx="5"/>
          </p:nvPr>
        </p:nvSpPr>
        <p:spPr/>
        <p:txBody>
          <a:bodyPr/>
          <a:lstStyle/>
          <a:p>
            <a:fld id="{78A8CE01-25CD-CF42-9DCE-3A72820397E1}" type="slidenum">
              <a:rPr lang="en-US" smtClean="0"/>
              <a:pPr/>
              <a:t>14</a:t>
            </a:fld>
            <a:endParaRPr lang="en-US"/>
          </a:p>
        </p:txBody>
      </p:sp>
    </p:spTree>
    <p:extLst>
      <p:ext uri="{BB962C8B-B14F-4D97-AF65-F5344CB8AC3E}">
        <p14:creationId xmlns:p14="http://schemas.microsoft.com/office/powerpoint/2010/main" val="1079766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here are the components of a logic model — acknowledging that there are lots of variations out there, so you can use this version, you can use another version — but generally, the components include….</a:t>
            </a:r>
          </a:p>
          <a:p>
            <a:endParaRPr lang="en-US" dirty="0"/>
          </a:p>
          <a:p>
            <a:r>
              <a:rPr lang="en-US" dirty="0"/>
              <a:t>Read Problem Statement, Goal</a:t>
            </a:r>
          </a:p>
          <a:p>
            <a:endParaRPr lang="en-US" dirty="0"/>
          </a:p>
          <a:p>
            <a:r>
              <a:rPr lang="en-US" dirty="0"/>
              <a:t>Essentially the goal is the resolution of that problem you’ve identified.</a:t>
            </a:r>
          </a:p>
          <a:p>
            <a:endParaRPr lang="en-US" dirty="0"/>
          </a:p>
          <a:p>
            <a:r>
              <a:rPr lang="en-US" dirty="0"/>
              <a:t>And then you have the core of the model — READ</a:t>
            </a:r>
          </a:p>
          <a:p>
            <a:endParaRPr lang="en-US" dirty="0"/>
          </a:p>
          <a:p>
            <a:r>
              <a:rPr lang="en-US" dirty="0"/>
              <a:t>Context/External Factors — that you know in advance will influence your results or that emerge or come to your awareness over time  — because you can update the logic model to reflect your evolving understanding or approach, it is not set in stone for evermore.</a:t>
            </a:r>
          </a:p>
        </p:txBody>
      </p:sp>
      <p:sp>
        <p:nvSpPr>
          <p:cNvPr id="4" name="Slide Number Placeholder 3"/>
          <p:cNvSpPr>
            <a:spLocks noGrp="1"/>
          </p:cNvSpPr>
          <p:nvPr>
            <p:ph type="sldNum" sz="quarter" idx="5"/>
          </p:nvPr>
        </p:nvSpPr>
        <p:spPr/>
        <p:txBody>
          <a:bodyPr/>
          <a:lstStyle/>
          <a:p>
            <a:fld id="{78A8CE01-25CD-CF42-9DCE-3A72820397E1}" type="slidenum">
              <a:rPr lang="en-US" smtClean="0"/>
              <a:pPr/>
              <a:t>15</a:t>
            </a:fld>
            <a:endParaRPr lang="en-US"/>
          </a:p>
        </p:txBody>
      </p:sp>
    </p:spTree>
    <p:extLst>
      <p:ext uri="{BB962C8B-B14F-4D97-AF65-F5344CB8AC3E}">
        <p14:creationId xmlns:p14="http://schemas.microsoft.com/office/powerpoint/2010/main" val="597046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kinds of things might we expect to see in a logic model about a direct care workforce strategy or program?</a:t>
            </a:r>
          </a:p>
          <a:p>
            <a:endParaRPr lang="en-US" dirty="0"/>
          </a:p>
          <a:p>
            <a:r>
              <a:rPr lang="en-US" dirty="0"/>
              <a:t>Get as specific as possible in the problem and goal statements.</a:t>
            </a:r>
          </a:p>
          <a:p>
            <a:endParaRPr lang="en-US" dirty="0"/>
          </a:p>
          <a:p>
            <a:r>
              <a:rPr lang="en-US" dirty="0"/>
              <a:t>Rationale – hypothesis; here’s why we’re taking this approach, here’s what we think is going to happen</a:t>
            </a:r>
          </a:p>
          <a:p>
            <a:endParaRPr lang="en-US" dirty="0"/>
          </a:p>
          <a:p>
            <a:r>
              <a:rPr lang="en-US" dirty="0"/>
              <a:t>Assumptions — other political or policy-related or social and cultural and environmental factors that your approach rests or relies on</a:t>
            </a:r>
          </a:p>
          <a:p>
            <a:endParaRPr lang="en-US" dirty="0"/>
          </a:p>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16</a:t>
            </a:fld>
            <a:endParaRPr lang="en-US"/>
          </a:p>
        </p:txBody>
      </p:sp>
    </p:spTree>
    <p:extLst>
      <p:ext uri="{BB962C8B-B14F-4D97-AF65-F5344CB8AC3E}">
        <p14:creationId xmlns:p14="http://schemas.microsoft.com/office/powerpoint/2010/main" val="2921495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56E25-BC6D-FA12-30B7-0B9DB1B7E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DE5FCB-F782-E36E-6128-290CE12B9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43CB6-C530-90E4-DE7F-569FA7404E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We could probably spend a day on logic modelling but we’re going to zoom ahead to talk briefly about how to craft specific evaluation questions … using your logic model.</a:t>
            </a:r>
          </a:p>
        </p:txBody>
      </p:sp>
      <p:sp>
        <p:nvSpPr>
          <p:cNvPr id="4" name="Slide Number Placeholder 3">
            <a:extLst>
              <a:ext uri="{FF2B5EF4-FFF2-40B4-BE49-F238E27FC236}">
                <a16:creationId xmlns:a16="http://schemas.microsoft.com/office/drawing/2014/main" id="{5BDFEDA5-D395-6CF2-8C7E-D644D0659E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2570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83A33-91BF-11BA-C496-3925CFA13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D4107-92B6-2DE3-701B-126D99CFF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DC2E3-83D0-D92E-C669-7F4322A32100}"/>
              </a:ext>
            </a:extLst>
          </p:cNvPr>
          <p:cNvSpPr>
            <a:spLocks noGrp="1"/>
          </p:cNvSpPr>
          <p:nvPr>
            <p:ph type="body" idx="1"/>
          </p:nvPr>
        </p:nvSpPr>
        <p:spPr/>
        <p:txBody>
          <a:bodyPr/>
          <a:lstStyle/>
          <a:p>
            <a:r>
              <a:rPr lang="en-US" dirty="0"/>
              <a:t>As I said earlier, you can use your logic model to determine what you want to learn through your evaluation. </a:t>
            </a:r>
          </a:p>
          <a:p>
            <a:endParaRPr lang="en-US" dirty="0"/>
          </a:p>
          <a:p>
            <a:r>
              <a:rPr lang="en-US" dirty="0"/>
              <a:t>If you’re primarily at this point interested in whether and how the work is getting done (to assess progress and course correct as needed), then you’ll focus your evaluation questions on the first part of the logic model—and you’ll conduct a formative or process evaluation [CLICK]</a:t>
            </a:r>
          </a:p>
          <a:p>
            <a:endParaRPr lang="en-US" dirty="0"/>
          </a:p>
          <a:p>
            <a:r>
              <a:rPr lang="en-US" dirty="0"/>
              <a:t>If you’re ready to assess whether your efforts led to the results you were seeking, then you’re looking ALSO or INSTEAD at the outputs and outcomes—through a summative or impact evaluation [CLICK]</a:t>
            </a:r>
          </a:p>
          <a:p>
            <a:endParaRPr lang="en-US" dirty="0"/>
          </a:p>
        </p:txBody>
      </p:sp>
      <p:sp>
        <p:nvSpPr>
          <p:cNvPr id="4" name="Slide Number Placeholder 3">
            <a:extLst>
              <a:ext uri="{FF2B5EF4-FFF2-40B4-BE49-F238E27FC236}">
                <a16:creationId xmlns:a16="http://schemas.microsoft.com/office/drawing/2014/main" id="{5013BE9D-4F68-C708-8C0B-8AB35181E50B}"/>
              </a:ext>
            </a:extLst>
          </p:cNvPr>
          <p:cNvSpPr>
            <a:spLocks noGrp="1"/>
          </p:cNvSpPr>
          <p:nvPr>
            <p:ph type="sldNum" sz="quarter" idx="5"/>
          </p:nvPr>
        </p:nvSpPr>
        <p:spPr/>
        <p:txBody>
          <a:bodyPr/>
          <a:lstStyle/>
          <a:p>
            <a:fld id="{78A8CE01-25CD-CF42-9DCE-3A72820397E1}" type="slidenum">
              <a:rPr lang="en-US" smtClean="0"/>
              <a:pPr/>
              <a:t>18</a:t>
            </a:fld>
            <a:endParaRPr lang="en-US"/>
          </a:p>
        </p:txBody>
      </p:sp>
    </p:spTree>
    <p:extLst>
      <p:ext uri="{BB962C8B-B14F-4D97-AF65-F5344CB8AC3E}">
        <p14:creationId xmlns:p14="http://schemas.microsoft.com/office/powerpoint/2010/main" val="3882854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2E027-115A-A3A5-FA62-5BC20AD60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38ED6-0C90-DFB7-A1BF-B4F9F46186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8FDFC0-E5A1-1477-9722-534F0B98C804}"/>
              </a:ext>
            </a:extLst>
          </p:cNvPr>
          <p:cNvSpPr>
            <a:spLocks noGrp="1"/>
          </p:cNvSpPr>
          <p:nvPr>
            <p:ph type="body" idx="1"/>
          </p:nvPr>
        </p:nvSpPr>
        <p:spPr/>
        <p:txBody>
          <a:bodyPr/>
          <a:lstStyle/>
          <a:p>
            <a:r>
              <a:rPr lang="en-US" dirty="0"/>
              <a:t>Just to say a bit more about those two types of evaluation – READ</a:t>
            </a:r>
          </a:p>
          <a:p>
            <a:endParaRPr lang="en-US" dirty="0"/>
          </a:p>
          <a:p>
            <a:r>
              <a:rPr lang="en-US" dirty="0"/>
              <a:t>Acknowledge nuances between each one — this is broad-brush distinction</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51C917A-A19F-6BE3-BC8A-DC30F2A955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10019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90 minutes together today and here’s the plan —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 hear from Nicole Howell, the Director of the Strategies Center, in just a moment, and then I’ll come back on to present four formative steps in evaluating workforce investments—and then we’ll get to hear from Dr. Clare Luz from </a:t>
            </a:r>
            <a:r>
              <a:rPr lang="en-US" sz="1200" b="0" i="0" kern="1200" dirty="0">
                <a:solidFill>
                  <a:srgbClr val="FFFFFF"/>
                </a:solidFill>
                <a:latin typeface="Arial" panose="020B0604020202020204" pitchFamily="34" charset="0"/>
                <a:ea typeface="+mn-ea"/>
                <a:cs typeface="Arial" charset="0"/>
              </a:rPr>
              <a:t>Michigan State University and the IMPART Alliance, who will share her state’s approach to strengthening the direct care workforce </a:t>
            </a:r>
            <a:r>
              <a:rPr lang="en-US" sz="1200" b="0" i="1" kern="1200" dirty="0">
                <a:solidFill>
                  <a:srgbClr val="FFFFFF"/>
                </a:solidFill>
                <a:latin typeface="Arial" panose="020B0604020202020204" pitchFamily="34" charset="0"/>
                <a:ea typeface="+mn-ea"/>
                <a:cs typeface="Arial" charset="0"/>
              </a:rPr>
              <a:t>and</a:t>
            </a:r>
            <a:r>
              <a:rPr lang="en-US" sz="1200" b="0" i="0" kern="1200" dirty="0">
                <a:solidFill>
                  <a:srgbClr val="FFFFFF"/>
                </a:solidFill>
                <a:latin typeface="Arial" panose="020B0604020202020204" pitchFamily="34" charset="0"/>
                <a:ea typeface="+mn-ea"/>
                <a:cs typeface="Arial" charset="0"/>
              </a:rPr>
              <a:t> evaluating the impact of that approach.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rgbClr val="FFFFFF"/>
              </a:solidFill>
              <a:latin typeface="Arial" panose="020B0604020202020204" pitchFamily="34"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rgbClr val="FFFFFF"/>
                </a:solidFill>
                <a:latin typeface="Arial" panose="020B0604020202020204" pitchFamily="34" charset="0"/>
                <a:ea typeface="+mn-ea"/>
                <a:cs typeface="Arial" charset="0"/>
              </a:rPr>
              <a:t>We’ll end today not with small-group discussions, as in the previous sessions, but with a walk-through of each of the tools that has been designed for and shared through this workshop series, to inspire your thinking and next steps—followed by an open forum for questions and conversation. </a:t>
            </a:r>
            <a:endParaRPr lang="en-US" sz="1200" b="0" i="0" kern="1200" dirty="0">
              <a:solidFill>
                <a:schemeClr val="tx1"/>
              </a:solidFill>
              <a:latin typeface="Arial" panose="020B0604020202020204" pitchFamily="34" charset="0"/>
              <a:ea typeface="+mn-ea"/>
              <a:cs typeface="+mn-cs"/>
            </a:endParaRPr>
          </a:p>
          <a:p>
            <a:r>
              <a:rPr lang="en-US" dirty="0"/>
              <a:t> </a:t>
            </a:r>
          </a:p>
        </p:txBody>
      </p:sp>
      <p:sp>
        <p:nvSpPr>
          <p:cNvPr id="4" name="Slide Number Placeholder 3"/>
          <p:cNvSpPr>
            <a:spLocks noGrp="1"/>
          </p:cNvSpPr>
          <p:nvPr>
            <p:ph type="sldNum" sz="quarter" idx="5"/>
          </p:nvPr>
        </p:nvSpPr>
        <p:spPr/>
        <p:txBody>
          <a:bodyPr/>
          <a:lstStyle/>
          <a:p>
            <a:fld id="{78A8CE01-25CD-CF42-9DCE-3A72820397E1}" type="slidenum">
              <a:rPr lang="en-US" smtClean="0"/>
              <a:pPr/>
              <a:t>2</a:t>
            </a:fld>
            <a:endParaRPr lang="en-US"/>
          </a:p>
        </p:txBody>
      </p:sp>
    </p:spTree>
    <p:extLst>
      <p:ext uri="{BB962C8B-B14F-4D97-AF65-F5344CB8AC3E}">
        <p14:creationId xmlns:p14="http://schemas.microsoft.com/office/powerpoint/2010/main" val="32558047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Breaking it out a little further, here are some domains from across the logic model that you may want to address through your evaluation questions.</a:t>
            </a:r>
          </a:p>
          <a:p>
            <a:endParaRPr lang="en-US" dirty="0"/>
          </a:p>
          <a:p>
            <a:r>
              <a:rPr lang="en-US" dirty="0"/>
              <a:t>First, and somewhat repeating myself, there are the process questions…. READ</a:t>
            </a:r>
          </a:p>
          <a:p>
            <a:endParaRPr lang="en-US" dirty="0"/>
          </a:p>
          <a:p>
            <a:r>
              <a:rPr lang="en-US" dirty="0"/>
              <a:t>And then there are the Impact questions….</a:t>
            </a:r>
          </a:p>
          <a:p>
            <a:endParaRPr lang="en-US" dirty="0"/>
          </a:p>
          <a:p>
            <a:r>
              <a:rPr lang="en-US" dirty="0"/>
              <a:t>But, relatedly but distinctly, there are investment-specific questions.. READ</a:t>
            </a:r>
          </a:p>
        </p:txBody>
      </p:sp>
      <p:sp>
        <p:nvSpPr>
          <p:cNvPr id="4" name="Slide Number Placeholder 3"/>
          <p:cNvSpPr>
            <a:spLocks noGrp="1"/>
          </p:cNvSpPr>
          <p:nvPr>
            <p:ph type="sldNum" sz="quarter" idx="5"/>
          </p:nvPr>
        </p:nvSpPr>
        <p:spPr/>
        <p:txBody>
          <a:bodyPr/>
          <a:lstStyle/>
          <a:p>
            <a:fld id="{78A8CE01-25CD-CF42-9DCE-3A72820397E1}" type="slidenum">
              <a:rPr lang="en-US" smtClean="0"/>
              <a:pPr/>
              <a:t>20</a:t>
            </a:fld>
            <a:endParaRPr lang="en-US"/>
          </a:p>
        </p:txBody>
      </p:sp>
    </p:spTree>
    <p:extLst>
      <p:ext uri="{BB962C8B-B14F-4D97-AF65-F5344CB8AC3E}">
        <p14:creationId xmlns:p14="http://schemas.microsoft.com/office/powerpoint/2010/main" val="2798670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22DAF-17B1-3394-53CA-203469E96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5C6DC5-3156-CE6B-7EE8-B9B10CCFB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10CC7-B7E7-7F8C-2D7C-86A2EDF7EF12}"/>
              </a:ext>
            </a:extLst>
          </p:cNvPr>
          <p:cNvSpPr>
            <a:spLocks noGrp="1"/>
          </p:cNvSpPr>
          <p:nvPr>
            <p:ph type="body" idx="1"/>
          </p:nvPr>
        </p:nvSpPr>
        <p:spPr/>
        <p:txBody>
          <a:bodyPr/>
          <a:lstStyle/>
          <a:p>
            <a:r>
              <a:rPr lang="en-US" dirty="0"/>
              <a:t>It’s important to set these questions in advance because you may want to implement some kind of documentation process versus just looking back at the end and trying to remember what happened contextually that may have impacted your success.</a:t>
            </a:r>
          </a:p>
          <a:p>
            <a:endParaRPr lang="en-US" dirty="0"/>
          </a:p>
          <a:p>
            <a:r>
              <a:rPr lang="en-US" dirty="0"/>
              <a:t>Logic model – did what you envision in advance as the logical progression of inputs to activities to outputs to outcomes pan out? And if not, which part of the logic fell apart? What new logical pathways may need to be explored instead?</a:t>
            </a:r>
          </a:p>
          <a:p>
            <a:endParaRPr lang="en-US" dirty="0"/>
          </a:p>
          <a:p>
            <a:r>
              <a:rPr lang="en-US" dirty="0"/>
              <a:t>The most global set of questions is about next steps—looking at the totality, the full set of activities and outcomes — where do we go from here. READ – why or why not</a:t>
            </a:r>
          </a:p>
        </p:txBody>
      </p:sp>
      <p:sp>
        <p:nvSpPr>
          <p:cNvPr id="4" name="Slide Number Placeholder 3">
            <a:extLst>
              <a:ext uri="{FF2B5EF4-FFF2-40B4-BE49-F238E27FC236}">
                <a16:creationId xmlns:a16="http://schemas.microsoft.com/office/drawing/2014/main" id="{33FBA068-DB8F-456B-3D49-956A1E862C67}"/>
              </a:ext>
            </a:extLst>
          </p:cNvPr>
          <p:cNvSpPr>
            <a:spLocks noGrp="1"/>
          </p:cNvSpPr>
          <p:nvPr>
            <p:ph type="sldNum" sz="quarter" idx="5"/>
          </p:nvPr>
        </p:nvSpPr>
        <p:spPr/>
        <p:txBody>
          <a:bodyPr/>
          <a:lstStyle/>
          <a:p>
            <a:fld id="{78A8CE01-25CD-CF42-9DCE-3A72820397E1}" type="slidenum">
              <a:rPr lang="en-US" smtClean="0"/>
              <a:pPr/>
              <a:t>21</a:t>
            </a:fld>
            <a:endParaRPr lang="en-US"/>
          </a:p>
        </p:txBody>
      </p:sp>
    </p:spTree>
    <p:extLst>
      <p:ext uri="{BB962C8B-B14F-4D97-AF65-F5344CB8AC3E}">
        <p14:creationId xmlns:p14="http://schemas.microsoft.com/office/powerpoint/2010/main" val="182527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2FC19-6767-1181-5058-0834B0972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8EBF22-6EC8-FE85-6209-0CB654384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A9F5D2-C4CD-B60D-4DC3-6D8B5A037D13}"/>
              </a:ext>
            </a:extLst>
          </p:cNvPr>
          <p:cNvSpPr>
            <a:spLocks noGrp="1"/>
          </p:cNvSpPr>
          <p:nvPr>
            <p:ph type="body" idx="1"/>
          </p:nvPr>
        </p:nvSpPr>
        <p:spPr/>
        <p:txBody>
          <a:bodyPr/>
          <a:lstStyle/>
          <a:p>
            <a:r>
              <a:rPr lang="en-US" dirty="0"/>
              <a:t>So you create your logic model, you craft your evaluation questions — and then you review and refine them—considering questions like:</a:t>
            </a:r>
          </a:p>
          <a:p>
            <a:endParaRPr lang="en-US" dirty="0"/>
          </a:p>
          <a:p>
            <a:r>
              <a:rPr lang="en-US" dirty="0"/>
              <a:t>READ</a:t>
            </a:r>
          </a:p>
          <a:p>
            <a:endParaRPr lang="en-US" dirty="0"/>
          </a:p>
          <a:p>
            <a:r>
              <a:rPr lang="en-US" dirty="0"/>
              <a:t>Audiences — and relatedly, which questions will meet the interests and needs of the widest range and/or the most important audiences</a:t>
            </a:r>
          </a:p>
          <a:p>
            <a:endParaRPr lang="en-US" dirty="0"/>
          </a:p>
          <a:p>
            <a:r>
              <a:rPr lang="en-US" dirty="0"/>
              <a:t>Priority— in other words, are there some questions that would be nice to know, but are not actually the highest priority</a:t>
            </a:r>
          </a:p>
          <a:p>
            <a:endParaRPr lang="en-US" dirty="0"/>
          </a:p>
          <a:p>
            <a:r>
              <a:rPr lang="en-US" dirty="0"/>
              <a:t>Lessons learned — even if you’re focused primarily on outcomes, are you going to be prepared to speak to how you got there and what you learned in the process, because that’s so important for replication or scale-up</a:t>
            </a:r>
          </a:p>
        </p:txBody>
      </p:sp>
      <p:sp>
        <p:nvSpPr>
          <p:cNvPr id="4" name="Slide Number Placeholder 3">
            <a:extLst>
              <a:ext uri="{FF2B5EF4-FFF2-40B4-BE49-F238E27FC236}">
                <a16:creationId xmlns:a16="http://schemas.microsoft.com/office/drawing/2014/main" id="{2E796C0F-F801-4752-33FE-B212402D4953}"/>
              </a:ext>
            </a:extLst>
          </p:cNvPr>
          <p:cNvSpPr>
            <a:spLocks noGrp="1"/>
          </p:cNvSpPr>
          <p:nvPr>
            <p:ph type="sldNum" sz="quarter" idx="5"/>
          </p:nvPr>
        </p:nvSpPr>
        <p:spPr/>
        <p:txBody>
          <a:bodyPr/>
          <a:lstStyle/>
          <a:p>
            <a:fld id="{78A8CE01-25CD-CF42-9DCE-3A72820397E1}" type="slidenum">
              <a:rPr lang="en-US" smtClean="0"/>
              <a:pPr/>
              <a:t>22</a:t>
            </a:fld>
            <a:endParaRPr lang="en-US"/>
          </a:p>
        </p:txBody>
      </p:sp>
    </p:spTree>
    <p:extLst>
      <p:ext uri="{BB962C8B-B14F-4D97-AF65-F5344CB8AC3E}">
        <p14:creationId xmlns:p14="http://schemas.microsoft.com/office/powerpoint/2010/main" val="25504695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step that we’ll touch on today, or really just signpost toward—is developing a measurement framework. This step, when you get there, will pull in all of that good work related to defining the workforce and operationalizing your key concepts and identifying and assessing your data sources and data gaps — this is kind of where it all comes together — which is why I wanted to present it, albeit without getting into too much detail. </a:t>
            </a:r>
          </a:p>
        </p:txBody>
      </p:sp>
      <p:sp>
        <p:nvSpPr>
          <p:cNvPr id="4" name="Slide Number Placeholder 3"/>
          <p:cNvSpPr>
            <a:spLocks noGrp="1"/>
          </p:cNvSpPr>
          <p:nvPr>
            <p:ph type="sldNum" sz="quarter" idx="5"/>
          </p:nvPr>
        </p:nvSpPr>
        <p:spPr/>
        <p:txBody>
          <a:bodyPr/>
          <a:lstStyle/>
          <a:p>
            <a:fld id="{78A8CE01-25CD-CF42-9DCE-3A72820397E1}" type="slidenum">
              <a:rPr lang="en-US" smtClean="0"/>
              <a:pPr/>
              <a:t>23</a:t>
            </a:fld>
            <a:endParaRPr lang="en-US"/>
          </a:p>
        </p:txBody>
      </p:sp>
    </p:spTree>
    <p:extLst>
      <p:ext uri="{BB962C8B-B14F-4D97-AF65-F5344CB8AC3E}">
        <p14:creationId xmlns:p14="http://schemas.microsoft.com/office/powerpoint/2010/main" val="10317520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measurement framework is your blueprint or roadmap for pulling together or collecting the data that will help answer the evaluation questions that you crafted from your logic model.</a:t>
            </a:r>
          </a:p>
          <a:p>
            <a:endParaRPr lang="en-US" dirty="0"/>
          </a:p>
          <a:p>
            <a:r>
              <a:rPr lang="en-US" dirty="0"/>
              <a:t>So here are the components, and I’ll take through a visual example in a moment.</a:t>
            </a:r>
          </a:p>
          <a:p>
            <a:endParaRPr lang="en-US" dirty="0"/>
          </a:p>
          <a:p>
            <a:r>
              <a:rPr lang="en-US" dirty="0"/>
              <a:t>Indicator is the </a:t>
            </a:r>
            <a:r>
              <a:rPr lang="en-US" i="1" dirty="0"/>
              <a:t>type </a:t>
            </a:r>
            <a:r>
              <a:rPr lang="en-US" i="0" dirty="0"/>
              <a:t>of </a:t>
            </a:r>
            <a:r>
              <a:rPr lang="en-US" dirty="0"/>
              <a:t>change, the measure of change is the </a:t>
            </a:r>
            <a:r>
              <a:rPr lang="en-US" i="1" dirty="0"/>
              <a:t>actual </a:t>
            </a:r>
            <a:r>
              <a:rPr lang="en-US" i="0" dirty="0"/>
              <a:t>change</a:t>
            </a:r>
          </a:p>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24</a:t>
            </a:fld>
            <a:endParaRPr lang="en-US"/>
          </a:p>
        </p:txBody>
      </p:sp>
    </p:spTree>
    <p:extLst>
      <p:ext uri="{BB962C8B-B14F-4D97-AF65-F5344CB8AC3E}">
        <p14:creationId xmlns:p14="http://schemas.microsoft.com/office/powerpoint/2010/main" val="3176300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2C777-478A-AF9B-6FE8-976640E75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13851F-626F-8C3C-A105-D079B439A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44B972-4742-FA25-DA2D-7DECF3CF5D21}"/>
              </a:ext>
            </a:extLst>
          </p:cNvPr>
          <p:cNvSpPr>
            <a:spLocks noGrp="1"/>
          </p:cNvSpPr>
          <p:nvPr>
            <p:ph type="body" idx="1"/>
          </p:nvPr>
        </p:nvSpPr>
        <p:spPr/>
        <p:txBody>
          <a:bodyPr/>
          <a:lstStyle/>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rPr>
              <a:t>Over-simplified </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rPr>
              <a:t>Problem statement — Noncompetitive wages are driving turnover in the direct care workforce (“my workers are leaving because they can make $1 more an hour at Target or a local equivalent”)</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rPr>
              <a:t>Goal – Improved workforce stability and continuity of care for consumers</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rPr>
              <a:t>Rationale — setting a wage floor at 150% of the minimum wage for direct care workers supporting consumers through specified HCBS waiver programs will raise wages to a more competitive level, which will reduce attrition.</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rPr>
              <a:t>Activities to get that wage floor designed and implemented, with specified outputs and measurable outcomes.</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rPr>
              <a:t>And that’s where you start your measurement framework — READ through it</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p:txBody>
      </p:sp>
      <p:sp>
        <p:nvSpPr>
          <p:cNvPr id="4" name="Slide Number Placeholder 3">
            <a:extLst>
              <a:ext uri="{FF2B5EF4-FFF2-40B4-BE49-F238E27FC236}">
                <a16:creationId xmlns:a16="http://schemas.microsoft.com/office/drawing/2014/main" id="{1F0377E6-91D3-C13E-1908-9DD93EE188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94042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I am happy to pass the mic to Dr. Clare Luz who is one of the most knowledgeable and dedicated direct care workforce experts and advocates that you could ever hope to meet.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 is also a gerontologist and </a:t>
            </a:r>
            <a:r>
              <a:rPr lang="en-US" sz="1200" b="0" i="0" kern="1200" dirty="0">
                <a:solidFill>
                  <a:schemeClr val="tx1"/>
                </a:solidFill>
                <a:effectLst/>
                <a:latin typeface="Arial" panose="020B0604020202020204" pitchFamily="34" charset="0"/>
                <a:ea typeface="+mn-ea"/>
                <a:cs typeface="+mn-cs"/>
              </a:rPr>
              <a:t>Associate Professor in Family and Community Medicine at the MSU College of Osteopathic Medicine, and she is the founding director of the IMPART Alliance, a group that is dedicated to transforming Michigan's direct care workforce to meet growing needs—and we’re so lucky to have her here today to offer insights from </a:t>
            </a:r>
            <a:r>
              <a:rPr lang="en-US" noProof="0" dirty="0"/>
              <a:t>Michigan’s Direct Care Workforce Integrated Strategies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Clare, over to you —</a:t>
            </a:r>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26</a:t>
            </a:fld>
            <a:endParaRPr lang="en-US"/>
          </a:p>
        </p:txBody>
      </p:sp>
    </p:spTree>
    <p:extLst>
      <p:ext uri="{BB962C8B-B14F-4D97-AF65-F5344CB8AC3E}">
        <p14:creationId xmlns:p14="http://schemas.microsoft.com/office/powerpoint/2010/main" val="2270693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next part of the agenda, we’ll walk through each of the tools that we have shared through this workshop series, so that you have a clear sense of the full collection and you can ask questions if needed — so feel to put questions in the chat or raise your hand to ask in real time, or we’ll have time at the end for questions as well. </a:t>
            </a:r>
          </a:p>
        </p:txBody>
      </p:sp>
      <p:sp>
        <p:nvSpPr>
          <p:cNvPr id="4" name="Slide Number Placeholder 3"/>
          <p:cNvSpPr>
            <a:spLocks noGrp="1"/>
          </p:cNvSpPr>
          <p:nvPr>
            <p:ph type="sldNum" sz="quarter" idx="5"/>
          </p:nvPr>
        </p:nvSpPr>
        <p:spPr/>
        <p:txBody>
          <a:bodyPr/>
          <a:lstStyle/>
          <a:p>
            <a:fld id="{78A8CE01-25CD-CF42-9DCE-3A72820397E1}" type="slidenum">
              <a:rPr lang="en-US" smtClean="0"/>
              <a:pPr/>
              <a:t>28</a:t>
            </a:fld>
            <a:endParaRPr lang="en-US"/>
          </a:p>
        </p:txBody>
      </p:sp>
    </p:spTree>
    <p:extLst>
      <p:ext uri="{BB962C8B-B14F-4D97-AF65-F5344CB8AC3E}">
        <p14:creationId xmlns:p14="http://schemas.microsoft.com/office/powerpoint/2010/main" val="2704976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one-slide summary of all the practical data and evaluation steps that these tools are designed to inspire and support—an we’ll briefly go through each of them in turn. </a:t>
            </a:r>
          </a:p>
          <a:p>
            <a:endParaRPr lang="en-US" dirty="0"/>
          </a:p>
          <a:p>
            <a:r>
              <a:rPr lang="en-US" dirty="0"/>
              <a:t>Pass over to Stephen to talk through the components of the tool from session 1—and then Stephen, you can pass directly to Julie to recap the tool from the second session. </a:t>
            </a:r>
          </a:p>
        </p:txBody>
      </p:sp>
      <p:sp>
        <p:nvSpPr>
          <p:cNvPr id="4" name="Slide Number Placeholder 3"/>
          <p:cNvSpPr>
            <a:spLocks noGrp="1"/>
          </p:cNvSpPr>
          <p:nvPr>
            <p:ph type="sldNum" sz="quarter" idx="5"/>
          </p:nvPr>
        </p:nvSpPr>
        <p:spPr/>
        <p:txBody>
          <a:bodyPr/>
          <a:lstStyle/>
          <a:p>
            <a:fld id="{78A8CE01-25CD-CF42-9DCE-3A72820397E1}" type="slidenum">
              <a:rPr lang="en-US" smtClean="0"/>
              <a:pPr/>
              <a:t>29</a:t>
            </a:fld>
            <a:endParaRPr lang="en-US"/>
          </a:p>
        </p:txBody>
      </p:sp>
    </p:spTree>
    <p:extLst>
      <p:ext uri="{BB962C8B-B14F-4D97-AF65-F5344CB8AC3E}">
        <p14:creationId xmlns:p14="http://schemas.microsoft.com/office/powerpoint/2010/main" val="27813129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DB398-018A-6979-6D20-0C404C9F2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FC3D1C-4247-469B-A637-04354B856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44F4A-4321-12C2-C441-F58A44CDB315}"/>
              </a:ext>
            </a:extLst>
          </p:cNvPr>
          <p:cNvSpPr>
            <a:spLocks noGrp="1"/>
          </p:cNvSpPr>
          <p:nvPr>
            <p:ph type="body" idx="1"/>
          </p:nvPr>
        </p:nvSpPr>
        <p:spPr/>
        <p:txBody>
          <a:bodyPr/>
          <a:lstStyle/>
          <a:p>
            <a:r>
              <a:rPr lang="en-US" dirty="0"/>
              <a:t>This tool guides you through four foundational steps for developing a strategic approach to improving direct care workforce data:</a:t>
            </a:r>
          </a:p>
          <a:p>
            <a:pPr marL="171450" lvl="0" indent="-171450">
              <a:buFont typeface="Arial" panose="020B0604020202020204" pitchFamily="34" charset="0"/>
              <a:buChar char="•"/>
            </a:pPr>
            <a:r>
              <a:rPr lang="en-US" dirty="0"/>
              <a:t>Identify and engage partners</a:t>
            </a:r>
          </a:p>
          <a:p>
            <a:pPr marL="171450" lvl="0" indent="-171450">
              <a:buFont typeface="Arial" panose="020B0604020202020204" pitchFamily="34" charset="0"/>
              <a:buChar char="•"/>
            </a:pPr>
            <a:r>
              <a:rPr lang="en-US" dirty="0"/>
              <a:t>Define the workforce</a:t>
            </a:r>
          </a:p>
          <a:p>
            <a:pPr marL="171450" lvl="0" indent="-171450">
              <a:buFont typeface="Arial" panose="020B0604020202020204" pitchFamily="34" charset="0"/>
              <a:buChar char="•"/>
            </a:pPr>
            <a:r>
              <a:rPr lang="en-US" dirty="0"/>
              <a:t>Specify data needs</a:t>
            </a:r>
          </a:p>
          <a:p>
            <a:pPr marL="171450" lvl="0" indent="-171450">
              <a:buFont typeface="Arial" panose="020B0604020202020204" pitchFamily="34" charset="0"/>
              <a:buChar char="•"/>
            </a:pPr>
            <a:r>
              <a:rPr lang="en-US" dirty="0"/>
              <a:t>Explore data sources</a:t>
            </a:r>
          </a:p>
          <a:p>
            <a:r>
              <a:rPr lang="en-US" dirty="0"/>
              <a:t>These steps lay the groundwork for developing stronger state-level direct care workforce data infrastructure and practices. Complete this tool collaboratively with your internal team. Document your decisions and rationale—this will guide your data development efforts and help communicate your approach to stakeholders. </a:t>
            </a:r>
          </a:p>
          <a:p>
            <a:endParaRPr lang="en-US" dirty="0"/>
          </a:p>
        </p:txBody>
      </p:sp>
      <p:sp>
        <p:nvSpPr>
          <p:cNvPr id="4" name="Slide Number Placeholder 3">
            <a:extLst>
              <a:ext uri="{FF2B5EF4-FFF2-40B4-BE49-F238E27FC236}">
                <a16:creationId xmlns:a16="http://schemas.microsoft.com/office/drawing/2014/main" id="{1FBF183A-5E3B-9E88-F01E-07754C3197BD}"/>
              </a:ext>
            </a:extLst>
          </p:cNvPr>
          <p:cNvSpPr>
            <a:spLocks noGrp="1"/>
          </p:cNvSpPr>
          <p:nvPr>
            <p:ph type="sldNum" sz="quarter" idx="5"/>
          </p:nvPr>
        </p:nvSpPr>
        <p:spPr/>
        <p:txBody>
          <a:bodyPr/>
          <a:lstStyle/>
          <a:p>
            <a:fld id="{78A8CE01-25CD-CF42-9DCE-3A72820397E1}" type="slidenum">
              <a:rPr lang="en-US" smtClean="0"/>
              <a:pPr/>
              <a:t>30</a:t>
            </a:fld>
            <a:endParaRPr lang="en-US"/>
          </a:p>
        </p:txBody>
      </p:sp>
    </p:spTree>
    <p:extLst>
      <p:ext uri="{BB962C8B-B14F-4D97-AF65-F5344CB8AC3E}">
        <p14:creationId xmlns:p14="http://schemas.microsoft.com/office/powerpoint/2010/main" val="1088361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to Nicole…</a:t>
            </a:r>
          </a:p>
        </p:txBody>
      </p:sp>
      <p:sp>
        <p:nvSpPr>
          <p:cNvPr id="4" name="Slide Number Placeholder 3"/>
          <p:cNvSpPr>
            <a:spLocks noGrp="1"/>
          </p:cNvSpPr>
          <p:nvPr>
            <p:ph type="sldNum" sz="quarter" idx="5"/>
          </p:nvPr>
        </p:nvSpPr>
        <p:spPr/>
        <p:txBody>
          <a:bodyPr/>
          <a:lstStyle/>
          <a:p>
            <a:fld id="{78A8CE01-25CD-CF42-9DCE-3A72820397E1}" type="slidenum">
              <a:rPr lang="en-US" smtClean="0"/>
              <a:pPr/>
              <a:t>3</a:t>
            </a:fld>
            <a:endParaRPr lang="en-US"/>
          </a:p>
        </p:txBody>
      </p:sp>
    </p:spTree>
    <p:extLst>
      <p:ext uri="{BB962C8B-B14F-4D97-AF65-F5344CB8AC3E}">
        <p14:creationId xmlns:p14="http://schemas.microsoft.com/office/powerpoint/2010/main" val="311531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62B7E-EED2-2923-EB8E-29E073B32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99652-FFD6-4792-6F82-13EEB98CD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75417-631E-442D-14D0-C164BDB5EE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B0A44D-052D-3B94-E8D2-8B5C0BE8D07C}"/>
              </a:ext>
            </a:extLst>
          </p:cNvPr>
          <p:cNvSpPr>
            <a:spLocks noGrp="1"/>
          </p:cNvSpPr>
          <p:nvPr>
            <p:ph type="sldNum" sz="quarter" idx="5"/>
          </p:nvPr>
        </p:nvSpPr>
        <p:spPr/>
        <p:txBody>
          <a:bodyPr/>
          <a:lstStyle/>
          <a:p>
            <a:fld id="{78A8CE01-25CD-CF42-9DCE-3A72820397E1}" type="slidenum">
              <a:rPr lang="en-US" smtClean="0"/>
              <a:pPr/>
              <a:t>31</a:t>
            </a:fld>
            <a:endParaRPr lang="en-US"/>
          </a:p>
        </p:txBody>
      </p:sp>
    </p:spTree>
    <p:extLst>
      <p:ext uri="{BB962C8B-B14F-4D97-AF65-F5344CB8AC3E}">
        <p14:creationId xmlns:p14="http://schemas.microsoft.com/office/powerpoint/2010/main" val="36546772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C3811-2C94-A29E-7A1E-C21CD2D25B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7E8B0-618D-6BDD-195B-F944FC96C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DB5353-FC99-2E8C-533A-CBF67F4005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FBF02D-EEBF-CF1C-0F93-96F5A7D231A5}"/>
              </a:ext>
            </a:extLst>
          </p:cNvPr>
          <p:cNvSpPr>
            <a:spLocks noGrp="1"/>
          </p:cNvSpPr>
          <p:nvPr>
            <p:ph type="sldNum" sz="quarter" idx="5"/>
          </p:nvPr>
        </p:nvSpPr>
        <p:spPr/>
        <p:txBody>
          <a:bodyPr/>
          <a:lstStyle/>
          <a:p>
            <a:fld id="{78A8CE01-25CD-CF42-9DCE-3A72820397E1}" type="slidenum">
              <a:rPr lang="en-US" smtClean="0"/>
              <a:pPr/>
              <a:t>32</a:t>
            </a:fld>
            <a:endParaRPr lang="en-US"/>
          </a:p>
        </p:txBody>
      </p:sp>
    </p:spTree>
    <p:extLst>
      <p:ext uri="{BB962C8B-B14F-4D97-AF65-F5344CB8AC3E}">
        <p14:creationId xmlns:p14="http://schemas.microsoft.com/office/powerpoint/2010/main" val="123920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A419A-91C8-DCAC-0DCE-2D56903C9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74DE4A-D86B-32FB-8CBA-A2427FCA3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FFFAAF-75D6-4945-7DA1-7607158230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BC8E58-479A-039F-51B8-29C3661478B8}"/>
              </a:ext>
            </a:extLst>
          </p:cNvPr>
          <p:cNvSpPr>
            <a:spLocks noGrp="1"/>
          </p:cNvSpPr>
          <p:nvPr>
            <p:ph type="sldNum" sz="quarter" idx="5"/>
          </p:nvPr>
        </p:nvSpPr>
        <p:spPr/>
        <p:txBody>
          <a:bodyPr/>
          <a:lstStyle/>
          <a:p>
            <a:fld id="{78A8CE01-25CD-CF42-9DCE-3A72820397E1}" type="slidenum">
              <a:rPr lang="en-US" smtClean="0"/>
              <a:pPr/>
              <a:t>33</a:t>
            </a:fld>
            <a:endParaRPr lang="en-US"/>
          </a:p>
        </p:txBody>
      </p:sp>
    </p:spTree>
    <p:extLst>
      <p:ext uri="{BB962C8B-B14F-4D97-AF65-F5344CB8AC3E}">
        <p14:creationId xmlns:p14="http://schemas.microsoft.com/office/powerpoint/2010/main" val="655019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89154-B100-C1E5-473A-F18E16E76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3A40A2-9AC9-E430-0535-DB6AF490EF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4108C-DB38-E1C7-A557-6D8B08FA085B}"/>
              </a:ext>
            </a:extLst>
          </p:cNvPr>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mn-cs"/>
              </a:rPr>
              <a:t>This tool guides you through next steps for developing a strategic approach to improving direct care workforce data:</a:t>
            </a:r>
          </a:p>
          <a:p>
            <a:pPr lvl="0"/>
            <a:r>
              <a:rPr lang="en-US" sz="1200" b="0" i="0" kern="1200" dirty="0">
                <a:solidFill>
                  <a:schemeClr val="tx1"/>
                </a:solidFill>
                <a:effectLst/>
                <a:latin typeface="Arial" panose="020B0604020202020204" pitchFamily="34" charset="0"/>
                <a:ea typeface="+mn-ea"/>
                <a:cs typeface="+mn-cs"/>
              </a:rPr>
              <a:t>Understand your data sources </a:t>
            </a:r>
          </a:p>
          <a:p>
            <a:pPr lvl="0"/>
            <a:r>
              <a:rPr lang="en-US" sz="1200" b="0" i="0" kern="1200" dirty="0">
                <a:solidFill>
                  <a:schemeClr val="tx1"/>
                </a:solidFill>
                <a:effectLst/>
                <a:latin typeface="Arial" panose="020B0604020202020204" pitchFamily="34" charset="0"/>
                <a:ea typeface="+mn-ea"/>
                <a:cs typeface="+mn-cs"/>
              </a:rPr>
              <a:t>Align your data sources to your workforce questions</a:t>
            </a:r>
          </a:p>
          <a:p>
            <a:pPr lvl="0"/>
            <a:r>
              <a:rPr lang="en-US" sz="1200" b="0" i="0" kern="1200" dirty="0">
                <a:solidFill>
                  <a:schemeClr val="tx1"/>
                </a:solidFill>
                <a:effectLst/>
                <a:latin typeface="Arial" panose="020B0604020202020204" pitchFamily="34" charset="0"/>
                <a:ea typeface="+mn-ea"/>
                <a:cs typeface="+mn-cs"/>
              </a:rPr>
              <a:t>Understand gaps</a:t>
            </a:r>
          </a:p>
          <a:p>
            <a:r>
              <a:rPr lang="en-US" sz="1200" b="0" i="0" kern="1200" dirty="0">
                <a:solidFill>
                  <a:schemeClr val="tx1"/>
                </a:solidFill>
                <a:effectLst/>
                <a:latin typeface="Arial" panose="020B0604020202020204" pitchFamily="34" charset="0"/>
                <a:ea typeface="+mn-ea"/>
                <a:cs typeface="+mn-cs"/>
              </a:rPr>
              <a:t>These steps lay the groundwork for developing stronger state-level direct care workforce data infrastructure and practices. Complete this tool collaboratively with your internal team. Document your decisions and rationale. </a:t>
            </a:r>
          </a:p>
          <a:p>
            <a:endParaRPr lang="en-US" dirty="0"/>
          </a:p>
        </p:txBody>
      </p:sp>
      <p:sp>
        <p:nvSpPr>
          <p:cNvPr id="4" name="Slide Number Placeholder 3">
            <a:extLst>
              <a:ext uri="{FF2B5EF4-FFF2-40B4-BE49-F238E27FC236}">
                <a16:creationId xmlns:a16="http://schemas.microsoft.com/office/drawing/2014/main" id="{C2455287-4E24-714D-F120-32E598F1A7F3}"/>
              </a:ext>
            </a:extLst>
          </p:cNvPr>
          <p:cNvSpPr>
            <a:spLocks noGrp="1"/>
          </p:cNvSpPr>
          <p:nvPr>
            <p:ph type="sldNum" sz="quarter" idx="5"/>
          </p:nvPr>
        </p:nvSpPr>
        <p:spPr/>
        <p:txBody>
          <a:bodyPr/>
          <a:lstStyle/>
          <a:p>
            <a:fld id="{78A8CE01-25CD-CF42-9DCE-3A72820397E1}" type="slidenum">
              <a:rPr lang="en-US" smtClean="0"/>
              <a:pPr/>
              <a:t>34</a:t>
            </a:fld>
            <a:endParaRPr lang="en-US"/>
          </a:p>
        </p:txBody>
      </p:sp>
    </p:spTree>
    <p:extLst>
      <p:ext uri="{BB962C8B-B14F-4D97-AF65-F5344CB8AC3E}">
        <p14:creationId xmlns:p14="http://schemas.microsoft.com/office/powerpoint/2010/main" val="433664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3B3B2-16B8-CFAC-9541-5A8F8737E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09A8EB-FFC1-7F6B-EF76-95FD42294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BB9B1-E5AD-7D75-23E4-4C950DBD62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B0A81-B72C-6B4C-2999-B696F9D23F4E}"/>
              </a:ext>
            </a:extLst>
          </p:cNvPr>
          <p:cNvSpPr>
            <a:spLocks noGrp="1"/>
          </p:cNvSpPr>
          <p:nvPr>
            <p:ph type="sldNum" sz="quarter" idx="5"/>
          </p:nvPr>
        </p:nvSpPr>
        <p:spPr/>
        <p:txBody>
          <a:bodyPr/>
          <a:lstStyle/>
          <a:p>
            <a:fld id="{78A8CE01-25CD-CF42-9DCE-3A72820397E1}" type="slidenum">
              <a:rPr lang="en-US" smtClean="0"/>
              <a:pPr/>
              <a:t>35</a:t>
            </a:fld>
            <a:endParaRPr lang="en-US"/>
          </a:p>
        </p:txBody>
      </p:sp>
    </p:spTree>
    <p:extLst>
      <p:ext uri="{BB962C8B-B14F-4D97-AF65-F5344CB8AC3E}">
        <p14:creationId xmlns:p14="http://schemas.microsoft.com/office/powerpoint/2010/main" val="4230235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96F39-83B0-E450-0A9C-211AA67389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D5974-D7A3-D892-C1F9-52DF8D18F2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E419D0-B9C3-DD19-9A81-8C52AE2134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3C4977-027F-1FBE-B0DF-51386D0817D2}"/>
              </a:ext>
            </a:extLst>
          </p:cNvPr>
          <p:cNvSpPr>
            <a:spLocks noGrp="1"/>
          </p:cNvSpPr>
          <p:nvPr>
            <p:ph type="sldNum" sz="quarter" idx="5"/>
          </p:nvPr>
        </p:nvSpPr>
        <p:spPr/>
        <p:txBody>
          <a:bodyPr/>
          <a:lstStyle/>
          <a:p>
            <a:fld id="{78A8CE01-25CD-CF42-9DCE-3A72820397E1}" type="slidenum">
              <a:rPr lang="en-US" smtClean="0"/>
              <a:pPr/>
              <a:t>36</a:t>
            </a:fld>
            <a:endParaRPr lang="en-US"/>
          </a:p>
        </p:txBody>
      </p:sp>
    </p:spTree>
    <p:extLst>
      <p:ext uri="{BB962C8B-B14F-4D97-AF65-F5344CB8AC3E}">
        <p14:creationId xmlns:p14="http://schemas.microsoft.com/office/powerpoint/2010/main" val="28313582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94795-5DDD-03BB-87E1-D4A9B77A2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9CE11-70D2-85B4-32F1-73C769A329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57A7AE-0945-4FC0-3796-0D09727661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446C5F-F11B-BA4C-EF81-86A2F9EE3D0A}"/>
              </a:ext>
            </a:extLst>
          </p:cNvPr>
          <p:cNvSpPr>
            <a:spLocks noGrp="1"/>
          </p:cNvSpPr>
          <p:nvPr>
            <p:ph type="sldNum" sz="quarter" idx="5"/>
          </p:nvPr>
        </p:nvSpPr>
        <p:spPr/>
        <p:txBody>
          <a:bodyPr/>
          <a:lstStyle/>
          <a:p>
            <a:fld id="{78A8CE01-25CD-CF42-9DCE-3A72820397E1}" type="slidenum">
              <a:rPr lang="en-US" smtClean="0"/>
              <a:pPr/>
              <a:t>37</a:t>
            </a:fld>
            <a:endParaRPr lang="en-US"/>
          </a:p>
        </p:txBody>
      </p:sp>
    </p:spTree>
    <p:extLst>
      <p:ext uri="{BB962C8B-B14F-4D97-AF65-F5344CB8AC3E}">
        <p14:creationId xmlns:p14="http://schemas.microsoft.com/office/powerpoint/2010/main" val="37928932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37E5D-A51F-68A5-01EF-09A37F170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8C1A9-025B-84F3-705F-A67A61B0A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2FE9D-8208-D913-C0F3-F5F923CAB0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0451DC-B4C4-1736-37F7-4E6B846CF56B}"/>
              </a:ext>
            </a:extLst>
          </p:cNvPr>
          <p:cNvSpPr>
            <a:spLocks noGrp="1"/>
          </p:cNvSpPr>
          <p:nvPr>
            <p:ph type="sldNum" sz="quarter" idx="5"/>
          </p:nvPr>
        </p:nvSpPr>
        <p:spPr/>
        <p:txBody>
          <a:bodyPr/>
          <a:lstStyle/>
          <a:p>
            <a:fld id="{78A8CE01-25CD-CF42-9DCE-3A72820397E1}" type="slidenum">
              <a:rPr lang="en-US" smtClean="0"/>
              <a:pPr/>
              <a:t>38</a:t>
            </a:fld>
            <a:endParaRPr lang="en-US"/>
          </a:p>
        </p:txBody>
      </p:sp>
    </p:spTree>
    <p:extLst>
      <p:ext uri="{BB962C8B-B14F-4D97-AF65-F5344CB8AC3E}">
        <p14:creationId xmlns:p14="http://schemas.microsoft.com/office/powerpoint/2010/main" val="3684413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EC25B-DEDF-1E78-BAFB-18DA19D68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873F7-D685-985B-A02B-3505B1E860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D1D8CD-1142-FDC4-6017-F0665F2762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AAE3A5-2160-02D6-11EF-104181C81D62}"/>
              </a:ext>
            </a:extLst>
          </p:cNvPr>
          <p:cNvSpPr>
            <a:spLocks noGrp="1"/>
          </p:cNvSpPr>
          <p:nvPr>
            <p:ph type="sldNum" sz="quarter" idx="5"/>
          </p:nvPr>
        </p:nvSpPr>
        <p:spPr/>
        <p:txBody>
          <a:bodyPr/>
          <a:lstStyle/>
          <a:p>
            <a:fld id="{78A8CE01-25CD-CF42-9DCE-3A72820397E1}" type="slidenum">
              <a:rPr lang="en-US" smtClean="0"/>
              <a:pPr/>
              <a:t>39</a:t>
            </a:fld>
            <a:endParaRPr lang="en-US"/>
          </a:p>
        </p:txBody>
      </p:sp>
    </p:spTree>
    <p:extLst>
      <p:ext uri="{BB962C8B-B14F-4D97-AF65-F5344CB8AC3E}">
        <p14:creationId xmlns:p14="http://schemas.microsoft.com/office/powerpoint/2010/main" val="19143887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B676B-872C-284B-9941-49E71F98A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4EAAE-3B71-28EA-35F7-199035040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1D867-4A63-7525-F741-401201D8D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C1F541-05E2-51BE-4F95-AA04CD225C5B}"/>
              </a:ext>
            </a:extLst>
          </p:cNvPr>
          <p:cNvSpPr>
            <a:spLocks noGrp="1"/>
          </p:cNvSpPr>
          <p:nvPr>
            <p:ph type="sldNum" sz="quarter" idx="5"/>
          </p:nvPr>
        </p:nvSpPr>
        <p:spPr/>
        <p:txBody>
          <a:bodyPr/>
          <a:lstStyle/>
          <a:p>
            <a:fld id="{78A8CE01-25CD-CF42-9DCE-3A72820397E1}" type="slidenum">
              <a:rPr lang="en-US" smtClean="0"/>
              <a:pPr/>
              <a:t>40</a:t>
            </a:fld>
            <a:endParaRPr lang="en-US"/>
          </a:p>
        </p:txBody>
      </p:sp>
    </p:spTree>
    <p:extLst>
      <p:ext uri="{BB962C8B-B14F-4D97-AF65-F5344CB8AC3E}">
        <p14:creationId xmlns:p14="http://schemas.microsoft.com/office/powerpoint/2010/main" val="1338455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01405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41</a:t>
            </a:fld>
            <a:endParaRPr lang="en-US"/>
          </a:p>
        </p:txBody>
      </p:sp>
    </p:spTree>
    <p:extLst>
      <p:ext uri="{BB962C8B-B14F-4D97-AF65-F5344CB8AC3E}">
        <p14:creationId xmlns:p14="http://schemas.microsoft.com/office/powerpoint/2010/main" val="33727236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FA2B6-32C6-B400-9C4C-1976204DBF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D6C7B-7504-1B9A-6D55-DF520B700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9DD54-7B90-2D06-9543-454D10E5DD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308929-EBC0-28F5-0D12-07C086765FE5}"/>
              </a:ext>
            </a:extLst>
          </p:cNvPr>
          <p:cNvSpPr>
            <a:spLocks noGrp="1"/>
          </p:cNvSpPr>
          <p:nvPr>
            <p:ph type="sldNum" sz="quarter" idx="5"/>
          </p:nvPr>
        </p:nvSpPr>
        <p:spPr/>
        <p:txBody>
          <a:bodyPr/>
          <a:lstStyle/>
          <a:p>
            <a:fld id="{78A8CE01-25CD-CF42-9DCE-3A72820397E1}" type="slidenum">
              <a:rPr lang="en-US" smtClean="0"/>
              <a:pPr/>
              <a:t>42</a:t>
            </a:fld>
            <a:endParaRPr lang="en-US"/>
          </a:p>
        </p:txBody>
      </p:sp>
    </p:spTree>
    <p:extLst>
      <p:ext uri="{BB962C8B-B14F-4D97-AF65-F5344CB8AC3E}">
        <p14:creationId xmlns:p14="http://schemas.microsoft.com/office/powerpoint/2010/main" val="3428202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Nicole!</a:t>
            </a:r>
          </a:p>
          <a:p>
            <a:endParaRPr lang="en-US" dirty="0"/>
          </a:p>
          <a:p>
            <a:r>
              <a:rPr lang="en-US" dirty="0"/>
              <a:t>So today we’re talking about evaluation — OR, how to turn effort plus data into EVIDENCE — that is essential for making and sustaining the real improvements that you seek. </a:t>
            </a:r>
          </a:p>
        </p:txBody>
      </p:sp>
      <p:sp>
        <p:nvSpPr>
          <p:cNvPr id="4" name="Slide Number Placeholder 3"/>
          <p:cNvSpPr>
            <a:spLocks noGrp="1"/>
          </p:cNvSpPr>
          <p:nvPr>
            <p:ph type="sldNum" sz="quarter" idx="5"/>
          </p:nvPr>
        </p:nvSpPr>
        <p:spPr/>
        <p:txBody>
          <a:bodyPr/>
          <a:lstStyle/>
          <a:p>
            <a:fld id="{78A8CE01-25CD-CF42-9DCE-3A72820397E1}" type="slidenum">
              <a:rPr lang="en-US" smtClean="0"/>
              <a:pPr/>
              <a:t>5</a:t>
            </a:fld>
            <a:endParaRPr lang="en-US"/>
          </a:p>
        </p:txBody>
      </p:sp>
    </p:spTree>
    <p:extLst>
      <p:ext uri="{BB962C8B-B14F-4D97-AF65-F5344CB8AC3E}">
        <p14:creationId xmlns:p14="http://schemas.microsoft.com/office/powerpoint/2010/main" val="288076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First, to quickly recap—we started the workshop series with PHI’s Stephen McCall guiding us through the process of identifying and prioritizing workforce questions, overall, and data sources—and then ICI’s Dr. Julie Bershadsky helped us think further about identifying and </a:t>
            </a:r>
            <a:r>
              <a:rPr lang="en-US" sz="1200" i="1" dirty="0"/>
              <a:t>aligning</a:t>
            </a:r>
            <a:r>
              <a:rPr lang="en-US" sz="1200" i="0" dirty="0"/>
              <a:t> data sources, as well as understanding the gaps. Each of those experts will talk through these steps again briefly later when summarizing the tools that you’re taking away with you.</a:t>
            </a:r>
            <a:endParaRPr lang="en-US" sz="1200"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6</a:t>
            </a:fld>
            <a:endParaRPr lang="en-US"/>
          </a:p>
        </p:txBody>
      </p:sp>
    </p:spTree>
    <p:extLst>
      <p:ext uri="{BB962C8B-B14F-4D97-AF65-F5344CB8AC3E}">
        <p14:creationId xmlns:p14="http://schemas.microsoft.com/office/powerpoint/2010/main" val="3071089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64E07-53FA-7B35-50F7-87EDE4FC2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6B629-1B70-BD66-9669-E91E10519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683FC-4044-7D06-844D-36D7594A25A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endParaRPr>
          </a:p>
          <a:p>
            <a:r>
              <a:rPr lang="en-US" sz="1200" dirty="0"/>
              <a:t>TODAY, we’re going to talk through key steps in designing an evaluation plan for a particular investment or initiative, which includes engaging partners, creating a logic model, crafting evaluation questions, and developing a measurement framework. </a:t>
            </a:r>
          </a:p>
          <a:p>
            <a:endParaRPr lang="en-US" sz="1200" dirty="0"/>
          </a:p>
          <a:p>
            <a:r>
              <a:rPr lang="en-US" sz="1200" dirty="0"/>
              <a:t>And I’ll do my best to do justice to this pretty ambitious amount of content in about 20 minutes.  </a:t>
            </a:r>
          </a:p>
        </p:txBody>
      </p:sp>
      <p:sp>
        <p:nvSpPr>
          <p:cNvPr id="4" name="Slide Number Placeholder 3">
            <a:extLst>
              <a:ext uri="{FF2B5EF4-FFF2-40B4-BE49-F238E27FC236}">
                <a16:creationId xmlns:a16="http://schemas.microsoft.com/office/drawing/2014/main" id="{F19CBF15-B293-E5E4-C1EB-54DDBD97099F}"/>
              </a:ext>
            </a:extLst>
          </p:cNvPr>
          <p:cNvSpPr>
            <a:spLocks noGrp="1"/>
          </p:cNvSpPr>
          <p:nvPr>
            <p:ph type="sldNum" sz="quarter" idx="5"/>
          </p:nvPr>
        </p:nvSpPr>
        <p:spPr/>
        <p:txBody>
          <a:bodyPr/>
          <a:lstStyle/>
          <a:p>
            <a:fld id="{78A8CE01-25CD-CF42-9DCE-3A72820397E1}" type="slidenum">
              <a:rPr lang="en-US" smtClean="0"/>
              <a:pPr/>
              <a:t>7</a:t>
            </a:fld>
            <a:endParaRPr lang="en-US"/>
          </a:p>
        </p:txBody>
      </p:sp>
    </p:spTree>
    <p:extLst>
      <p:ext uri="{BB962C8B-B14F-4D97-AF65-F5344CB8AC3E}">
        <p14:creationId xmlns:p14="http://schemas.microsoft.com/office/powerpoint/2010/main" val="2436137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first — why evaluate, given the extra time and resources required to do so? Can we just do the thing and move on?</a:t>
            </a:r>
          </a:p>
          <a:p>
            <a:endParaRPr lang="en-US" dirty="0"/>
          </a:p>
          <a:p>
            <a:r>
              <a:rPr lang="en-US" dirty="0"/>
              <a:t>Here are some reasons: READ</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8</a:t>
            </a:fld>
            <a:endParaRPr lang="en-US"/>
          </a:p>
        </p:txBody>
      </p:sp>
    </p:spTree>
    <p:extLst>
      <p:ext uri="{BB962C8B-B14F-4D97-AF65-F5344CB8AC3E}">
        <p14:creationId xmlns:p14="http://schemas.microsoft.com/office/powerpoint/2010/main" val="3209538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CFD61-B3FF-8F6A-B98C-71F0422E9D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69C19-2CAF-B54C-B4B0-06E78706B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366BC6-F97E-63F0-1218-6B6867A621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EDCA58-713D-7258-7B5D-CA824CF537D0}"/>
              </a:ext>
            </a:extLst>
          </p:cNvPr>
          <p:cNvSpPr>
            <a:spLocks noGrp="1"/>
          </p:cNvSpPr>
          <p:nvPr>
            <p:ph type="sldNum" sz="quarter" idx="5"/>
          </p:nvPr>
        </p:nvSpPr>
        <p:spPr/>
        <p:txBody>
          <a:bodyPr/>
          <a:lstStyle/>
          <a:p>
            <a:fld id="{78A8CE01-25CD-CF42-9DCE-3A72820397E1}" type="slidenum">
              <a:rPr lang="en-US" smtClean="0"/>
              <a:pPr/>
              <a:t>9</a:t>
            </a:fld>
            <a:endParaRPr lang="en-US"/>
          </a:p>
        </p:txBody>
      </p:sp>
    </p:spTree>
    <p:extLst>
      <p:ext uri="{BB962C8B-B14F-4D97-AF65-F5344CB8AC3E}">
        <p14:creationId xmlns:p14="http://schemas.microsoft.com/office/powerpoint/2010/main" val="351139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5BA0E2-963C-6145-AC50-6BCCC1FD980D}"/>
              </a:ext>
            </a:extLst>
          </p:cNvPr>
          <p:cNvSpPr>
            <a:spLocks noGrp="1"/>
          </p:cNvSpPr>
          <p:nvPr>
            <p:ph type="subTitle" idx="1" hasCustomPrompt="1"/>
          </p:nvPr>
        </p:nvSpPr>
        <p:spPr>
          <a:xfrm>
            <a:off x="920616" y="3429000"/>
            <a:ext cx="5599250" cy="1535112"/>
          </a:xfrm>
          <a:prstGeom prst="rect">
            <a:avLst/>
          </a:prstGeom>
        </p:spPr>
        <p:txBody>
          <a:bodyPr lIns="0" tIns="0" rIns="0" bIns="0"/>
          <a:lstStyle>
            <a:lvl1pPr marL="0" indent="0" algn="l">
              <a:spcBef>
                <a:spcPts val="0"/>
              </a:spcBef>
              <a:buNone/>
              <a:defRPr sz="2800" b="1">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6" name="Text Placeholder 5">
            <a:extLst>
              <a:ext uri="{FF2B5EF4-FFF2-40B4-BE49-F238E27FC236}">
                <a16:creationId xmlns:a16="http://schemas.microsoft.com/office/drawing/2014/main" id="{BF679FD0-7191-D847-95FD-3AE361498DCE}"/>
              </a:ext>
            </a:extLst>
          </p:cNvPr>
          <p:cNvSpPr>
            <a:spLocks noGrp="1"/>
          </p:cNvSpPr>
          <p:nvPr>
            <p:ph type="body" sz="quarter" idx="10" hasCustomPrompt="1"/>
          </p:nvPr>
        </p:nvSpPr>
        <p:spPr>
          <a:xfrm>
            <a:off x="920754" y="1795463"/>
            <a:ext cx="5599112" cy="1535112"/>
          </a:xfrm>
          <a:prstGeom prst="rect">
            <a:avLst/>
          </a:prstGeom>
        </p:spPr>
        <p:txBody>
          <a:bodyPr lIns="0" tIns="0" rIns="0" bIns="0"/>
          <a:lstStyle>
            <a:lvl1pPr marL="0" indent="0">
              <a:lnSpc>
                <a:spcPct val="80000"/>
              </a:lnSpc>
              <a:spcBef>
                <a:spcPts val="0"/>
              </a:spcBef>
              <a:buFontTx/>
              <a:buNone/>
              <a:defRPr sz="5400" b="1" i="0">
                <a:solidFill>
                  <a:srgbClr val="005492"/>
                </a:solidFill>
                <a:latin typeface="Source Serif Pro" panose="02040603050405020204" pitchFamily="18" charset="0"/>
                <a:ea typeface="Source Serif Pro" panose="02040603050405020204" pitchFamily="18" charset="0"/>
              </a:defRPr>
            </a:lvl1pPr>
            <a:lvl2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2pPr>
            <a:lvl3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3pPr>
            <a:lvl4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4pPr>
            <a:lvl5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5pPr>
          </a:lstStyle>
          <a:p>
            <a:pPr lvl="0"/>
            <a:r>
              <a:rPr lang="en-US"/>
              <a:t>Main Title</a:t>
            </a:r>
          </a:p>
        </p:txBody>
      </p:sp>
      <p:sp>
        <p:nvSpPr>
          <p:cNvPr id="9" name="Text Placeholder 8">
            <a:extLst>
              <a:ext uri="{FF2B5EF4-FFF2-40B4-BE49-F238E27FC236}">
                <a16:creationId xmlns:a16="http://schemas.microsoft.com/office/drawing/2014/main" id="{2F238310-1C56-A142-8F1F-00F43C4B8264}"/>
              </a:ext>
            </a:extLst>
          </p:cNvPr>
          <p:cNvSpPr>
            <a:spLocks noGrp="1"/>
          </p:cNvSpPr>
          <p:nvPr>
            <p:ph type="body" sz="quarter" idx="11" hasCustomPrompt="1"/>
          </p:nvPr>
        </p:nvSpPr>
        <p:spPr>
          <a:xfrm>
            <a:off x="920754" y="5127619"/>
            <a:ext cx="5463476" cy="347663"/>
          </a:xfrm>
          <a:prstGeom prst="rect">
            <a:avLst/>
          </a:prstGeom>
        </p:spPr>
        <p:txBody>
          <a:bodyPr lIns="0" tIns="0" rIns="0" bIns="0"/>
          <a:lstStyle>
            <a:lvl1pPr marL="0" indent="0">
              <a:spcBef>
                <a:spcPts val="0"/>
              </a:spcBef>
              <a:buFontTx/>
              <a:buNone/>
              <a:defRPr sz="1600" b="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PRESENTER</a:t>
            </a:r>
          </a:p>
        </p:txBody>
      </p:sp>
      <p:sp>
        <p:nvSpPr>
          <p:cNvPr id="19" name="Text Placeholder 8">
            <a:extLst>
              <a:ext uri="{FF2B5EF4-FFF2-40B4-BE49-F238E27FC236}">
                <a16:creationId xmlns:a16="http://schemas.microsoft.com/office/drawing/2014/main" id="{907EF46F-9926-A142-BB8B-0194F137A63D}"/>
              </a:ext>
            </a:extLst>
          </p:cNvPr>
          <p:cNvSpPr>
            <a:spLocks noGrp="1"/>
          </p:cNvSpPr>
          <p:nvPr>
            <p:ph type="body" sz="quarter" idx="12" hasCustomPrompt="1"/>
          </p:nvPr>
        </p:nvSpPr>
        <p:spPr>
          <a:xfrm>
            <a:off x="920754" y="5596858"/>
            <a:ext cx="4412473" cy="347663"/>
          </a:xfrm>
          <a:prstGeom prst="rect">
            <a:avLst/>
          </a:prstGeom>
        </p:spPr>
        <p:txBody>
          <a:bodyPr lIns="0" tIns="0" rIns="0" bIns="0"/>
          <a:lstStyle>
            <a:lvl1pPr marL="0" indent="0">
              <a:lnSpc>
                <a:spcPct val="95000"/>
              </a:lnSpc>
              <a:spcBef>
                <a:spcPts val="0"/>
              </a:spcBef>
              <a:buFontTx/>
              <a:buNone/>
              <a:defRPr sz="1600" b="0" i="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Title</a:t>
            </a:r>
          </a:p>
        </p:txBody>
      </p:sp>
      <p:sp>
        <p:nvSpPr>
          <p:cNvPr id="20" name="Text Placeholder 8">
            <a:extLst>
              <a:ext uri="{FF2B5EF4-FFF2-40B4-BE49-F238E27FC236}">
                <a16:creationId xmlns:a16="http://schemas.microsoft.com/office/drawing/2014/main" id="{600A883F-7D95-6F4F-9251-68B11E09338D}"/>
              </a:ext>
            </a:extLst>
          </p:cNvPr>
          <p:cNvSpPr>
            <a:spLocks noGrp="1"/>
          </p:cNvSpPr>
          <p:nvPr>
            <p:ph type="body" sz="quarter" idx="13" hasCustomPrompt="1"/>
          </p:nvPr>
        </p:nvSpPr>
        <p:spPr>
          <a:xfrm>
            <a:off x="920754" y="6124286"/>
            <a:ext cx="4412479" cy="347663"/>
          </a:xfrm>
          <a:prstGeom prst="rect">
            <a:avLst/>
          </a:prstGeom>
        </p:spPr>
        <p:txBody>
          <a:bodyPr lIns="0" tIns="0" rIns="0" bIns="0"/>
          <a:lstStyle>
            <a:lvl1pPr marL="0" indent="0">
              <a:spcBef>
                <a:spcPts val="0"/>
              </a:spcBef>
              <a:buFontTx/>
              <a:buNone/>
              <a:defRPr sz="1600" b="0">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Date</a:t>
            </a:r>
          </a:p>
        </p:txBody>
      </p:sp>
      <p:pic>
        <p:nvPicPr>
          <p:cNvPr id="8" name="Picture 7" descr="A nurse and a person standing outside&#10;&#10;Description automatically generated">
            <a:extLst>
              <a:ext uri="{FF2B5EF4-FFF2-40B4-BE49-F238E27FC236}">
                <a16:creationId xmlns:a16="http://schemas.microsoft.com/office/drawing/2014/main" id="{77E2F705-67AA-67E0-B0C4-9C40A76D228C}"/>
              </a:ext>
            </a:extLst>
          </p:cNvPr>
          <p:cNvPicPr>
            <a:picLocks noChangeAspect="1"/>
          </p:cNvPicPr>
          <p:nvPr userDrawn="1"/>
        </p:nvPicPr>
        <p:blipFill rotWithShape="1">
          <a:blip r:embed="rId2"/>
          <a:srcRect l="6692" t="199" r="7666" b="-29244"/>
          <a:stretch/>
        </p:blipFill>
        <p:spPr>
          <a:xfrm>
            <a:off x="6096000" y="1094510"/>
            <a:ext cx="7447973" cy="7452348"/>
          </a:xfrm>
          <a:prstGeom prst="ellipse">
            <a:avLst/>
          </a:prstGeom>
        </p:spPr>
      </p:pic>
    </p:spTree>
    <p:extLst>
      <p:ext uri="{BB962C8B-B14F-4D97-AF65-F5344CB8AC3E}">
        <p14:creationId xmlns:p14="http://schemas.microsoft.com/office/powerpoint/2010/main" val="2261757477"/>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solidFill>
            <a:schemeClr val="bg2"/>
          </a:solidFill>
        </p:spPr>
        <p:txBody>
          <a:bodyPr anchor="ctr"/>
          <a:lstStyle>
            <a:lvl1pPr algn="ctr">
              <a:buFontTx/>
              <a:buNone/>
              <a:defRPr sz="1600">
                <a:solidFill>
                  <a:schemeClr val="bg2">
                    <a:lumMod val="75000"/>
                  </a:schemeClr>
                </a:solidFill>
              </a:defRPr>
            </a:lvl1pPr>
          </a:lstStyle>
          <a:p>
            <a:r>
              <a:rPr lang="en-US"/>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489210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728146" y="1728305"/>
            <a:ext cx="1064258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711220" y="2561743"/>
            <a:ext cx="10686494"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07425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Tex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1FF4F-88CF-9340-98C0-AE26E08DA443}"/>
              </a:ext>
            </a:extLst>
          </p:cNvPr>
          <p:cNvSpPr>
            <a:spLocks noGrp="1"/>
          </p:cNvSpPr>
          <p:nvPr>
            <p:ph type="body" sz="quarter" idx="11" hasCustomPrompt="1"/>
          </p:nvPr>
        </p:nvSpPr>
        <p:spPr>
          <a:xfrm>
            <a:off x="731523" y="1728305"/>
            <a:ext cx="4791076" cy="674688"/>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01B779FD-0B1A-8F47-B5C4-E564BC48C4CD}"/>
              </a:ext>
            </a:extLst>
          </p:cNvPr>
          <p:cNvSpPr>
            <a:spLocks noGrp="1"/>
          </p:cNvSpPr>
          <p:nvPr>
            <p:ph type="title" hasCustomPrompt="1"/>
          </p:nvPr>
        </p:nvSpPr>
        <p:spPr>
          <a:xfrm>
            <a:off x="731522" y="219247"/>
            <a:ext cx="10393678" cy="914960"/>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Two columns text</a:t>
            </a:r>
          </a:p>
        </p:txBody>
      </p:sp>
      <p:sp>
        <p:nvSpPr>
          <p:cNvPr id="5" name="Text Placeholder 4">
            <a:extLst>
              <a:ext uri="{FF2B5EF4-FFF2-40B4-BE49-F238E27FC236}">
                <a16:creationId xmlns:a16="http://schemas.microsoft.com/office/drawing/2014/main" id="{8BCAEC1A-BEFC-E748-A0A4-7FF40BF3CF45}"/>
              </a:ext>
            </a:extLst>
          </p:cNvPr>
          <p:cNvSpPr>
            <a:spLocks noGrp="1"/>
          </p:cNvSpPr>
          <p:nvPr>
            <p:ph type="body" sz="quarter" idx="12" hasCustomPrompt="1"/>
          </p:nvPr>
        </p:nvSpPr>
        <p:spPr>
          <a:xfrm>
            <a:off x="6432550" y="1728305"/>
            <a:ext cx="4921250" cy="674688"/>
          </a:xfrm>
          <a:prstGeom prst="rect">
            <a:avLst/>
          </a:prstGeom>
        </p:spPr>
        <p:txBody>
          <a:bodyPr lIns="0" tIns="0" rIns="0" bIns="0"/>
          <a:lstStyle>
            <a:lvl1pPr>
              <a:buFontTx/>
              <a:buNone/>
              <a:defRPr sz="24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15" name="Slide Number Placeholder 12">
            <a:extLst>
              <a:ext uri="{FF2B5EF4-FFF2-40B4-BE49-F238E27FC236}">
                <a16:creationId xmlns:a16="http://schemas.microsoft.com/office/drawing/2014/main" id="{451BFB2D-BE9C-4A40-AD9C-1C0E0AEC34D4}"/>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E4171F72-F9D9-334D-B5FA-B3270D4D3C4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A3F9593A-0C6E-804C-BBC0-77EBD377F9C0}"/>
              </a:ext>
            </a:extLst>
          </p:cNvPr>
          <p:cNvSpPr>
            <a:spLocks noGrp="1"/>
          </p:cNvSpPr>
          <p:nvPr>
            <p:ph type="body" sz="quarter" idx="17"/>
          </p:nvPr>
        </p:nvSpPr>
        <p:spPr>
          <a:xfrm>
            <a:off x="731522" y="2625242"/>
            <a:ext cx="4791076" cy="2957513"/>
          </a:xfrm>
          <a:prstGeom prst="rect">
            <a:avLst/>
          </a:prstGeom>
        </p:spPr>
        <p:txBody>
          <a:bodyPr lIns="0" tIns="0" rIns="0" bIns="0"/>
          <a:lstStyle>
            <a:lvl1pPr marL="0" indent="-228600">
              <a:lnSpc>
                <a:spcPct val="100000"/>
              </a:lnSpc>
              <a:spcBef>
                <a:spcPts val="0"/>
              </a:spcBef>
              <a:spcAft>
                <a:spcPts val="0"/>
              </a:spcAft>
              <a:buFontTx/>
              <a:buNone/>
              <a:tabLst>
                <a:tab pos="457200" algn="l"/>
              </a:tabLst>
              <a:defRPr sz="1600"/>
            </a:lvl1pPr>
            <a:lvl2pPr marL="228600">
              <a:spcBef>
                <a:spcPts val="0"/>
              </a:spcBef>
              <a:spcAft>
                <a:spcPts val="600"/>
              </a:spcAft>
              <a:defRPr sz="1600"/>
            </a:lvl2pPr>
            <a:lvl3pPr marL="0">
              <a:spcBef>
                <a:spcPts val="0"/>
              </a:spcBef>
              <a:spcAft>
                <a:spcPts val="600"/>
              </a:spcAft>
              <a:tabLst>
                <a:tab pos="457200" algn="l"/>
              </a:tabLst>
              <a:defRPr sz="1600"/>
            </a:lvl3pPr>
            <a:lvl4pPr marL="0">
              <a:spcBef>
                <a:spcPts val="0"/>
              </a:spcBef>
              <a:spcAft>
                <a:spcPts val="600"/>
              </a:spcAft>
              <a:tabLst>
                <a:tab pos="457200" algn="l"/>
              </a:tabLst>
              <a:defRPr sz="1600"/>
            </a:lvl4pPr>
            <a:lvl5pPr marL="228600" indent="-228600" defTabSz="457200">
              <a:lnSpc>
                <a:spcPct val="100000"/>
              </a:lnSpc>
              <a:spcBef>
                <a:spcPts val="0"/>
              </a:spcBef>
              <a:spcAft>
                <a:spcPts val="0"/>
              </a:spcAft>
              <a:buFont typeface="Arial" panose="020B0604020202020204" pitchFamily="34" charset="0"/>
              <a:buChar char="•"/>
              <a:tabLst>
                <a:tab pos="457200" algn="l"/>
              </a:tabLst>
              <a:defRPr sz="1600"/>
            </a:lvl5pPr>
            <a:lvl6pPr marL="457200" indent="-228600" defTabSz="457200">
              <a:lnSpc>
                <a:spcPct val="100000"/>
              </a:lnSpc>
              <a:spcBef>
                <a:spcPts val="0"/>
              </a:spcBef>
              <a:spcAft>
                <a:spcPts val="0"/>
              </a:spcAft>
              <a:buFont typeface="Arial" panose="020B0604020202020204" pitchFamily="34" charset="0"/>
              <a:buChar char="•"/>
              <a:tabLst>
                <a:tab pos="457200" algn="l"/>
              </a:tabLst>
              <a:defRPr sz="1600"/>
            </a:lvl6pPr>
            <a:lvl7pPr marL="685800" indent="-228600" defTabSz="457200">
              <a:lnSpc>
                <a:spcPct val="100000"/>
              </a:lnSpc>
              <a:spcBef>
                <a:spcPts val="0"/>
              </a:spcBef>
              <a:spcAft>
                <a:spcPts val="0"/>
              </a:spcAft>
              <a:tabLst>
                <a:tab pos="457200" algn="l"/>
              </a:tabLst>
              <a:defRPr sz="1600"/>
            </a:lvl7pPr>
            <a:lvl8pPr marL="914400" indent="-228600" defTabSz="457200">
              <a:lnSpc>
                <a:spcPct val="100000"/>
              </a:lnSpc>
              <a:spcBef>
                <a:spcPts val="0"/>
              </a:spcBef>
              <a:spcAft>
                <a:spcPts val="0"/>
              </a:spcAft>
              <a:tabLst>
                <a:tab pos="457200" algn="l"/>
              </a:tabLst>
              <a:defRPr sz="1600"/>
            </a:lvl8pPr>
          </a:lstStyle>
          <a:p>
            <a:pPr lvl="0"/>
            <a:r>
              <a:rPr lang="en-US"/>
              <a:t>Click to edit Master text styles</a:t>
            </a:r>
          </a:p>
          <a:p>
            <a:pPr lvl="4"/>
            <a:r>
              <a:rPr lang="en-US"/>
              <a:t>Second level</a:t>
            </a:r>
          </a:p>
          <a:p>
            <a:pPr lvl="5"/>
            <a:r>
              <a:rPr lang="en-US"/>
              <a:t>Third level</a:t>
            </a:r>
          </a:p>
          <a:p>
            <a:pPr lvl="6"/>
            <a:r>
              <a:rPr lang="en-US"/>
              <a:t>Fourth level</a:t>
            </a:r>
          </a:p>
          <a:p>
            <a:pPr lvl="7"/>
            <a:r>
              <a:rPr lang="en-US"/>
              <a:t>Fifth level</a:t>
            </a:r>
          </a:p>
        </p:txBody>
      </p:sp>
      <p:sp>
        <p:nvSpPr>
          <p:cNvPr id="14" name="Text Placeholder 13">
            <a:extLst>
              <a:ext uri="{FF2B5EF4-FFF2-40B4-BE49-F238E27FC236}">
                <a16:creationId xmlns:a16="http://schemas.microsoft.com/office/drawing/2014/main" id="{E427944D-A5A5-4446-99E2-BB91E86EFC56}"/>
              </a:ext>
            </a:extLst>
          </p:cNvPr>
          <p:cNvSpPr>
            <a:spLocks noGrp="1"/>
          </p:cNvSpPr>
          <p:nvPr>
            <p:ph type="body" sz="quarter" idx="18" hasCustomPrompt="1"/>
          </p:nvPr>
        </p:nvSpPr>
        <p:spPr>
          <a:xfrm>
            <a:off x="6432550" y="2625242"/>
            <a:ext cx="4921250" cy="2946400"/>
          </a:xfrm>
          <a:prstGeom prst="rect">
            <a:avLst/>
          </a:prstGeom>
        </p:spPr>
        <p:txBody>
          <a:bodyPr lIns="0" tIns="0" rIns="0" bIns="0"/>
          <a:lstStyle>
            <a:lvl1pPr marL="0" indent="0">
              <a:buFontTx/>
              <a:buNone/>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Blue text on a white background&#10;&#10;Description automatically generated">
            <a:extLst>
              <a:ext uri="{FF2B5EF4-FFF2-40B4-BE49-F238E27FC236}">
                <a16:creationId xmlns:a16="http://schemas.microsoft.com/office/drawing/2014/main" id="{3630E789-709A-BCB0-8702-DF155F0EF1E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502511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Text + Images">
    <p:spTree>
      <p:nvGrpSpPr>
        <p:cNvPr id="1" name=""/>
        <p:cNvGrpSpPr/>
        <p:nvPr/>
      </p:nvGrpSpPr>
      <p:grpSpPr>
        <a:xfrm>
          <a:off x="0" y="0"/>
          <a:ext cx="0" cy="0"/>
          <a:chOff x="0" y="0"/>
          <a:chExt cx="0" cy="0"/>
        </a:xfrm>
      </p:grpSpPr>
      <p:sp>
        <p:nvSpPr>
          <p:cNvPr id="20" name="Text Placeholder 6">
            <a:extLst>
              <a:ext uri="{FF2B5EF4-FFF2-40B4-BE49-F238E27FC236}">
                <a16:creationId xmlns:a16="http://schemas.microsoft.com/office/drawing/2014/main" id="{5509C739-5E4C-CF4F-9BAD-2CBD12BC5A3E}"/>
              </a:ext>
            </a:extLst>
          </p:cNvPr>
          <p:cNvSpPr>
            <a:spLocks noGrp="1"/>
          </p:cNvSpPr>
          <p:nvPr>
            <p:ph type="body" sz="quarter" idx="11" hasCustomPrompt="1"/>
          </p:nvPr>
        </p:nvSpPr>
        <p:spPr>
          <a:xfrm>
            <a:off x="721360" y="2627776"/>
            <a:ext cx="4998779" cy="572624"/>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1372B030-2C65-AB4C-96EE-B7FDFD16C0C7}"/>
              </a:ext>
            </a:extLst>
          </p:cNvPr>
          <p:cNvSpPr>
            <a:spLocks noGrp="1"/>
          </p:cNvSpPr>
          <p:nvPr>
            <p:ph type="title" hasCustomPrompt="1"/>
          </p:nvPr>
        </p:nvSpPr>
        <p:spPr>
          <a:xfrm>
            <a:off x="721360" y="219246"/>
            <a:ext cx="10393680" cy="91496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Two columns text and images</a:t>
            </a:r>
          </a:p>
        </p:txBody>
      </p:sp>
      <p:sp>
        <p:nvSpPr>
          <p:cNvPr id="4" name="Picture Placeholder 3">
            <a:extLst>
              <a:ext uri="{FF2B5EF4-FFF2-40B4-BE49-F238E27FC236}">
                <a16:creationId xmlns:a16="http://schemas.microsoft.com/office/drawing/2014/main" id="{D0EDFDC4-646B-7C4F-87B3-9CA09BA09697}"/>
              </a:ext>
            </a:extLst>
          </p:cNvPr>
          <p:cNvSpPr>
            <a:spLocks noGrp="1"/>
          </p:cNvSpPr>
          <p:nvPr>
            <p:ph type="pic" sz="quarter" idx="16"/>
          </p:nvPr>
        </p:nvSpPr>
        <p:spPr>
          <a:xfrm>
            <a:off x="721361" y="3430651"/>
            <a:ext cx="1902811" cy="1885061"/>
          </a:xfrm>
          <a:prstGeom prst="rect">
            <a:avLst/>
          </a:prstGeom>
        </p:spPr>
        <p:txBody>
          <a:bodyPr anchor="ctr"/>
          <a:lstStyle>
            <a:lvl1pPr algn="ctr">
              <a:buFontTx/>
              <a:buNone/>
              <a:defRPr sz="1800"/>
            </a:lvl1pPr>
          </a:lstStyle>
          <a:p>
            <a:endParaRPr lang="en-VN"/>
          </a:p>
        </p:txBody>
      </p:sp>
      <p:sp>
        <p:nvSpPr>
          <p:cNvPr id="22" name="Picture Placeholder 3">
            <a:extLst>
              <a:ext uri="{FF2B5EF4-FFF2-40B4-BE49-F238E27FC236}">
                <a16:creationId xmlns:a16="http://schemas.microsoft.com/office/drawing/2014/main" id="{97486829-660D-284E-8A47-8BAAAED7EFEE}"/>
              </a:ext>
            </a:extLst>
          </p:cNvPr>
          <p:cNvSpPr>
            <a:spLocks noGrp="1"/>
          </p:cNvSpPr>
          <p:nvPr>
            <p:ph type="pic" sz="quarter" idx="17"/>
          </p:nvPr>
        </p:nvSpPr>
        <p:spPr>
          <a:xfrm>
            <a:off x="6403643" y="3430651"/>
            <a:ext cx="1902811" cy="1885061"/>
          </a:xfrm>
          <a:prstGeom prst="rect">
            <a:avLst/>
          </a:prstGeom>
        </p:spPr>
        <p:txBody>
          <a:bodyPr anchor="ctr"/>
          <a:lstStyle>
            <a:lvl1pPr algn="ctr">
              <a:buFontTx/>
              <a:buNone/>
              <a:defRPr sz="1800"/>
            </a:lvl1pPr>
          </a:lstStyle>
          <a:p>
            <a:endParaRPr lang="en-VN"/>
          </a:p>
        </p:txBody>
      </p:sp>
      <p:sp>
        <p:nvSpPr>
          <p:cNvPr id="11" name="Text Placeholder 10">
            <a:extLst>
              <a:ext uri="{FF2B5EF4-FFF2-40B4-BE49-F238E27FC236}">
                <a16:creationId xmlns:a16="http://schemas.microsoft.com/office/drawing/2014/main" id="{2280E55F-C56E-574C-BC74-E3C1E8B3F424}"/>
              </a:ext>
            </a:extLst>
          </p:cNvPr>
          <p:cNvSpPr>
            <a:spLocks noGrp="1"/>
          </p:cNvSpPr>
          <p:nvPr>
            <p:ph type="body" sz="quarter" idx="18" hasCustomPrompt="1"/>
          </p:nvPr>
        </p:nvSpPr>
        <p:spPr>
          <a:xfrm>
            <a:off x="6403974" y="2627313"/>
            <a:ext cx="4998779" cy="572625"/>
          </a:xfrm>
          <a:prstGeom prst="rect">
            <a:avLst/>
          </a:prstGeom>
        </p:spPr>
        <p:txBody>
          <a:bodyPr lIns="0" tIns="0" rIns="0" bIns="0"/>
          <a:lstStyle>
            <a:lvl1pPr marL="0" indent="0">
              <a:lnSpc>
                <a:spcPct val="100000"/>
              </a:lnSpc>
              <a:spcBef>
                <a:spcPts val="0"/>
              </a:spcBef>
              <a:buFontTx/>
              <a:buNone/>
              <a:defRPr sz="2400" b="1">
                <a:solidFill>
                  <a:srgbClr val="005492"/>
                </a:solidFill>
                <a:latin typeface="+mj-lt"/>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Header</a:t>
            </a:r>
          </a:p>
        </p:txBody>
      </p:sp>
      <p:sp>
        <p:nvSpPr>
          <p:cNvPr id="18" name="Slide Number Placeholder 12">
            <a:extLst>
              <a:ext uri="{FF2B5EF4-FFF2-40B4-BE49-F238E27FC236}">
                <a16:creationId xmlns:a16="http://schemas.microsoft.com/office/drawing/2014/main" id="{44EBEEB6-B68F-634E-9646-F58E61B560A1}"/>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1" name="Straight Connector 20">
            <a:extLst>
              <a:ext uri="{FF2B5EF4-FFF2-40B4-BE49-F238E27FC236}">
                <a16:creationId xmlns:a16="http://schemas.microsoft.com/office/drawing/2014/main" id="{B7FEE2DA-7DFE-A54B-8475-841BEFB7364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CAFFB82-34CF-D040-AFE0-52D6FE3EA7EC}"/>
              </a:ext>
            </a:extLst>
          </p:cNvPr>
          <p:cNvSpPr>
            <a:spLocks noGrp="1"/>
          </p:cNvSpPr>
          <p:nvPr>
            <p:ph type="body" sz="quarter" idx="19"/>
          </p:nvPr>
        </p:nvSpPr>
        <p:spPr>
          <a:xfrm>
            <a:off x="2895600" y="3430651"/>
            <a:ext cx="2824645" cy="2736469"/>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p:txBody>
      </p:sp>
      <p:sp>
        <p:nvSpPr>
          <p:cNvPr id="7" name="Text Placeholder 6">
            <a:extLst>
              <a:ext uri="{FF2B5EF4-FFF2-40B4-BE49-F238E27FC236}">
                <a16:creationId xmlns:a16="http://schemas.microsoft.com/office/drawing/2014/main" id="{E7B95FF0-BE0E-4A4B-B757-8610ABF3DC23}"/>
              </a:ext>
            </a:extLst>
          </p:cNvPr>
          <p:cNvSpPr>
            <a:spLocks noGrp="1"/>
          </p:cNvSpPr>
          <p:nvPr>
            <p:ph type="body" sz="quarter" idx="20"/>
          </p:nvPr>
        </p:nvSpPr>
        <p:spPr>
          <a:xfrm>
            <a:off x="8578368" y="3430651"/>
            <a:ext cx="2824645" cy="2736469"/>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p:txBody>
      </p:sp>
      <p:pic>
        <p:nvPicPr>
          <p:cNvPr id="3" name="Picture 2" descr="Blue text on a white background&#10;&#10;Description automatically generated">
            <a:extLst>
              <a:ext uri="{FF2B5EF4-FFF2-40B4-BE49-F238E27FC236}">
                <a16:creationId xmlns:a16="http://schemas.microsoft.com/office/drawing/2014/main" id="{A1A959BB-8EF0-FFF7-C672-8299842D2870}"/>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207566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Text">
    <p:spTree>
      <p:nvGrpSpPr>
        <p:cNvPr id="1" name=""/>
        <p:cNvGrpSpPr/>
        <p:nvPr/>
      </p:nvGrpSpPr>
      <p:grpSpPr>
        <a:xfrm>
          <a:off x="0" y="0"/>
          <a:ext cx="0" cy="0"/>
          <a:chOff x="0" y="0"/>
          <a:chExt cx="0" cy="0"/>
        </a:xfrm>
      </p:grpSpPr>
      <p:sp>
        <p:nvSpPr>
          <p:cNvPr id="20" name="Text Placeholder 6">
            <a:extLst>
              <a:ext uri="{FF2B5EF4-FFF2-40B4-BE49-F238E27FC236}">
                <a16:creationId xmlns:a16="http://schemas.microsoft.com/office/drawing/2014/main" id="{5509C739-5E4C-CF4F-9BAD-2CBD12BC5A3E}"/>
              </a:ext>
            </a:extLst>
          </p:cNvPr>
          <p:cNvSpPr>
            <a:spLocks noGrp="1"/>
          </p:cNvSpPr>
          <p:nvPr>
            <p:ph type="body" sz="quarter" idx="11" hasCustomPrompt="1"/>
          </p:nvPr>
        </p:nvSpPr>
        <p:spPr>
          <a:xfrm>
            <a:off x="765041" y="2070100"/>
            <a:ext cx="2712995" cy="633868"/>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1372B030-2C65-AB4C-96EE-B7FDFD16C0C7}"/>
              </a:ext>
            </a:extLst>
          </p:cNvPr>
          <p:cNvSpPr>
            <a:spLocks noGrp="1"/>
          </p:cNvSpPr>
          <p:nvPr>
            <p:ph type="title" hasCustomPrompt="1"/>
          </p:nvPr>
        </p:nvSpPr>
        <p:spPr>
          <a:xfrm>
            <a:off x="772164" y="219246"/>
            <a:ext cx="10342873" cy="91496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Three columns text</a:t>
            </a:r>
          </a:p>
        </p:txBody>
      </p:sp>
      <p:sp>
        <p:nvSpPr>
          <p:cNvPr id="11" name="Text Placeholder 10">
            <a:extLst>
              <a:ext uri="{FF2B5EF4-FFF2-40B4-BE49-F238E27FC236}">
                <a16:creationId xmlns:a16="http://schemas.microsoft.com/office/drawing/2014/main" id="{F4F99A55-EB00-D442-B959-C04869664159}"/>
              </a:ext>
            </a:extLst>
          </p:cNvPr>
          <p:cNvSpPr>
            <a:spLocks noGrp="1"/>
          </p:cNvSpPr>
          <p:nvPr>
            <p:ph type="body" sz="quarter" idx="12" hasCustomPrompt="1"/>
          </p:nvPr>
        </p:nvSpPr>
        <p:spPr>
          <a:xfrm>
            <a:off x="4116673" y="2070100"/>
            <a:ext cx="3080020" cy="643012"/>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13" name="Text Placeholder 12">
            <a:extLst>
              <a:ext uri="{FF2B5EF4-FFF2-40B4-BE49-F238E27FC236}">
                <a16:creationId xmlns:a16="http://schemas.microsoft.com/office/drawing/2014/main" id="{DF05FF31-83E2-484E-9ED4-DAF286D05EB8}"/>
              </a:ext>
            </a:extLst>
          </p:cNvPr>
          <p:cNvSpPr>
            <a:spLocks noGrp="1"/>
          </p:cNvSpPr>
          <p:nvPr>
            <p:ph type="body" sz="quarter" idx="13" hasCustomPrompt="1"/>
          </p:nvPr>
        </p:nvSpPr>
        <p:spPr>
          <a:xfrm>
            <a:off x="7778611" y="2070100"/>
            <a:ext cx="3264224" cy="643012"/>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24" name="Slide Number Placeholder 12">
            <a:extLst>
              <a:ext uri="{FF2B5EF4-FFF2-40B4-BE49-F238E27FC236}">
                <a16:creationId xmlns:a16="http://schemas.microsoft.com/office/drawing/2014/main" id="{1B74B86E-490F-9D4F-ADF0-C74E97B2ADA9}"/>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6" name="Straight Connector 25">
            <a:extLst>
              <a:ext uri="{FF2B5EF4-FFF2-40B4-BE49-F238E27FC236}">
                <a16:creationId xmlns:a16="http://schemas.microsoft.com/office/drawing/2014/main" id="{3B8B669A-2577-0E4E-A049-357DE2B3E795}"/>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427F66CC-E0C6-C341-8B16-B04FF8A9823C}"/>
              </a:ext>
            </a:extLst>
          </p:cNvPr>
          <p:cNvSpPr>
            <a:spLocks noGrp="1"/>
          </p:cNvSpPr>
          <p:nvPr>
            <p:ph type="body" sz="quarter" idx="14"/>
          </p:nvPr>
        </p:nvSpPr>
        <p:spPr>
          <a:xfrm>
            <a:off x="764887" y="2880467"/>
            <a:ext cx="2713038" cy="350763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035A8093-90F7-A943-9FA3-F049CCE99F34}"/>
              </a:ext>
            </a:extLst>
          </p:cNvPr>
          <p:cNvSpPr>
            <a:spLocks noGrp="1"/>
          </p:cNvSpPr>
          <p:nvPr>
            <p:ph type="body" sz="quarter" idx="15"/>
          </p:nvPr>
        </p:nvSpPr>
        <p:spPr>
          <a:xfrm>
            <a:off x="4116094" y="2880467"/>
            <a:ext cx="3081131" cy="3507632"/>
          </a:xfrm>
          <a:prstGeom prst="rect">
            <a:avLst/>
          </a:prstGeom>
        </p:spPr>
        <p:txBody>
          <a:bodyPr lIns="0" tIns="0" rIns="0" bIns="0"/>
          <a:lstStyle>
            <a:lvl1pPr marL="0" indent="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ext Placeholder 8">
            <a:extLst>
              <a:ext uri="{FF2B5EF4-FFF2-40B4-BE49-F238E27FC236}">
                <a16:creationId xmlns:a16="http://schemas.microsoft.com/office/drawing/2014/main" id="{7CCDBE29-DAC2-2345-9986-78A668D8FC8A}"/>
              </a:ext>
            </a:extLst>
          </p:cNvPr>
          <p:cNvSpPr>
            <a:spLocks noGrp="1"/>
          </p:cNvSpPr>
          <p:nvPr>
            <p:ph type="body" sz="quarter" idx="16"/>
          </p:nvPr>
        </p:nvSpPr>
        <p:spPr>
          <a:xfrm>
            <a:off x="7778457" y="2880467"/>
            <a:ext cx="3263900" cy="3507632"/>
          </a:xfrm>
          <a:prstGeom prst="rect">
            <a:avLst/>
          </a:prstGeom>
        </p:spPr>
        <p:txBody>
          <a:bodyPr lIns="0" tIns="0" rIns="0" bIns="0"/>
          <a:lstStyle>
            <a:lvl1pPr marL="0" indent="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6" name="Straight Connector 5">
            <a:extLst>
              <a:ext uri="{FF2B5EF4-FFF2-40B4-BE49-F238E27FC236}">
                <a16:creationId xmlns:a16="http://schemas.microsoft.com/office/drawing/2014/main" id="{906F2CBD-5E2D-6B41-9A1E-4896FC2F9A26}"/>
              </a:ext>
            </a:extLst>
          </p:cNvPr>
          <p:cNvCxnSpPr/>
          <p:nvPr userDrawn="1"/>
        </p:nvCxnSpPr>
        <p:spPr>
          <a:xfrm>
            <a:off x="3799840" y="2070100"/>
            <a:ext cx="0" cy="4317999"/>
          </a:xfrm>
          <a:prstGeom prst="line">
            <a:avLst/>
          </a:prstGeom>
          <a:ln w="12700">
            <a:solidFill>
              <a:srgbClr val="FF9B00"/>
            </a:solidFill>
          </a:ln>
        </p:spPr>
        <p:style>
          <a:lnRef idx="1">
            <a:schemeClr val="accent5"/>
          </a:lnRef>
          <a:fillRef idx="0">
            <a:schemeClr val="accent5"/>
          </a:fillRef>
          <a:effectRef idx="0">
            <a:schemeClr val="accent5"/>
          </a:effectRef>
          <a:fontRef idx="minor">
            <a:schemeClr val="tx1"/>
          </a:fontRef>
        </p:style>
      </p:cxnSp>
      <p:cxnSp>
        <p:nvCxnSpPr>
          <p:cNvPr id="21" name="Straight Connector 20">
            <a:extLst>
              <a:ext uri="{FF2B5EF4-FFF2-40B4-BE49-F238E27FC236}">
                <a16:creationId xmlns:a16="http://schemas.microsoft.com/office/drawing/2014/main" id="{6993E4DC-59A0-324B-9C2A-0409EC5C7938}"/>
              </a:ext>
            </a:extLst>
          </p:cNvPr>
          <p:cNvCxnSpPr/>
          <p:nvPr userDrawn="1"/>
        </p:nvCxnSpPr>
        <p:spPr>
          <a:xfrm>
            <a:off x="7487920" y="2070100"/>
            <a:ext cx="0" cy="4317999"/>
          </a:xfrm>
          <a:prstGeom prst="line">
            <a:avLst/>
          </a:prstGeom>
          <a:ln w="12700">
            <a:solidFill>
              <a:srgbClr val="FF9B00"/>
            </a:solidFill>
          </a:ln>
        </p:spPr>
        <p:style>
          <a:lnRef idx="1">
            <a:schemeClr val="accent5"/>
          </a:lnRef>
          <a:fillRef idx="0">
            <a:schemeClr val="accent5"/>
          </a:fillRef>
          <a:effectRef idx="0">
            <a:schemeClr val="accent5"/>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EF4767CC-470B-5574-A393-F30B0DAC01EC}"/>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495709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202853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2 Rows">
    <p:spTree>
      <p:nvGrpSpPr>
        <p:cNvPr id="1" name=""/>
        <p:cNvGrpSpPr/>
        <p:nvPr/>
      </p:nvGrpSpPr>
      <p:grpSpPr>
        <a:xfrm>
          <a:off x="0" y="0"/>
          <a:ext cx="0" cy="0"/>
          <a:chOff x="0" y="0"/>
          <a:chExt cx="0" cy="0"/>
        </a:xfrm>
      </p:grpSpPr>
      <p:cxnSp>
        <p:nvCxnSpPr>
          <p:cNvPr id="12" name="Straight Connector 14">
            <a:extLst>
              <a:ext uri="{FF2B5EF4-FFF2-40B4-BE49-F238E27FC236}">
                <a16:creationId xmlns:a16="http://schemas.microsoft.com/office/drawing/2014/main" id="{98ACE56E-7AAA-5040-B21E-49CBAD005376}"/>
              </a:ext>
            </a:extLst>
          </p:cNvPr>
          <p:cNvCxnSpPr>
            <a:cxnSpLocks/>
          </p:cNvCxnSpPr>
          <p:nvPr/>
        </p:nvCxnSpPr>
        <p:spPr>
          <a:xfrm>
            <a:off x="1947841" y="2323516"/>
            <a:ext cx="9405959" cy="0"/>
          </a:xfrm>
          <a:prstGeom prst="straightConnector1">
            <a:avLst/>
          </a:prstGeom>
          <a:noFill/>
          <a:ln w="9525" cap="flat">
            <a:solidFill>
              <a:srgbClr val="F76366"/>
            </a:solidFill>
            <a:prstDash val="solid"/>
            <a:miter/>
          </a:ln>
        </p:spPr>
      </p:cxnSp>
      <p:cxnSp>
        <p:nvCxnSpPr>
          <p:cNvPr id="17" name="Straight Connector 11">
            <a:extLst>
              <a:ext uri="{FF2B5EF4-FFF2-40B4-BE49-F238E27FC236}">
                <a16:creationId xmlns:a16="http://schemas.microsoft.com/office/drawing/2014/main" id="{5003F256-3A94-F840-9F4F-DEB1E76461AC}"/>
              </a:ext>
            </a:extLst>
          </p:cNvPr>
          <p:cNvCxnSpPr>
            <a:cxnSpLocks/>
          </p:cNvCxnSpPr>
          <p:nvPr/>
        </p:nvCxnSpPr>
        <p:spPr>
          <a:xfrm>
            <a:off x="1947841" y="4456405"/>
            <a:ext cx="9405959" cy="0"/>
          </a:xfrm>
          <a:prstGeom prst="straightConnector1">
            <a:avLst/>
          </a:prstGeom>
          <a:noFill/>
          <a:ln w="9525" cap="flat">
            <a:solidFill>
              <a:srgbClr val="F76366"/>
            </a:solidFill>
            <a:prstDash val="solid"/>
            <a:miter/>
          </a:ln>
        </p:spPr>
      </p:cxnSp>
      <p:sp>
        <p:nvSpPr>
          <p:cNvPr id="19" name="Text Placeholder 4">
            <a:extLst>
              <a:ext uri="{FF2B5EF4-FFF2-40B4-BE49-F238E27FC236}">
                <a16:creationId xmlns:a16="http://schemas.microsoft.com/office/drawing/2014/main" id="{236B71DC-7BAB-E147-A7C0-215D651112E7}"/>
              </a:ext>
            </a:extLst>
          </p:cNvPr>
          <p:cNvSpPr txBox="1">
            <a:spLocks noGrp="1"/>
          </p:cNvSpPr>
          <p:nvPr>
            <p:ph type="body" sz="quarter" idx="4294967295" hasCustomPrompt="1"/>
          </p:nvPr>
        </p:nvSpPr>
        <p:spPr>
          <a:xfrm>
            <a:off x="1947840" y="2480840"/>
            <a:ext cx="2428217" cy="1645730"/>
          </a:xfrm>
          <a:prstGeom prst="rect">
            <a:avLst/>
          </a:prstGeom>
          <a:noFill/>
          <a:ln>
            <a:noFill/>
          </a:ln>
        </p:spPr>
        <p:txBody>
          <a:bodyPr vert="horz" wrap="square" lIns="0" tIns="0" rIns="0" bIns="0" anchor="t" anchorCtr="0" compatLnSpc="1">
            <a:noAutofit/>
          </a:bodyPr>
          <a:lstStyle>
            <a:lvl1pPr marL="0" marR="0" lvl="0" indent="0" defTabSz="914421" fontAlgn="auto">
              <a:lnSpc>
                <a:spcPct val="100000"/>
              </a:lnSpc>
              <a:spcBef>
                <a:spcPts val="0"/>
              </a:spcBef>
              <a:spcAft>
                <a:spcPts val="0"/>
              </a:spcAft>
              <a:buNone/>
              <a:tabLst/>
              <a:defRPr lang="en-US" sz="2400" b="1" i="0" u="none" strike="noStrike" cap="none" spc="0" baseline="0">
                <a:solidFill>
                  <a:schemeClr val="tx1"/>
                </a:solidFill>
                <a:uFillTx/>
                <a:latin typeface="Arial" pitchFamily="34"/>
                <a:ea typeface="Arimo" pitchFamily="34"/>
                <a:cs typeface="Arial" pitchFamily="34"/>
              </a:defRPr>
            </a:lvl1pPr>
          </a:lstStyle>
          <a:p>
            <a:pPr lvl="0"/>
            <a:r>
              <a:rPr lang="en-US"/>
              <a:t>Header</a:t>
            </a:r>
          </a:p>
        </p:txBody>
      </p:sp>
      <p:sp>
        <p:nvSpPr>
          <p:cNvPr id="2" name="Title 1">
            <a:extLst>
              <a:ext uri="{FF2B5EF4-FFF2-40B4-BE49-F238E27FC236}">
                <a16:creationId xmlns:a16="http://schemas.microsoft.com/office/drawing/2014/main" id="{213898B2-8ECF-8149-9074-78CC98FD8AFE}"/>
              </a:ext>
            </a:extLst>
          </p:cNvPr>
          <p:cNvSpPr>
            <a:spLocks noGrp="1"/>
          </p:cNvSpPr>
          <p:nvPr>
            <p:ph type="title" hasCustomPrompt="1"/>
          </p:nvPr>
        </p:nvSpPr>
        <p:spPr>
          <a:xfrm>
            <a:off x="721361" y="219247"/>
            <a:ext cx="10414000" cy="93899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2 rows</a:t>
            </a:r>
          </a:p>
        </p:txBody>
      </p:sp>
      <p:sp>
        <p:nvSpPr>
          <p:cNvPr id="4" name="Text Placeholder 3">
            <a:extLst>
              <a:ext uri="{FF2B5EF4-FFF2-40B4-BE49-F238E27FC236}">
                <a16:creationId xmlns:a16="http://schemas.microsoft.com/office/drawing/2014/main" id="{224FD455-49D3-5547-8802-7B05C80FC17D}"/>
              </a:ext>
            </a:extLst>
          </p:cNvPr>
          <p:cNvSpPr>
            <a:spLocks noGrp="1"/>
          </p:cNvSpPr>
          <p:nvPr>
            <p:ph type="body" sz="quarter" idx="10" hasCustomPrompt="1"/>
          </p:nvPr>
        </p:nvSpPr>
        <p:spPr>
          <a:xfrm>
            <a:off x="1947863" y="4654550"/>
            <a:ext cx="2428875" cy="1611313"/>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2000" b="1">
                <a:solidFill>
                  <a:srgbClr val="F76466"/>
                </a:solidFill>
                <a:latin typeface="+mj-lt"/>
              </a:defRPr>
            </a:lvl2pPr>
            <a:lvl3pPr marL="0" indent="0">
              <a:lnSpc>
                <a:spcPct val="100000"/>
              </a:lnSpc>
              <a:spcBef>
                <a:spcPts val="0"/>
              </a:spcBef>
              <a:buFontTx/>
              <a:buNone/>
              <a:defRPr sz="2000" b="1">
                <a:solidFill>
                  <a:srgbClr val="F76466"/>
                </a:solidFill>
                <a:latin typeface="+mj-lt"/>
              </a:defRPr>
            </a:lvl3pPr>
            <a:lvl4pPr marL="0" indent="0">
              <a:lnSpc>
                <a:spcPct val="100000"/>
              </a:lnSpc>
              <a:spcBef>
                <a:spcPts val="0"/>
              </a:spcBef>
              <a:buFontTx/>
              <a:buNone/>
              <a:defRPr sz="2000" b="1">
                <a:solidFill>
                  <a:srgbClr val="F76466"/>
                </a:solidFill>
                <a:latin typeface="+mj-lt"/>
              </a:defRPr>
            </a:lvl4pPr>
            <a:lvl5pPr marL="0" indent="0">
              <a:lnSpc>
                <a:spcPct val="100000"/>
              </a:lnSpc>
              <a:spcBef>
                <a:spcPts val="0"/>
              </a:spcBef>
              <a:buFontTx/>
              <a:buNone/>
              <a:defRPr sz="2000" b="1">
                <a:solidFill>
                  <a:srgbClr val="F76466"/>
                </a:solidFill>
                <a:latin typeface="+mj-lt"/>
              </a:defRPr>
            </a:lvl5pPr>
          </a:lstStyle>
          <a:p>
            <a:pPr lvl="0"/>
            <a:r>
              <a:rPr lang="en-US"/>
              <a:t>Header</a:t>
            </a:r>
          </a:p>
        </p:txBody>
      </p:sp>
      <p:sp>
        <p:nvSpPr>
          <p:cNvPr id="16" name="Slide Number Placeholder 12">
            <a:extLst>
              <a:ext uri="{FF2B5EF4-FFF2-40B4-BE49-F238E27FC236}">
                <a16:creationId xmlns:a16="http://schemas.microsoft.com/office/drawing/2014/main" id="{11C64DFA-0F30-DE49-9907-278F84F717A2}"/>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E23113C-34A1-3648-9F0A-FB36DEA701BC}"/>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9E44089-5519-3747-A435-16AC594BE4EC}"/>
              </a:ext>
            </a:extLst>
          </p:cNvPr>
          <p:cNvSpPr>
            <a:spLocks noGrp="1"/>
          </p:cNvSpPr>
          <p:nvPr>
            <p:ph type="body" sz="quarter" idx="11"/>
          </p:nvPr>
        </p:nvSpPr>
        <p:spPr>
          <a:xfrm>
            <a:off x="4572000" y="2481263"/>
            <a:ext cx="6781800" cy="1644650"/>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66A9B55E-70B3-4149-A97C-6BEA84677C31}"/>
              </a:ext>
            </a:extLst>
          </p:cNvPr>
          <p:cNvSpPr>
            <a:spLocks noGrp="1"/>
          </p:cNvSpPr>
          <p:nvPr>
            <p:ph type="body" sz="quarter" idx="12"/>
          </p:nvPr>
        </p:nvSpPr>
        <p:spPr>
          <a:xfrm>
            <a:off x="4559300" y="4654550"/>
            <a:ext cx="6821488" cy="1611313"/>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Blue text on a white background&#10;&#10;Description automatically generated">
            <a:extLst>
              <a:ext uri="{FF2B5EF4-FFF2-40B4-BE49-F238E27FC236}">
                <a16:creationId xmlns:a16="http://schemas.microsoft.com/office/drawing/2014/main" id="{2835DAAB-B7C9-B248-1EC4-46D03B5911E5}"/>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97288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3 Row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C8651DE-5EBC-4E4C-ADC6-769FF466B373}"/>
              </a:ext>
            </a:extLst>
          </p:cNvPr>
          <p:cNvCxnSpPr>
            <a:cxnSpLocks/>
          </p:cNvCxnSpPr>
          <p:nvPr userDrawn="1"/>
        </p:nvCxnSpPr>
        <p:spPr>
          <a:xfrm>
            <a:off x="1947841" y="2323516"/>
            <a:ext cx="9405959" cy="0"/>
          </a:xfrm>
          <a:prstGeom prst="straightConnector1">
            <a:avLst/>
          </a:prstGeom>
          <a:noFill/>
          <a:ln w="9525" cap="flat">
            <a:solidFill>
              <a:srgbClr val="FF9B00"/>
            </a:solidFill>
            <a:prstDash val="solid"/>
            <a:miter/>
          </a:ln>
        </p:spPr>
      </p:cxnSp>
      <p:cxnSp>
        <p:nvCxnSpPr>
          <p:cNvPr id="20" name="Straight Connector 11">
            <a:extLst>
              <a:ext uri="{FF2B5EF4-FFF2-40B4-BE49-F238E27FC236}">
                <a16:creationId xmlns:a16="http://schemas.microsoft.com/office/drawing/2014/main" id="{7B28E41B-69A5-3F4C-8C94-C126B4D29606}"/>
              </a:ext>
            </a:extLst>
          </p:cNvPr>
          <p:cNvCxnSpPr>
            <a:cxnSpLocks/>
          </p:cNvCxnSpPr>
          <p:nvPr userDrawn="1"/>
        </p:nvCxnSpPr>
        <p:spPr>
          <a:xfrm>
            <a:off x="1947841" y="4726513"/>
            <a:ext cx="9405959" cy="0"/>
          </a:xfrm>
          <a:prstGeom prst="straightConnector1">
            <a:avLst/>
          </a:prstGeom>
          <a:noFill/>
          <a:ln w="9525" cap="flat">
            <a:solidFill>
              <a:srgbClr val="FF9B00"/>
            </a:solidFill>
            <a:prstDash val="solid"/>
            <a:miter/>
          </a:ln>
        </p:spPr>
      </p:cxnSp>
      <p:cxnSp>
        <p:nvCxnSpPr>
          <p:cNvPr id="24" name="Straight Connector 11">
            <a:extLst>
              <a:ext uri="{FF2B5EF4-FFF2-40B4-BE49-F238E27FC236}">
                <a16:creationId xmlns:a16="http://schemas.microsoft.com/office/drawing/2014/main" id="{E18BB46A-E7F4-5140-A4C4-A0E9D5B56B63}"/>
              </a:ext>
            </a:extLst>
          </p:cNvPr>
          <p:cNvCxnSpPr>
            <a:cxnSpLocks/>
          </p:cNvCxnSpPr>
          <p:nvPr userDrawn="1"/>
        </p:nvCxnSpPr>
        <p:spPr>
          <a:xfrm>
            <a:off x="1947840" y="3496621"/>
            <a:ext cx="9405959" cy="0"/>
          </a:xfrm>
          <a:prstGeom prst="straightConnector1">
            <a:avLst/>
          </a:prstGeom>
          <a:noFill/>
          <a:ln w="9525" cap="flat">
            <a:solidFill>
              <a:srgbClr val="FF9B00"/>
            </a:solidFill>
            <a:prstDash val="solid"/>
            <a:miter/>
          </a:ln>
        </p:spPr>
      </p:cxnSp>
      <p:sp>
        <p:nvSpPr>
          <p:cNvPr id="2" name="Title 1">
            <a:extLst>
              <a:ext uri="{FF2B5EF4-FFF2-40B4-BE49-F238E27FC236}">
                <a16:creationId xmlns:a16="http://schemas.microsoft.com/office/drawing/2014/main" id="{5C2389B2-C2BA-184C-96C3-10F4DECC1BEB}"/>
              </a:ext>
            </a:extLst>
          </p:cNvPr>
          <p:cNvSpPr>
            <a:spLocks noGrp="1"/>
          </p:cNvSpPr>
          <p:nvPr>
            <p:ph type="title" hasCustomPrompt="1"/>
          </p:nvPr>
        </p:nvSpPr>
        <p:spPr>
          <a:xfrm>
            <a:off x="721360" y="219248"/>
            <a:ext cx="10403839" cy="931164"/>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3 rows</a:t>
            </a:r>
          </a:p>
        </p:txBody>
      </p:sp>
      <p:sp>
        <p:nvSpPr>
          <p:cNvPr id="4" name="Text Placeholder 3">
            <a:extLst>
              <a:ext uri="{FF2B5EF4-FFF2-40B4-BE49-F238E27FC236}">
                <a16:creationId xmlns:a16="http://schemas.microsoft.com/office/drawing/2014/main" id="{8444DFBF-D793-9447-9310-976B22A43BB5}"/>
              </a:ext>
            </a:extLst>
          </p:cNvPr>
          <p:cNvSpPr>
            <a:spLocks noGrp="1"/>
          </p:cNvSpPr>
          <p:nvPr>
            <p:ph type="body" sz="quarter" idx="10"/>
          </p:nvPr>
        </p:nvSpPr>
        <p:spPr>
          <a:xfrm>
            <a:off x="4265613" y="2414588"/>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23" name="Text Placeholder 3">
            <a:extLst>
              <a:ext uri="{FF2B5EF4-FFF2-40B4-BE49-F238E27FC236}">
                <a16:creationId xmlns:a16="http://schemas.microsoft.com/office/drawing/2014/main" id="{86C7376B-CF73-734B-8D2C-2BBA6124B042}"/>
              </a:ext>
            </a:extLst>
          </p:cNvPr>
          <p:cNvSpPr>
            <a:spLocks noGrp="1"/>
          </p:cNvSpPr>
          <p:nvPr>
            <p:ph type="body" sz="quarter" idx="11"/>
          </p:nvPr>
        </p:nvSpPr>
        <p:spPr>
          <a:xfrm>
            <a:off x="4265613" y="3588761"/>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32" name="Text Placeholder 3">
            <a:extLst>
              <a:ext uri="{FF2B5EF4-FFF2-40B4-BE49-F238E27FC236}">
                <a16:creationId xmlns:a16="http://schemas.microsoft.com/office/drawing/2014/main" id="{E9D94E54-111B-3344-8B28-3D61371D5B9E}"/>
              </a:ext>
            </a:extLst>
          </p:cNvPr>
          <p:cNvSpPr>
            <a:spLocks noGrp="1"/>
          </p:cNvSpPr>
          <p:nvPr>
            <p:ph type="body" sz="quarter" idx="12"/>
          </p:nvPr>
        </p:nvSpPr>
        <p:spPr>
          <a:xfrm>
            <a:off x="4265613" y="4825279"/>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6" name="Text Placeholder 5">
            <a:extLst>
              <a:ext uri="{FF2B5EF4-FFF2-40B4-BE49-F238E27FC236}">
                <a16:creationId xmlns:a16="http://schemas.microsoft.com/office/drawing/2014/main" id="{267120CD-E33F-914E-9BF5-9754AE4174D0}"/>
              </a:ext>
            </a:extLst>
          </p:cNvPr>
          <p:cNvSpPr>
            <a:spLocks noGrp="1"/>
          </p:cNvSpPr>
          <p:nvPr>
            <p:ph type="body" sz="quarter" idx="13" hasCustomPrompt="1"/>
          </p:nvPr>
        </p:nvSpPr>
        <p:spPr>
          <a:xfrm>
            <a:off x="1947863" y="2414588"/>
            <a:ext cx="2187575" cy="1014412"/>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8" name="Text Placeholder 7">
            <a:extLst>
              <a:ext uri="{FF2B5EF4-FFF2-40B4-BE49-F238E27FC236}">
                <a16:creationId xmlns:a16="http://schemas.microsoft.com/office/drawing/2014/main" id="{3F71E169-15B4-6D48-9464-EEE8ADB0442D}"/>
              </a:ext>
            </a:extLst>
          </p:cNvPr>
          <p:cNvSpPr>
            <a:spLocks noGrp="1"/>
          </p:cNvSpPr>
          <p:nvPr>
            <p:ph type="body" sz="quarter" idx="14" hasCustomPrompt="1"/>
          </p:nvPr>
        </p:nvSpPr>
        <p:spPr>
          <a:xfrm>
            <a:off x="1947863" y="3588761"/>
            <a:ext cx="2187575" cy="1014412"/>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16" name="Text Placeholder 15">
            <a:extLst>
              <a:ext uri="{FF2B5EF4-FFF2-40B4-BE49-F238E27FC236}">
                <a16:creationId xmlns:a16="http://schemas.microsoft.com/office/drawing/2014/main" id="{B27F4967-8B15-054E-A1D7-E445BD63E63A}"/>
              </a:ext>
            </a:extLst>
          </p:cNvPr>
          <p:cNvSpPr>
            <a:spLocks noGrp="1"/>
          </p:cNvSpPr>
          <p:nvPr>
            <p:ph type="body" sz="quarter" idx="15" hasCustomPrompt="1"/>
          </p:nvPr>
        </p:nvSpPr>
        <p:spPr>
          <a:xfrm>
            <a:off x="1947863" y="4826000"/>
            <a:ext cx="2187575" cy="1014413"/>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21" name="Slide Number Placeholder 12">
            <a:extLst>
              <a:ext uri="{FF2B5EF4-FFF2-40B4-BE49-F238E27FC236}">
                <a16:creationId xmlns:a16="http://schemas.microsoft.com/office/drawing/2014/main" id="{F96C02EA-4914-8645-A899-081F99859D75}"/>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656CF102-437F-174F-AA04-9D4E6C1C19C0}"/>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1A360E4A-6188-9273-673B-8F9597285609}"/>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072971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4 Points + Images">
    <p:spTree>
      <p:nvGrpSpPr>
        <p:cNvPr id="1" name=""/>
        <p:cNvGrpSpPr/>
        <p:nvPr/>
      </p:nvGrpSpPr>
      <p:grpSpPr>
        <a:xfrm>
          <a:off x="0" y="0"/>
          <a:ext cx="0" cy="0"/>
          <a:chOff x="0" y="0"/>
          <a:chExt cx="0" cy="0"/>
        </a:xfrm>
      </p:grpSpPr>
      <p:cxnSp>
        <p:nvCxnSpPr>
          <p:cNvPr id="16" name="Straight Connector 36">
            <a:extLst>
              <a:ext uri="{FF2B5EF4-FFF2-40B4-BE49-F238E27FC236}">
                <a16:creationId xmlns:a16="http://schemas.microsoft.com/office/drawing/2014/main" id="{89A0E903-E331-D14C-8CE1-EF3690AA6B6F}"/>
              </a:ext>
            </a:extLst>
          </p:cNvPr>
          <p:cNvCxnSpPr>
            <a:cxnSpLocks/>
          </p:cNvCxnSpPr>
          <p:nvPr/>
        </p:nvCxnSpPr>
        <p:spPr>
          <a:xfrm>
            <a:off x="6305153" y="2033620"/>
            <a:ext cx="5194300" cy="0"/>
          </a:xfrm>
          <a:prstGeom prst="straightConnector1">
            <a:avLst/>
          </a:prstGeom>
          <a:noFill/>
          <a:ln w="9525" cap="flat">
            <a:solidFill>
              <a:srgbClr val="FF9B00"/>
            </a:solidFill>
            <a:prstDash val="solid"/>
            <a:miter/>
          </a:ln>
        </p:spPr>
      </p:cxnSp>
      <p:cxnSp>
        <p:nvCxnSpPr>
          <p:cNvPr id="36" name="Straight Connector 36">
            <a:extLst>
              <a:ext uri="{FF2B5EF4-FFF2-40B4-BE49-F238E27FC236}">
                <a16:creationId xmlns:a16="http://schemas.microsoft.com/office/drawing/2014/main" id="{A77C8866-946A-F44B-AF88-9C6C83E5CC46}"/>
              </a:ext>
            </a:extLst>
          </p:cNvPr>
          <p:cNvCxnSpPr>
            <a:cxnSpLocks/>
          </p:cNvCxnSpPr>
          <p:nvPr userDrawn="1"/>
        </p:nvCxnSpPr>
        <p:spPr>
          <a:xfrm>
            <a:off x="728006" y="2033620"/>
            <a:ext cx="4963886" cy="0"/>
          </a:xfrm>
          <a:prstGeom prst="straightConnector1">
            <a:avLst/>
          </a:prstGeom>
          <a:noFill/>
          <a:ln w="9525" cap="flat">
            <a:solidFill>
              <a:srgbClr val="FF9B00"/>
            </a:solidFill>
            <a:prstDash val="solid"/>
            <a:miter/>
          </a:ln>
        </p:spPr>
      </p:cxnSp>
      <p:cxnSp>
        <p:nvCxnSpPr>
          <p:cNvPr id="43" name="Straight Connector 36">
            <a:extLst>
              <a:ext uri="{FF2B5EF4-FFF2-40B4-BE49-F238E27FC236}">
                <a16:creationId xmlns:a16="http://schemas.microsoft.com/office/drawing/2014/main" id="{308F65F1-42C9-204F-8EBC-4309D49583FA}"/>
              </a:ext>
            </a:extLst>
          </p:cNvPr>
          <p:cNvCxnSpPr>
            <a:cxnSpLocks/>
          </p:cNvCxnSpPr>
          <p:nvPr userDrawn="1"/>
        </p:nvCxnSpPr>
        <p:spPr>
          <a:xfrm>
            <a:off x="6305153" y="4235800"/>
            <a:ext cx="5194300" cy="0"/>
          </a:xfrm>
          <a:prstGeom prst="straightConnector1">
            <a:avLst/>
          </a:prstGeom>
          <a:noFill/>
          <a:ln w="9525" cap="flat">
            <a:solidFill>
              <a:srgbClr val="FF9B00"/>
            </a:solidFill>
            <a:prstDash val="solid"/>
            <a:miter/>
          </a:ln>
        </p:spPr>
      </p:cxnSp>
      <p:cxnSp>
        <p:nvCxnSpPr>
          <p:cNvPr id="45" name="Straight Connector 36">
            <a:extLst>
              <a:ext uri="{FF2B5EF4-FFF2-40B4-BE49-F238E27FC236}">
                <a16:creationId xmlns:a16="http://schemas.microsoft.com/office/drawing/2014/main" id="{24707938-9427-3441-9D0B-096F774D2BC0}"/>
              </a:ext>
            </a:extLst>
          </p:cNvPr>
          <p:cNvCxnSpPr>
            <a:cxnSpLocks/>
          </p:cNvCxnSpPr>
          <p:nvPr userDrawn="1"/>
        </p:nvCxnSpPr>
        <p:spPr>
          <a:xfrm>
            <a:off x="728006" y="4235800"/>
            <a:ext cx="4963886" cy="0"/>
          </a:xfrm>
          <a:prstGeom prst="straightConnector1">
            <a:avLst/>
          </a:prstGeom>
          <a:noFill/>
          <a:ln w="9525" cap="flat">
            <a:solidFill>
              <a:srgbClr val="FF9B00"/>
            </a:solidFill>
            <a:prstDash val="solid"/>
            <a:miter/>
          </a:ln>
        </p:spPr>
      </p:cxnSp>
      <p:sp>
        <p:nvSpPr>
          <p:cNvPr id="2" name="Title 1">
            <a:extLst>
              <a:ext uri="{FF2B5EF4-FFF2-40B4-BE49-F238E27FC236}">
                <a16:creationId xmlns:a16="http://schemas.microsoft.com/office/drawing/2014/main" id="{A51517B4-FBCE-BA45-A4F0-E9A95B6A708C}"/>
              </a:ext>
            </a:extLst>
          </p:cNvPr>
          <p:cNvSpPr>
            <a:spLocks noGrp="1"/>
          </p:cNvSpPr>
          <p:nvPr>
            <p:ph type="title" hasCustomPrompt="1"/>
          </p:nvPr>
        </p:nvSpPr>
        <p:spPr>
          <a:xfrm>
            <a:off x="728006" y="219247"/>
            <a:ext cx="10397194" cy="963470"/>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4 points and images</a:t>
            </a:r>
          </a:p>
        </p:txBody>
      </p:sp>
      <p:sp>
        <p:nvSpPr>
          <p:cNvPr id="32" name="Picture Placeholder 3">
            <a:extLst>
              <a:ext uri="{FF2B5EF4-FFF2-40B4-BE49-F238E27FC236}">
                <a16:creationId xmlns:a16="http://schemas.microsoft.com/office/drawing/2014/main" id="{E832521F-945C-D64E-A4F5-C65AFCFB3E80}"/>
              </a:ext>
            </a:extLst>
          </p:cNvPr>
          <p:cNvSpPr>
            <a:spLocks noGrp="1"/>
          </p:cNvSpPr>
          <p:nvPr>
            <p:ph type="pic" sz="quarter" idx="11"/>
          </p:nvPr>
        </p:nvSpPr>
        <p:spPr>
          <a:xfrm>
            <a:off x="728006" y="4796311"/>
            <a:ext cx="1641210" cy="1372581"/>
          </a:xfrm>
          <a:prstGeom prst="rect">
            <a:avLst/>
          </a:prstGeom>
          <a:noFill/>
        </p:spPr>
        <p:txBody>
          <a:bodyPr anchor="ctr"/>
          <a:lstStyle>
            <a:lvl1pPr algn="ctr">
              <a:buFontTx/>
              <a:buNone/>
              <a:defRPr sz="1600">
                <a:solidFill>
                  <a:schemeClr val="bg2">
                    <a:lumMod val="75000"/>
                  </a:schemeClr>
                </a:solidFill>
              </a:defRPr>
            </a:lvl1pPr>
          </a:lstStyle>
          <a:p>
            <a:endParaRPr lang="en-VN"/>
          </a:p>
        </p:txBody>
      </p:sp>
      <p:sp>
        <p:nvSpPr>
          <p:cNvPr id="33" name="Picture Placeholder 3">
            <a:extLst>
              <a:ext uri="{FF2B5EF4-FFF2-40B4-BE49-F238E27FC236}">
                <a16:creationId xmlns:a16="http://schemas.microsoft.com/office/drawing/2014/main" id="{8ACE1DCA-5B51-B648-8DB2-19B520F7FB3C}"/>
              </a:ext>
            </a:extLst>
          </p:cNvPr>
          <p:cNvSpPr>
            <a:spLocks noGrp="1"/>
          </p:cNvSpPr>
          <p:nvPr>
            <p:ph type="pic" sz="quarter" idx="12"/>
          </p:nvPr>
        </p:nvSpPr>
        <p:spPr>
          <a:xfrm>
            <a:off x="6305153" y="2574245"/>
            <a:ext cx="1641210" cy="1369948"/>
          </a:xfrm>
          <a:prstGeom prst="rect">
            <a:avLst/>
          </a:prstGeom>
          <a:noFill/>
        </p:spPr>
        <p:txBody>
          <a:bodyPr anchor="ctr"/>
          <a:lstStyle>
            <a:lvl1pPr algn="ctr">
              <a:buFontTx/>
              <a:buNone/>
              <a:defRPr sz="1600">
                <a:solidFill>
                  <a:schemeClr val="bg2">
                    <a:lumMod val="90000"/>
                  </a:schemeClr>
                </a:solidFill>
              </a:defRPr>
            </a:lvl1pPr>
          </a:lstStyle>
          <a:p>
            <a:endParaRPr lang="en-VN"/>
          </a:p>
        </p:txBody>
      </p:sp>
      <p:sp>
        <p:nvSpPr>
          <p:cNvPr id="34" name="Picture Placeholder 3">
            <a:extLst>
              <a:ext uri="{FF2B5EF4-FFF2-40B4-BE49-F238E27FC236}">
                <a16:creationId xmlns:a16="http://schemas.microsoft.com/office/drawing/2014/main" id="{573F87FC-F5DB-4C4C-BC6C-1C647DBFCF4E}"/>
              </a:ext>
            </a:extLst>
          </p:cNvPr>
          <p:cNvSpPr>
            <a:spLocks noGrp="1"/>
          </p:cNvSpPr>
          <p:nvPr>
            <p:ph type="pic" sz="quarter" idx="13"/>
          </p:nvPr>
        </p:nvSpPr>
        <p:spPr>
          <a:xfrm>
            <a:off x="6305153" y="4796311"/>
            <a:ext cx="1641210" cy="1299609"/>
          </a:xfrm>
          <a:prstGeom prst="rect">
            <a:avLst/>
          </a:prstGeom>
          <a:noFill/>
        </p:spPr>
        <p:txBody>
          <a:bodyPr anchor="ctr"/>
          <a:lstStyle>
            <a:lvl1pPr algn="ctr">
              <a:buFontTx/>
              <a:buNone/>
              <a:defRPr sz="1600">
                <a:solidFill>
                  <a:schemeClr val="bg2">
                    <a:lumMod val="90000"/>
                  </a:schemeClr>
                </a:solidFill>
              </a:defRPr>
            </a:lvl1pPr>
          </a:lstStyle>
          <a:p>
            <a:endParaRPr lang="en-VN"/>
          </a:p>
        </p:txBody>
      </p:sp>
      <p:sp>
        <p:nvSpPr>
          <p:cNvPr id="5" name="Text Placeholder 4">
            <a:extLst>
              <a:ext uri="{FF2B5EF4-FFF2-40B4-BE49-F238E27FC236}">
                <a16:creationId xmlns:a16="http://schemas.microsoft.com/office/drawing/2014/main" id="{7C9BFEF9-4B33-524B-B404-1C6B695A81BF}"/>
              </a:ext>
            </a:extLst>
          </p:cNvPr>
          <p:cNvSpPr>
            <a:spLocks noGrp="1"/>
          </p:cNvSpPr>
          <p:nvPr>
            <p:ph type="body" sz="quarter" idx="14" hasCustomPrompt="1"/>
          </p:nvPr>
        </p:nvSpPr>
        <p:spPr>
          <a:xfrm>
            <a:off x="728007" y="2075092"/>
            <a:ext cx="4802844" cy="383019"/>
          </a:xfrm>
          <a:prstGeom prst="rect">
            <a:avLst/>
          </a:prstGeom>
        </p:spPr>
        <p:txBody>
          <a:bodyPr vert="horz" lIns="0" tIns="0" rIns="0" bIns="0" anchor="t" anchorCtr="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7" name="Text Placeholder 6">
            <a:extLst>
              <a:ext uri="{FF2B5EF4-FFF2-40B4-BE49-F238E27FC236}">
                <a16:creationId xmlns:a16="http://schemas.microsoft.com/office/drawing/2014/main" id="{F8780690-894B-7F4A-89EA-05C771FFED09}"/>
              </a:ext>
            </a:extLst>
          </p:cNvPr>
          <p:cNvSpPr>
            <a:spLocks noGrp="1"/>
          </p:cNvSpPr>
          <p:nvPr>
            <p:ph type="body" sz="quarter" idx="15" hasCustomPrompt="1"/>
          </p:nvPr>
        </p:nvSpPr>
        <p:spPr>
          <a:xfrm>
            <a:off x="6305154" y="2075092"/>
            <a:ext cx="5023246" cy="383019"/>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4" name="Text Placeholder 13">
            <a:extLst>
              <a:ext uri="{FF2B5EF4-FFF2-40B4-BE49-F238E27FC236}">
                <a16:creationId xmlns:a16="http://schemas.microsoft.com/office/drawing/2014/main" id="{A7CE1431-47CD-4E40-A776-3868D5327AB6}"/>
              </a:ext>
            </a:extLst>
          </p:cNvPr>
          <p:cNvSpPr>
            <a:spLocks noGrp="1"/>
          </p:cNvSpPr>
          <p:nvPr>
            <p:ph type="body" sz="quarter" idx="16" hasCustomPrompt="1"/>
          </p:nvPr>
        </p:nvSpPr>
        <p:spPr>
          <a:xfrm>
            <a:off x="728006" y="4286914"/>
            <a:ext cx="4802845" cy="393266"/>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7" name="Text Placeholder 16">
            <a:extLst>
              <a:ext uri="{FF2B5EF4-FFF2-40B4-BE49-F238E27FC236}">
                <a16:creationId xmlns:a16="http://schemas.microsoft.com/office/drawing/2014/main" id="{A4001E3D-740D-8440-B4BE-D636623C7D02}"/>
              </a:ext>
            </a:extLst>
          </p:cNvPr>
          <p:cNvSpPr>
            <a:spLocks noGrp="1"/>
          </p:cNvSpPr>
          <p:nvPr>
            <p:ph type="body" sz="quarter" idx="17" hasCustomPrompt="1"/>
          </p:nvPr>
        </p:nvSpPr>
        <p:spPr>
          <a:xfrm>
            <a:off x="6305154" y="4286914"/>
            <a:ext cx="4960208" cy="393266"/>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9" name="Text Placeholder 18">
            <a:extLst>
              <a:ext uri="{FF2B5EF4-FFF2-40B4-BE49-F238E27FC236}">
                <a16:creationId xmlns:a16="http://schemas.microsoft.com/office/drawing/2014/main" id="{DA5124AC-6D6C-034C-9DD6-D906B7AD123F}"/>
              </a:ext>
            </a:extLst>
          </p:cNvPr>
          <p:cNvSpPr>
            <a:spLocks noGrp="1"/>
          </p:cNvSpPr>
          <p:nvPr>
            <p:ph type="body" sz="quarter" idx="18"/>
          </p:nvPr>
        </p:nvSpPr>
        <p:spPr>
          <a:xfrm>
            <a:off x="2581333" y="2574577"/>
            <a:ext cx="3110560" cy="1371600"/>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23" name="Text Placeholder 22">
            <a:extLst>
              <a:ext uri="{FF2B5EF4-FFF2-40B4-BE49-F238E27FC236}">
                <a16:creationId xmlns:a16="http://schemas.microsoft.com/office/drawing/2014/main" id="{71BB517E-8620-DD45-AD5C-3A120AA405CC}"/>
              </a:ext>
            </a:extLst>
          </p:cNvPr>
          <p:cNvSpPr>
            <a:spLocks noGrp="1"/>
          </p:cNvSpPr>
          <p:nvPr>
            <p:ph type="body" sz="quarter" idx="19"/>
          </p:nvPr>
        </p:nvSpPr>
        <p:spPr>
          <a:xfrm>
            <a:off x="8158480" y="2572990"/>
            <a:ext cx="3340974" cy="1371597"/>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41" name="Text Placeholder 40">
            <a:extLst>
              <a:ext uri="{FF2B5EF4-FFF2-40B4-BE49-F238E27FC236}">
                <a16:creationId xmlns:a16="http://schemas.microsoft.com/office/drawing/2014/main" id="{EF605DBF-0F52-9549-B4F7-345D8730F4B6}"/>
              </a:ext>
            </a:extLst>
          </p:cNvPr>
          <p:cNvSpPr>
            <a:spLocks noGrp="1"/>
          </p:cNvSpPr>
          <p:nvPr>
            <p:ph type="body" sz="quarter" idx="20"/>
          </p:nvPr>
        </p:nvSpPr>
        <p:spPr>
          <a:xfrm>
            <a:off x="2581333" y="4797077"/>
            <a:ext cx="3110560" cy="1371600"/>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44" name="Text Placeholder 43">
            <a:extLst>
              <a:ext uri="{FF2B5EF4-FFF2-40B4-BE49-F238E27FC236}">
                <a16:creationId xmlns:a16="http://schemas.microsoft.com/office/drawing/2014/main" id="{02F8D021-F168-0740-A76D-9A7EBD4D8AAC}"/>
              </a:ext>
            </a:extLst>
          </p:cNvPr>
          <p:cNvSpPr>
            <a:spLocks noGrp="1"/>
          </p:cNvSpPr>
          <p:nvPr>
            <p:ph type="body" sz="quarter" idx="21"/>
          </p:nvPr>
        </p:nvSpPr>
        <p:spPr>
          <a:xfrm>
            <a:off x="8158480" y="4795490"/>
            <a:ext cx="3340974" cy="1300162"/>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9" name="Picture Placeholder 8">
            <a:extLst>
              <a:ext uri="{FF2B5EF4-FFF2-40B4-BE49-F238E27FC236}">
                <a16:creationId xmlns:a16="http://schemas.microsoft.com/office/drawing/2014/main" id="{09208562-E52E-3947-BB04-51BB19EAD3F5}"/>
              </a:ext>
            </a:extLst>
          </p:cNvPr>
          <p:cNvSpPr>
            <a:spLocks noGrp="1"/>
          </p:cNvSpPr>
          <p:nvPr>
            <p:ph type="pic" sz="quarter" idx="22"/>
          </p:nvPr>
        </p:nvSpPr>
        <p:spPr>
          <a:xfrm>
            <a:off x="728006" y="2572990"/>
            <a:ext cx="1641210" cy="1371600"/>
          </a:xfrm>
          <a:prstGeom prst="rect">
            <a:avLst/>
          </a:prstGeom>
        </p:spPr>
        <p:txBody>
          <a:bodyPr anchor="ctr"/>
          <a:lstStyle>
            <a:lvl1pPr algn="ctr">
              <a:buFontTx/>
              <a:buNone/>
              <a:defRPr sz="1400">
                <a:solidFill>
                  <a:schemeClr val="bg2">
                    <a:lumMod val="90000"/>
                  </a:schemeClr>
                </a:solidFill>
              </a:defRPr>
            </a:lvl1pPr>
          </a:lstStyle>
          <a:p>
            <a:endParaRPr lang="en-VN"/>
          </a:p>
        </p:txBody>
      </p:sp>
      <p:sp>
        <p:nvSpPr>
          <p:cNvPr id="26" name="Slide Number Placeholder 12">
            <a:extLst>
              <a:ext uri="{FF2B5EF4-FFF2-40B4-BE49-F238E27FC236}">
                <a16:creationId xmlns:a16="http://schemas.microsoft.com/office/drawing/2014/main" id="{E8CD1284-4B84-6D4B-B820-3AB761CF5457}"/>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913A9D1B-434B-3B46-A20B-801342E651AD}"/>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0F11964E-A3F8-8F67-6818-CE5EAF8FC19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005113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8 Points">
    <p:spTree>
      <p:nvGrpSpPr>
        <p:cNvPr id="1" name=""/>
        <p:cNvGrpSpPr/>
        <p:nvPr/>
      </p:nvGrpSpPr>
      <p:grpSpPr>
        <a:xfrm>
          <a:off x="0" y="0"/>
          <a:ext cx="0" cy="0"/>
          <a:chOff x="0" y="0"/>
          <a:chExt cx="0" cy="0"/>
        </a:xfrm>
      </p:grpSpPr>
      <p:cxnSp>
        <p:nvCxnSpPr>
          <p:cNvPr id="14" name="Straight Connector 2">
            <a:extLst>
              <a:ext uri="{FF2B5EF4-FFF2-40B4-BE49-F238E27FC236}">
                <a16:creationId xmlns:a16="http://schemas.microsoft.com/office/drawing/2014/main" id="{13FE47D9-EA55-FC40-82E9-DEC507AD1E83}"/>
              </a:ext>
            </a:extLst>
          </p:cNvPr>
          <p:cNvCxnSpPr>
            <a:cxnSpLocks/>
          </p:cNvCxnSpPr>
          <p:nvPr userDrawn="1"/>
        </p:nvCxnSpPr>
        <p:spPr>
          <a:xfrm flipH="1">
            <a:off x="721360" y="4334627"/>
            <a:ext cx="2368694" cy="0"/>
          </a:xfrm>
          <a:prstGeom prst="straightConnector1">
            <a:avLst/>
          </a:prstGeom>
          <a:noFill/>
          <a:ln w="6350" cap="flat">
            <a:solidFill>
              <a:srgbClr val="F76366"/>
            </a:solidFill>
            <a:prstDash val="solid"/>
            <a:miter/>
          </a:ln>
        </p:spPr>
      </p:cxnSp>
      <p:cxnSp>
        <p:nvCxnSpPr>
          <p:cNvPr id="17" name="Straight Connector 21">
            <a:extLst>
              <a:ext uri="{FF2B5EF4-FFF2-40B4-BE49-F238E27FC236}">
                <a16:creationId xmlns:a16="http://schemas.microsoft.com/office/drawing/2014/main" id="{29619B6A-3E12-3E4F-97FA-908622D2B8AA}"/>
              </a:ext>
            </a:extLst>
          </p:cNvPr>
          <p:cNvCxnSpPr>
            <a:cxnSpLocks/>
          </p:cNvCxnSpPr>
          <p:nvPr userDrawn="1"/>
        </p:nvCxnSpPr>
        <p:spPr>
          <a:xfrm flipH="1">
            <a:off x="721361" y="2287106"/>
            <a:ext cx="2368692" cy="0"/>
          </a:xfrm>
          <a:prstGeom prst="straightConnector1">
            <a:avLst/>
          </a:prstGeom>
          <a:noFill/>
          <a:ln w="6350" cap="flat">
            <a:solidFill>
              <a:srgbClr val="F76366"/>
            </a:solidFill>
            <a:prstDash val="solid"/>
            <a:miter/>
          </a:ln>
        </p:spPr>
      </p:cxnSp>
      <p:sp>
        <p:nvSpPr>
          <p:cNvPr id="2" name="Title 1">
            <a:extLst>
              <a:ext uri="{FF2B5EF4-FFF2-40B4-BE49-F238E27FC236}">
                <a16:creationId xmlns:a16="http://schemas.microsoft.com/office/drawing/2014/main" id="{5E4BCA83-126C-8A40-AC5C-325A0CC8AA7A}"/>
              </a:ext>
            </a:extLst>
          </p:cNvPr>
          <p:cNvSpPr>
            <a:spLocks noGrp="1"/>
          </p:cNvSpPr>
          <p:nvPr>
            <p:ph type="title" hasCustomPrompt="1"/>
          </p:nvPr>
        </p:nvSpPr>
        <p:spPr>
          <a:xfrm>
            <a:off x="721360" y="219239"/>
            <a:ext cx="10414000" cy="928842"/>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8 points</a:t>
            </a:r>
          </a:p>
        </p:txBody>
      </p:sp>
      <p:cxnSp>
        <p:nvCxnSpPr>
          <p:cNvPr id="39" name="Straight Connector 2">
            <a:extLst>
              <a:ext uri="{FF2B5EF4-FFF2-40B4-BE49-F238E27FC236}">
                <a16:creationId xmlns:a16="http://schemas.microsoft.com/office/drawing/2014/main" id="{6CAB4FB4-39AF-9041-8CC0-A26422382530}"/>
              </a:ext>
            </a:extLst>
          </p:cNvPr>
          <p:cNvCxnSpPr>
            <a:cxnSpLocks/>
          </p:cNvCxnSpPr>
          <p:nvPr userDrawn="1"/>
        </p:nvCxnSpPr>
        <p:spPr>
          <a:xfrm flipH="1">
            <a:off x="3585953" y="4334627"/>
            <a:ext cx="2396015" cy="0"/>
          </a:xfrm>
          <a:prstGeom prst="straightConnector1">
            <a:avLst/>
          </a:prstGeom>
          <a:noFill/>
          <a:ln w="6350" cap="flat">
            <a:solidFill>
              <a:srgbClr val="F76366"/>
            </a:solidFill>
            <a:prstDash val="solid"/>
            <a:miter/>
          </a:ln>
        </p:spPr>
      </p:cxnSp>
      <p:cxnSp>
        <p:nvCxnSpPr>
          <p:cNvPr id="40" name="Straight Connector 21">
            <a:extLst>
              <a:ext uri="{FF2B5EF4-FFF2-40B4-BE49-F238E27FC236}">
                <a16:creationId xmlns:a16="http://schemas.microsoft.com/office/drawing/2014/main" id="{4AB60CE5-7F5D-ED41-958B-B272AE10DFC9}"/>
              </a:ext>
            </a:extLst>
          </p:cNvPr>
          <p:cNvCxnSpPr>
            <a:cxnSpLocks/>
          </p:cNvCxnSpPr>
          <p:nvPr userDrawn="1"/>
        </p:nvCxnSpPr>
        <p:spPr>
          <a:xfrm flipH="1">
            <a:off x="3585953" y="2287106"/>
            <a:ext cx="2396015" cy="0"/>
          </a:xfrm>
          <a:prstGeom prst="straightConnector1">
            <a:avLst/>
          </a:prstGeom>
          <a:noFill/>
          <a:ln w="6350" cap="flat">
            <a:solidFill>
              <a:srgbClr val="F76366"/>
            </a:solidFill>
            <a:prstDash val="solid"/>
            <a:miter/>
          </a:ln>
        </p:spPr>
      </p:cxnSp>
      <p:cxnSp>
        <p:nvCxnSpPr>
          <p:cNvPr id="42" name="Straight Connector 2">
            <a:extLst>
              <a:ext uri="{FF2B5EF4-FFF2-40B4-BE49-F238E27FC236}">
                <a16:creationId xmlns:a16="http://schemas.microsoft.com/office/drawing/2014/main" id="{BA89B143-BB24-8942-976F-30C1F753FD5F}"/>
              </a:ext>
            </a:extLst>
          </p:cNvPr>
          <p:cNvCxnSpPr>
            <a:cxnSpLocks/>
          </p:cNvCxnSpPr>
          <p:nvPr userDrawn="1"/>
        </p:nvCxnSpPr>
        <p:spPr>
          <a:xfrm flipH="1">
            <a:off x="6404018" y="4334627"/>
            <a:ext cx="2376979" cy="0"/>
          </a:xfrm>
          <a:prstGeom prst="straightConnector1">
            <a:avLst/>
          </a:prstGeom>
          <a:noFill/>
          <a:ln w="6350" cap="flat">
            <a:solidFill>
              <a:srgbClr val="F76366"/>
            </a:solidFill>
            <a:prstDash val="solid"/>
            <a:miter/>
          </a:ln>
        </p:spPr>
      </p:cxnSp>
      <p:cxnSp>
        <p:nvCxnSpPr>
          <p:cNvPr id="43" name="Straight Connector 21">
            <a:extLst>
              <a:ext uri="{FF2B5EF4-FFF2-40B4-BE49-F238E27FC236}">
                <a16:creationId xmlns:a16="http://schemas.microsoft.com/office/drawing/2014/main" id="{50CF07AB-E5E3-2047-9B71-2B94CCA0001C}"/>
              </a:ext>
            </a:extLst>
          </p:cNvPr>
          <p:cNvCxnSpPr>
            <a:cxnSpLocks/>
          </p:cNvCxnSpPr>
          <p:nvPr userDrawn="1"/>
        </p:nvCxnSpPr>
        <p:spPr>
          <a:xfrm flipH="1">
            <a:off x="6404018" y="2287106"/>
            <a:ext cx="2372922" cy="0"/>
          </a:xfrm>
          <a:prstGeom prst="straightConnector1">
            <a:avLst/>
          </a:prstGeom>
          <a:noFill/>
          <a:ln w="6350" cap="flat">
            <a:solidFill>
              <a:srgbClr val="F76366"/>
            </a:solidFill>
            <a:prstDash val="solid"/>
            <a:miter/>
          </a:ln>
        </p:spPr>
      </p:cxnSp>
      <p:cxnSp>
        <p:nvCxnSpPr>
          <p:cNvPr id="45" name="Straight Connector 2">
            <a:extLst>
              <a:ext uri="{FF2B5EF4-FFF2-40B4-BE49-F238E27FC236}">
                <a16:creationId xmlns:a16="http://schemas.microsoft.com/office/drawing/2014/main" id="{5D0B50D6-7F1D-5D42-9995-A44CCDC847EC}"/>
              </a:ext>
            </a:extLst>
          </p:cNvPr>
          <p:cNvCxnSpPr>
            <a:cxnSpLocks/>
          </p:cNvCxnSpPr>
          <p:nvPr userDrawn="1"/>
        </p:nvCxnSpPr>
        <p:spPr>
          <a:xfrm flipH="1">
            <a:off x="9159250" y="4334627"/>
            <a:ext cx="2356986" cy="0"/>
          </a:xfrm>
          <a:prstGeom prst="straightConnector1">
            <a:avLst/>
          </a:prstGeom>
          <a:noFill/>
          <a:ln w="6350" cap="flat">
            <a:solidFill>
              <a:srgbClr val="F76366"/>
            </a:solidFill>
            <a:prstDash val="solid"/>
            <a:miter/>
          </a:ln>
        </p:spPr>
      </p:cxnSp>
      <p:cxnSp>
        <p:nvCxnSpPr>
          <p:cNvPr id="46" name="Straight Connector 21">
            <a:extLst>
              <a:ext uri="{FF2B5EF4-FFF2-40B4-BE49-F238E27FC236}">
                <a16:creationId xmlns:a16="http://schemas.microsoft.com/office/drawing/2014/main" id="{529BF895-274F-594D-AF96-EB7AAE08393F}"/>
              </a:ext>
            </a:extLst>
          </p:cNvPr>
          <p:cNvCxnSpPr>
            <a:cxnSpLocks/>
          </p:cNvCxnSpPr>
          <p:nvPr userDrawn="1"/>
        </p:nvCxnSpPr>
        <p:spPr>
          <a:xfrm flipH="1">
            <a:off x="9159250" y="2287106"/>
            <a:ext cx="2356986" cy="0"/>
          </a:xfrm>
          <a:prstGeom prst="straightConnector1">
            <a:avLst/>
          </a:prstGeom>
          <a:noFill/>
          <a:ln w="6350" cap="flat">
            <a:solidFill>
              <a:srgbClr val="F76366"/>
            </a:solidFill>
            <a:prstDash val="solid"/>
            <a:miter/>
          </a:ln>
        </p:spPr>
      </p:cxnSp>
      <p:sp>
        <p:nvSpPr>
          <p:cNvPr id="4" name="Text Placeholder 3">
            <a:extLst>
              <a:ext uri="{FF2B5EF4-FFF2-40B4-BE49-F238E27FC236}">
                <a16:creationId xmlns:a16="http://schemas.microsoft.com/office/drawing/2014/main" id="{9E6AEA36-A7DC-A649-915C-5DB263E97BAA}"/>
              </a:ext>
            </a:extLst>
          </p:cNvPr>
          <p:cNvSpPr>
            <a:spLocks noGrp="1"/>
          </p:cNvSpPr>
          <p:nvPr>
            <p:ph type="body" sz="quarter" idx="10" hasCustomPrompt="1"/>
          </p:nvPr>
        </p:nvSpPr>
        <p:spPr>
          <a:xfrm>
            <a:off x="721360" y="2327098"/>
            <a:ext cx="2368693" cy="484703"/>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a:lvl2pPr>
            <a:lvl3pPr>
              <a:buFontTx/>
              <a:buNone/>
              <a:defRPr/>
            </a:lvl3pPr>
            <a:lvl4pPr>
              <a:buFontTx/>
              <a:buNone/>
              <a:defRPr/>
            </a:lvl4pPr>
            <a:lvl5pPr>
              <a:buFontTx/>
              <a:buNone/>
              <a:defRPr/>
            </a:lvl5pPr>
          </a:lstStyle>
          <a:p>
            <a:pPr lvl="0"/>
            <a:r>
              <a:rPr lang="en-US"/>
              <a:t>Header</a:t>
            </a:r>
          </a:p>
        </p:txBody>
      </p:sp>
      <p:sp>
        <p:nvSpPr>
          <p:cNvPr id="6" name="Text Placeholder 5">
            <a:extLst>
              <a:ext uri="{FF2B5EF4-FFF2-40B4-BE49-F238E27FC236}">
                <a16:creationId xmlns:a16="http://schemas.microsoft.com/office/drawing/2014/main" id="{AADEC775-C947-D244-8752-8C3DD0CCDF70}"/>
              </a:ext>
            </a:extLst>
          </p:cNvPr>
          <p:cNvSpPr>
            <a:spLocks noGrp="1"/>
          </p:cNvSpPr>
          <p:nvPr>
            <p:ph type="body" sz="quarter" idx="11" hasCustomPrompt="1"/>
          </p:nvPr>
        </p:nvSpPr>
        <p:spPr>
          <a:xfrm>
            <a:off x="3585952" y="2327098"/>
            <a:ext cx="2396015"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stStyle>
          <a:p>
            <a:pPr lvl="0"/>
            <a:r>
              <a:rPr lang="en-US"/>
              <a:t>Header</a:t>
            </a:r>
          </a:p>
        </p:txBody>
      </p:sp>
      <p:sp>
        <p:nvSpPr>
          <p:cNvPr id="23" name="Text Placeholder 22">
            <a:extLst>
              <a:ext uri="{FF2B5EF4-FFF2-40B4-BE49-F238E27FC236}">
                <a16:creationId xmlns:a16="http://schemas.microsoft.com/office/drawing/2014/main" id="{713A443D-B063-1349-9AA8-0DC7CF74C1D9}"/>
              </a:ext>
            </a:extLst>
          </p:cNvPr>
          <p:cNvSpPr>
            <a:spLocks noGrp="1"/>
          </p:cNvSpPr>
          <p:nvPr>
            <p:ph type="body" sz="quarter" idx="12" hasCustomPrompt="1"/>
          </p:nvPr>
        </p:nvSpPr>
        <p:spPr>
          <a:xfrm>
            <a:off x="6419807" y="2327098"/>
            <a:ext cx="2356987"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sz="1600" b="1">
                <a:solidFill>
                  <a:srgbClr val="04A299"/>
                </a:solidFill>
                <a:latin typeface="+mj-lt"/>
              </a:defRPr>
            </a:lvl2pPr>
            <a:lvl3pPr>
              <a:buFontTx/>
              <a:buNone/>
              <a:defRPr sz="1600" b="1">
                <a:solidFill>
                  <a:srgbClr val="04A299"/>
                </a:solidFill>
                <a:latin typeface="+mj-lt"/>
              </a:defRPr>
            </a:lvl3pPr>
            <a:lvl4pPr>
              <a:buFontTx/>
              <a:buNone/>
              <a:defRPr sz="1600" b="1">
                <a:solidFill>
                  <a:srgbClr val="04A299"/>
                </a:solidFill>
                <a:latin typeface="+mj-lt"/>
              </a:defRPr>
            </a:lvl4pPr>
            <a:lvl5pPr>
              <a:buFontTx/>
              <a:buNone/>
              <a:defRPr sz="1600" b="1">
                <a:solidFill>
                  <a:srgbClr val="04A299"/>
                </a:solidFill>
                <a:latin typeface="+mj-lt"/>
              </a:defRPr>
            </a:lvl5pPr>
          </a:lstStyle>
          <a:p>
            <a:pPr lvl="0"/>
            <a:r>
              <a:rPr lang="en-US"/>
              <a:t>Header</a:t>
            </a:r>
          </a:p>
        </p:txBody>
      </p:sp>
      <p:sp>
        <p:nvSpPr>
          <p:cNvPr id="29" name="Text Placeholder 28">
            <a:extLst>
              <a:ext uri="{FF2B5EF4-FFF2-40B4-BE49-F238E27FC236}">
                <a16:creationId xmlns:a16="http://schemas.microsoft.com/office/drawing/2014/main" id="{0DB7FD91-AF73-C940-BA2C-AF665C6BF7A1}"/>
              </a:ext>
            </a:extLst>
          </p:cNvPr>
          <p:cNvSpPr>
            <a:spLocks noGrp="1"/>
          </p:cNvSpPr>
          <p:nvPr>
            <p:ph type="body" sz="quarter" idx="13" hasCustomPrompt="1"/>
          </p:nvPr>
        </p:nvSpPr>
        <p:spPr>
          <a:xfrm>
            <a:off x="9159249" y="2327098"/>
            <a:ext cx="2356986"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sz="1600" b="1">
                <a:solidFill>
                  <a:srgbClr val="04A299"/>
                </a:solidFill>
                <a:latin typeface="+mj-lt"/>
              </a:defRPr>
            </a:lvl2pPr>
            <a:lvl3pPr>
              <a:buFontTx/>
              <a:buNone/>
              <a:defRPr sz="1600" b="1">
                <a:solidFill>
                  <a:srgbClr val="04A299"/>
                </a:solidFill>
                <a:latin typeface="+mj-lt"/>
              </a:defRPr>
            </a:lvl3pPr>
            <a:lvl4pPr>
              <a:buFontTx/>
              <a:buNone/>
              <a:defRPr sz="1600" b="1">
                <a:solidFill>
                  <a:srgbClr val="04A299"/>
                </a:solidFill>
                <a:latin typeface="+mj-lt"/>
              </a:defRPr>
            </a:lvl4pPr>
            <a:lvl5pPr>
              <a:buFontTx/>
              <a:buNone/>
              <a:defRPr sz="1600" b="1">
                <a:solidFill>
                  <a:srgbClr val="04A299"/>
                </a:solidFill>
                <a:latin typeface="+mj-lt"/>
              </a:defRPr>
            </a:lvl5pPr>
          </a:lstStyle>
          <a:p>
            <a:pPr lvl="0"/>
            <a:r>
              <a:rPr lang="en-US"/>
              <a:t>Header</a:t>
            </a:r>
          </a:p>
        </p:txBody>
      </p:sp>
      <p:sp>
        <p:nvSpPr>
          <p:cNvPr id="35" name="Text Placeholder 34">
            <a:extLst>
              <a:ext uri="{FF2B5EF4-FFF2-40B4-BE49-F238E27FC236}">
                <a16:creationId xmlns:a16="http://schemas.microsoft.com/office/drawing/2014/main" id="{653789CD-493A-9447-AF9C-E84DE9E57440}"/>
              </a:ext>
            </a:extLst>
          </p:cNvPr>
          <p:cNvSpPr>
            <a:spLocks noGrp="1"/>
          </p:cNvSpPr>
          <p:nvPr>
            <p:ph type="body" sz="quarter" idx="14" hasCustomPrompt="1"/>
          </p:nvPr>
        </p:nvSpPr>
        <p:spPr>
          <a:xfrm>
            <a:off x="721360" y="4394253"/>
            <a:ext cx="2361332"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47" name="Text Placeholder 46">
            <a:extLst>
              <a:ext uri="{FF2B5EF4-FFF2-40B4-BE49-F238E27FC236}">
                <a16:creationId xmlns:a16="http://schemas.microsoft.com/office/drawing/2014/main" id="{FECE89A3-01FB-1C47-83B9-EE08A269CDA2}"/>
              </a:ext>
            </a:extLst>
          </p:cNvPr>
          <p:cNvSpPr>
            <a:spLocks noGrp="1"/>
          </p:cNvSpPr>
          <p:nvPr>
            <p:ph type="body" sz="quarter" idx="15" hasCustomPrompt="1"/>
          </p:nvPr>
        </p:nvSpPr>
        <p:spPr>
          <a:xfrm>
            <a:off x="3585953" y="4394253"/>
            <a:ext cx="2396014" cy="365846"/>
          </a:xfrm>
          <a:prstGeom prst="rect">
            <a:avLst/>
          </a:prstGeom>
        </p:spPr>
        <p:txBody>
          <a:bodyPr lIns="0" tIns="0" rIns="0" bIns="0"/>
          <a:lstStyle>
            <a:lvl1pPr marL="0" indent="0">
              <a:lnSpc>
                <a:spcPct val="100000"/>
              </a:lnSpc>
              <a:spcBef>
                <a:spcPts val="0"/>
              </a:spcBef>
              <a:buFontTx/>
              <a:buNone/>
              <a:defRPr sz="1600" b="1">
                <a:solidFill>
                  <a:srgbClr val="16726E"/>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49" name="Text Placeholder 48">
            <a:extLst>
              <a:ext uri="{FF2B5EF4-FFF2-40B4-BE49-F238E27FC236}">
                <a16:creationId xmlns:a16="http://schemas.microsoft.com/office/drawing/2014/main" id="{01B2740D-DC7F-5C46-8390-6E4C2F592266}"/>
              </a:ext>
            </a:extLst>
          </p:cNvPr>
          <p:cNvSpPr>
            <a:spLocks noGrp="1"/>
          </p:cNvSpPr>
          <p:nvPr>
            <p:ph type="body" sz="quarter" idx="16" hasCustomPrompt="1"/>
          </p:nvPr>
        </p:nvSpPr>
        <p:spPr>
          <a:xfrm>
            <a:off x="6419808" y="4394253"/>
            <a:ext cx="2361189"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51" name="Text Placeholder 50">
            <a:extLst>
              <a:ext uri="{FF2B5EF4-FFF2-40B4-BE49-F238E27FC236}">
                <a16:creationId xmlns:a16="http://schemas.microsoft.com/office/drawing/2014/main" id="{DDB622EE-B538-5246-A770-E2E8E38EF437}"/>
              </a:ext>
            </a:extLst>
          </p:cNvPr>
          <p:cNvSpPr>
            <a:spLocks noGrp="1"/>
          </p:cNvSpPr>
          <p:nvPr>
            <p:ph type="body" sz="quarter" idx="17" hasCustomPrompt="1"/>
          </p:nvPr>
        </p:nvSpPr>
        <p:spPr>
          <a:xfrm>
            <a:off x="9159249" y="4394253"/>
            <a:ext cx="2368049"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53" name="Text Placeholder 52">
            <a:extLst>
              <a:ext uri="{FF2B5EF4-FFF2-40B4-BE49-F238E27FC236}">
                <a16:creationId xmlns:a16="http://schemas.microsoft.com/office/drawing/2014/main" id="{670DCF57-A2E2-A243-8F78-8608AC8EE914}"/>
              </a:ext>
            </a:extLst>
          </p:cNvPr>
          <p:cNvSpPr>
            <a:spLocks noGrp="1"/>
          </p:cNvSpPr>
          <p:nvPr>
            <p:ph type="body" sz="quarter" idx="18" hasCustomPrompt="1"/>
          </p:nvPr>
        </p:nvSpPr>
        <p:spPr>
          <a:xfrm>
            <a:off x="721360" y="2883525"/>
            <a:ext cx="2361331" cy="131503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5" name="Text Placeholder 54">
            <a:extLst>
              <a:ext uri="{FF2B5EF4-FFF2-40B4-BE49-F238E27FC236}">
                <a16:creationId xmlns:a16="http://schemas.microsoft.com/office/drawing/2014/main" id="{EFF7F820-25AC-184F-A103-92608BCD87BD}"/>
              </a:ext>
            </a:extLst>
          </p:cNvPr>
          <p:cNvSpPr>
            <a:spLocks noGrp="1"/>
          </p:cNvSpPr>
          <p:nvPr>
            <p:ph type="body" sz="quarter" idx="19" hasCustomPrompt="1"/>
          </p:nvPr>
        </p:nvSpPr>
        <p:spPr>
          <a:xfrm>
            <a:off x="3585953" y="2884105"/>
            <a:ext cx="2396014" cy="1325563"/>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7" name="Text Placeholder 56">
            <a:extLst>
              <a:ext uri="{FF2B5EF4-FFF2-40B4-BE49-F238E27FC236}">
                <a16:creationId xmlns:a16="http://schemas.microsoft.com/office/drawing/2014/main" id="{F50D67A9-D5A6-524E-ACEF-301879663D67}"/>
              </a:ext>
            </a:extLst>
          </p:cNvPr>
          <p:cNvSpPr>
            <a:spLocks noGrp="1"/>
          </p:cNvSpPr>
          <p:nvPr>
            <p:ph type="body" sz="quarter" idx="20" hasCustomPrompt="1"/>
          </p:nvPr>
        </p:nvSpPr>
        <p:spPr>
          <a:xfrm>
            <a:off x="6419953" y="2883525"/>
            <a:ext cx="2356987" cy="131503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9" name="Text Placeholder 58">
            <a:extLst>
              <a:ext uri="{FF2B5EF4-FFF2-40B4-BE49-F238E27FC236}">
                <a16:creationId xmlns:a16="http://schemas.microsoft.com/office/drawing/2014/main" id="{55C5D0E5-41C9-E44B-9F88-060FF185A78B}"/>
              </a:ext>
            </a:extLst>
          </p:cNvPr>
          <p:cNvSpPr>
            <a:spLocks noGrp="1"/>
          </p:cNvSpPr>
          <p:nvPr>
            <p:ph type="body" sz="quarter" idx="21" hasCustomPrompt="1"/>
          </p:nvPr>
        </p:nvSpPr>
        <p:spPr>
          <a:xfrm>
            <a:off x="9159249" y="2882447"/>
            <a:ext cx="2356987" cy="129547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1" name="Text Placeholder 60">
            <a:extLst>
              <a:ext uri="{FF2B5EF4-FFF2-40B4-BE49-F238E27FC236}">
                <a16:creationId xmlns:a16="http://schemas.microsoft.com/office/drawing/2014/main" id="{0CB7CC81-5E36-3847-A628-A1046C8A11C4}"/>
              </a:ext>
            </a:extLst>
          </p:cNvPr>
          <p:cNvSpPr>
            <a:spLocks noGrp="1"/>
          </p:cNvSpPr>
          <p:nvPr>
            <p:ph type="body" sz="quarter" idx="22" hasCustomPrompt="1"/>
          </p:nvPr>
        </p:nvSpPr>
        <p:spPr>
          <a:xfrm>
            <a:off x="721360" y="4832978"/>
            <a:ext cx="2361189" cy="1423987"/>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3" name="Text Placeholder 62">
            <a:extLst>
              <a:ext uri="{FF2B5EF4-FFF2-40B4-BE49-F238E27FC236}">
                <a16:creationId xmlns:a16="http://schemas.microsoft.com/office/drawing/2014/main" id="{5CC3F345-C467-B74C-948D-A29899636C3A}"/>
              </a:ext>
            </a:extLst>
          </p:cNvPr>
          <p:cNvSpPr>
            <a:spLocks noGrp="1"/>
          </p:cNvSpPr>
          <p:nvPr>
            <p:ph type="body" sz="quarter" idx="23" hasCustomPrompt="1"/>
          </p:nvPr>
        </p:nvSpPr>
        <p:spPr>
          <a:xfrm>
            <a:off x="3585952" y="4833986"/>
            <a:ext cx="2396013" cy="1443618"/>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5" name="Text Placeholder 64">
            <a:extLst>
              <a:ext uri="{FF2B5EF4-FFF2-40B4-BE49-F238E27FC236}">
                <a16:creationId xmlns:a16="http://schemas.microsoft.com/office/drawing/2014/main" id="{C3616DC8-E336-2045-8593-96CA2D8E5FE1}"/>
              </a:ext>
            </a:extLst>
          </p:cNvPr>
          <p:cNvSpPr>
            <a:spLocks noGrp="1"/>
          </p:cNvSpPr>
          <p:nvPr>
            <p:ph type="body" sz="quarter" idx="24" hasCustomPrompt="1"/>
          </p:nvPr>
        </p:nvSpPr>
        <p:spPr>
          <a:xfrm>
            <a:off x="6419953" y="4832979"/>
            <a:ext cx="2361189" cy="1423987"/>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7" name="Text Placeholder 66">
            <a:extLst>
              <a:ext uri="{FF2B5EF4-FFF2-40B4-BE49-F238E27FC236}">
                <a16:creationId xmlns:a16="http://schemas.microsoft.com/office/drawing/2014/main" id="{ECB66314-286F-0C40-89CD-F58F33DA604E}"/>
              </a:ext>
            </a:extLst>
          </p:cNvPr>
          <p:cNvSpPr>
            <a:spLocks noGrp="1"/>
          </p:cNvSpPr>
          <p:nvPr>
            <p:ph type="body" sz="quarter" idx="25" hasCustomPrompt="1"/>
          </p:nvPr>
        </p:nvSpPr>
        <p:spPr>
          <a:xfrm>
            <a:off x="9159249" y="4832979"/>
            <a:ext cx="2368049" cy="1444625"/>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0" name="Slide Number Placeholder 12">
            <a:extLst>
              <a:ext uri="{FF2B5EF4-FFF2-40B4-BE49-F238E27FC236}">
                <a16:creationId xmlns:a16="http://schemas.microsoft.com/office/drawing/2014/main" id="{5456C155-F546-E142-A7BF-D3948EB390B2}"/>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52" name="Straight Connector 51">
            <a:extLst>
              <a:ext uri="{FF2B5EF4-FFF2-40B4-BE49-F238E27FC236}">
                <a16:creationId xmlns:a16="http://schemas.microsoft.com/office/drawing/2014/main" id="{1745672D-362E-DF44-A5DE-ECE039F8AF57}"/>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ECD6F47C-4C78-1FF2-E72A-963334EB068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916437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5BA0E2-963C-6145-AC50-6BCCC1FD980D}"/>
              </a:ext>
            </a:extLst>
          </p:cNvPr>
          <p:cNvSpPr>
            <a:spLocks noGrp="1"/>
          </p:cNvSpPr>
          <p:nvPr>
            <p:ph type="subTitle" idx="1" hasCustomPrompt="1"/>
          </p:nvPr>
        </p:nvSpPr>
        <p:spPr>
          <a:xfrm>
            <a:off x="920616" y="3429000"/>
            <a:ext cx="5599250" cy="1535112"/>
          </a:xfrm>
          <a:prstGeom prst="rect">
            <a:avLst/>
          </a:prstGeom>
        </p:spPr>
        <p:txBody>
          <a:bodyPr lIns="0" tIns="0" rIns="0" bIns="0"/>
          <a:lstStyle>
            <a:lvl1pPr marL="0" indent="0" algn="l">
              <a:spcBef>
                <a:spcPts val="0"/>
              </a:spcBef>
              <a:buNone/>
              <a:defRPr sz="2800" b="1">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6" name="Text Placeholder 5">
            <a:extLst>
              <a:ext uri="{FF2B5EF4-FFF2-40B4-BE49-F238E27FC236}">
                <a16:creationId xmlns:a16="http://schemas.microsoft.com/office/drawing/2014/main" id="{BF679FD0-7191-D847-95FD-3AE361498DCE}"/>
              </a:ext>
            </a:extLst>
          </p:cNvPr>
          <p:cNvSpPr>
            <a:spLocks noGrp="1"/>
          </p:cNvSpPr>
          <p:nvPr>
            <p:ph type="body" sz="quarter" idx="10" hasCustomPrompt="1"/>
          </p:nvPr>
        </p:nvSpPr>
        <p:spPr>
          <a:xfrm>
            <a:off x="920754" y="1795463"/>
            <a:ext cx="5599112" cy="1535112"/>
          </a:xfrm>
          <a:prstGeom prst="rect">
            <a:avLst/>
          </a:prstGeom>
        </p:spPr>
        <p:txBody>
          <a:bodyPr lIns="0" tIns="0" rIns="0" bIns="0"/>
          <a:lstStyle>
            <a:lvl1pPr marL="0" indent="0">
              <a:lnSpc>
                <a:spcPct val="80000"/>
              </a:lnSpc>
              <a:spcBef>
                <a:spcPts val="0"/>
              </a:spcBef>
              <a:buFontTx/>
              <a:buNone/>
              <a:defRPr sz="5400" b="1" i="0">
                <a:solidFill>
                  <a:srgbClr val="005492"/>
                </a:solidFill>
                <a:latin typeface="Source Serif Pro" panose="02040603050405020204" pitchFamily="18" charset="0"/>
                <a:ea typeface="Source Serif Pro" panose="02040603050405020204" pitchFamily="18" charset="0"/>
              </a:defRPr>
            </a:lvl1pPr>
            <a:lvl2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2pPr>
            <a:lvl3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3pPr>
            <a:lvl4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4pPr>
            <a:lvl5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5pPr>
          </a:lstStyle>
          <a:p>
            <a:pPr lvl="0"/>
            <a:r>
              <a:rPr lang="en-US"/>
              <a:t>Main Title</a:t>
            </a:r>
          </a:p>
        </p:txBody>
      </p:sp>
      <p:sp>
        <p:nvSpPr>
          <p:cNvPr id="9" name="Text Placeholder 8">
            <a:extLst>
              <a:ext uri="{FF2B5EF4-FFF2-40B4-BE49-F238E27FC236}">
                <a16:creationId xmlns:a16="http://schemas.microsoft.com/office/drawing/2014/main" id="{2F238310-1C56-A142-8F1F-00F43C4B8264}"/>
              </a:ext>
            </a:extLst>
          </p:cNvPr>
          <p:cNvSpPr>
            <a:spLocks noGrp="1"/>
          </p:cNvSpPr>
          <p:nvPr>
            <p:ph type="body" sz="quarter" idx="11" hasCustomPrompt="1"/>
          </p:nvPr>
        </p:nvSpPr>
        <p:spPr>
          <a:xfrm>
            <a:off x="920754" y="5127619"/>
            <a:ext cx="5463476" cy="347663"/>
          </a:xfrm>
          <a:prstGeom prst="rect">
            <a:avLst/>
          </a:prstGeom>
        </p:spPr>
        <p:txBody>
          <a:bodyPr lIns="0" tIns="0" rIns="0" bIns="0"/>
          <a:lstStyle>
            <a:lvl1pPr marL="0" indent="0">
              <a:spcBef>
                <a:spcPts val="0"/>
              </a:spcBef>
              <a:buFontTx/>
              <a:buNone/>
              <a:defRPr sz="1600" b="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PRESENTER</a:t>
            </a:r>
          </a:p>
        </p:txBody>
      </p:sp>
      <p:sp>
        <p:nvSpPr>
          <p:cNvPr id="19" name="Text Placeholder 8">
            <a:extLst>
              <a:ext uri="{FF2B5EF4-FFF2-40B4-BE49-F238E27FC236}">
                <a16:creationId xmlns:a16="http://schemas.microsoft.com/office/drawing/2014/main" id="{907EF46F-9926-A142-BB8B-0194F137A63D}"/>
              </a:ext>
            </a:extLst>
          </p:cNvPr>
          <p:cNvSpPr>
            <a:spLocks noGrp="1"/>
          </p:cNvSpPr>
          <p:nvPr>
            <p:ph type="body" sz="quarter" idx="12" hasCustomPrompt="1"/>
          </p:nvPr>
        </p:nvSpPr>
        <p:spPr>
          <a:xfrm>
            <a:off x="920754" y="5596858"/>
            <a:ext cx="4412473" cy="347663"/>
          </a:xfrm>
          <a:prstGeom prst="rect">
            <a:avLst/>
          </a:prstGeom>
        </p:spPr>
        <p:txBody>
          <a:bodyPr lIns="0" tIns="0" rIns="0" bIns="0"/>
          <a:lstStyle>
            <a:lvl1pPr marL="0" indent="0">
              <a:lnSpc>
                <a:spcPct val="95000"/>
              </a:lnSpc>
              <a:spcBef>
                <a:spcPts val="0"/>
              </a:spcBef>
              <a:buFontTx/>
              <a:buNone/>
              <a:defRPr sz="1600" b="0" i="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Title</a:t>
            </a:r>
          </a:p>
        </p:txBody>
      </p:sp>
      <p:sp>
        <p:nvSpPr>
          <p:cNvPr id="20" name="Text Placeholder 8">
            <a:extLst>
              <a:ext uri="{FF2B5EF4-FFF2-40B4-BE49-F238E27FC236}">
                <a16:creationId xmlns:a16="http://schemas.microsoft.com/office/drawing/2014/main" id="{600A883F-7D95-6F4F-9251-68B11E09338D}"/>
              </a:ext>
            </a:extLst>
          </p:cNvPr>
          <p:cNvSpPr>
            <a:spLocks noGrp="1"/>
          </p:cNvSpPr>
          <p:nvPr>
            <p:ph type="body" sz="quarter" idx="13" hasCustomPrompt="1"/>
          </p:nvPr>
        </p:nvSpPr>
        <p:spPr>
          <a:xfrm>
            <a:off x="920754" y="6124286"/>
            <a:ext cx="4412479" cy="347663"/>
          </a:xfrm>
          <a:prstGeom prst="rect">
            <a:avLst/>
          </a:prstGeom>
        </p:spPr>
        <p:txBody>
          <a:bodyPr lIns="0" tIns="0" rIns="0" bIns="0"/>
          <a:lstStyle>
            <a:lvl1pPr marL="0" indent="0">
              <a:spcBef>
                <a:spcPts val="0"/>
              </a:spcBef>
              <a:buFontTx/>
              <a:buNone/>
              <a:defRPr sz="1600" b="0">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Date</a:t>
            </a:r>
          </a:p>
        </p:txBody>
      </p:sp>
      <p:pic>
        <p:nvPicPr>
          <p:cNvPr id="2" name="Picture 1" descr="Blue text on a white background&#10;&#10;Description automatically generated">
            <a:extLst>
              <a:ext uri="{FF2B5EF4-FFF2-40B4-BE49-F238E27FC236}">
                <a16:creationId xmlns:a16="http://schemas.microsoft.com/office/drawing/2014/main" id="{05E1A8DF-B010-265E-5BCA-2D9436E2CA6D}"/>
              </a:ext>
            </a:extLst>
          </p:cNvPr>
          <p:cNvPicPr>
            <a:picLocks noChangeAspect="1"/>
          </p:cNvPicPr>
          <p:nvPr userDrawn="1"/>
        </p:nvPicPr>
        <p:blipFill>
          <a:blip r:embed="rId2"/>
          <a:stretch>
            <a:fillRect/>
          </a:stretch>
        </p:blipFill>
        <p:spPr>
          <a:xfrm>
            <a:off x="450183" y="321154"/>
            <a:ext cx="2663954" cy="511820"/>
          </a:xfrm>
          <a:prstGeom prst="rect">
            <a:avLst/>
          </a:prstGeom>
        </p:spPr>
      </p:pic>
      <p:pic>
        <p:nvPicPr>
          <p:cNvPr id="8" name="Picture 7">
            <a:extLst>
              <a:ext uri="{FF2B5EF4-FFF2-40B4-BE49-F238E27FC236}">
                <a16:creationId xmlns:a16="http://schemas.microsoft.com/office/drawing/2014/main" id="{77E2F705-67AA-67E0-B0C4-9C40A76D228C}"/>
              </a:ext>
            </a:extLst>
          </p:cNvPr>
          <p:cNvPicPr>
            <a:picLocks noChangeAspect="1"/>
          </p:cNvPicPr>
          <p:nvPr userDrawn="1"/>
        </p:nvPicPr>
        <p:blipFill rotWithShape="1">
          <a:blip r:embed="rId3"/>
          <a:srcRect l="15861" t="10738" r="8807" b="-23689"/>
          <a:stretch/>
        </p:blipFill>
        <p:spPr>
          <a:xfrm>
            <a:off x="6096000" y="1094510"/>
            <a:ext cx="7447973" cy="7452348"/>
          </a:xfrm>
          <a:prstGeom prst="ellipse">
            <a:avLst/>
          </a:prstGeom>
        </p:spPr>
      </p:pic>
    </p:spTree>
    <p:extLst>
      <p:ext uri="{BB962C8B-B14F-4D97-AF65-F5344CB8AC3E}">
        <p14:creationId xmlns:p14="http://schemas.microsoft.com/office/powerpoint/2010/main" val="427917693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ject pla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ACE85-83CD-C346-8FC0-C5124495F731}"/>
              </a:ext>
            </a:extLst>
          </p:cNvPr>
          <p:cNvSpPr>
            <a:spLocks noGrp="1"/>
          </p:cNvSpPr>
          <p:nvPr>
            <p:ph type="title" hasCustomPrompt="1"/>
          </p:nvPr>
        </p:nvSpPr>
        <p:spPr>
          <a:xfrm>
            <a:off x="721360" y="219247"/>
            <a:ext cx="10355611" cy="918673"/>
          </a:xfrm>
          <a:prstGeom prst="rect">
            <a:avLst/>
          </a:prstGeom>
        </p:spPr>
        <p:txBody>
          <a:bodyPr lIns="0" tIns="0" rIns="0" bIns="0" anchor="ctr" anchorCtr="0"/>
          <a:lstStyle>
            <a:lvl1pPr algn="l">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stStyle>
          <a:p>
            <a:r>
              <a:rPr lang="en-US"/>
              <a:t>Header</a:t>
            </a:r>
          </a:p>
        </p:txBody>
      </p:sp>
      <p:sp>
        <p:nvSpPr>
          <p:cNvPr id="9" name="Slide Number Placeholder 12">
            <a:extLst>
              <a:ext uri="{FF2B5EF4-FFF2-40B4-BE49-F238E27FC236}">
                <a16:creationId xmlns:a16="http://schemas.microsoft.com/office/drawing/2014/main" id="{EF348C48-42BC-8541-9D9C-BDB9FEA29E33}"/>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38AAF5FD-A83F-0647-98E7-5C5967A826E0}"/>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62A46B2-2869-6946-8174-07BF49D7F92B}"/>
              </a:ext>
            </a:extLst>
          </p:cNvPr>
          <p:cNvSpPr>
            <a:spLocks noGrp="1"/>
          </p:cNvSpPr>
          <p:nvPr>
            <p:ph type="body" sz="quarter" idx="10"/>
          </p:nvPr>
        </p:nvSpPr>
        <p:spPr>
          <a:xfrm>
            <a:off x="721360" y="1595120"/>
            <a:ext cx="10355611" cy="4632643"/>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400"/>
            </a:lvl1pPr>
            <a:lvl2pPr marL="320040" indent="-228600" defTabSz="457200">
              <a:lnSpc>
                <a:spcPct val="100000"/>
              </a:lnSpc>
              <a:spcBef>
                <a:spcPts val="0"/>
              </a:spcBef>
              <a:spcAft>
                <a:spcPts val="0"/>
              </a:spcAft>
              <a:tabLst>
                <a:tab pos="457200" algn="l"/>
              </a:tabLst>
              <a:defRPr sz="1400"/>
            </a:lvl2pPr>
            <a:lvl3pPr marL="502920" indent="-228600" defTabSz="457200">
              <a:lnSpc>
                <a:spcPct val="100000"/>
              </a:lnSpc>
              <a:spcBef>
                <a:spcPts val="0"/>
              </a:spcBef>
              <a:spcAft>
                <a:spcPts val="0"/>
              </a:spcAft>
              <a:tabLst>
                <a:tab pos="457200" algn="l"/>
              </a:tabLst>
              <a:defRPr sz="1400"/>
            </a:lvl3pPr>
            <a:lvl4pPr marL="731520" indent="-228600" defTabSz="457200">
              <a:lnSpc>
                <a:spcPct val="100000"/>
              </a:lnSpc>
              <a:spcBef>
                <a:spcPts val="0"/>
              </a:spcBef>
              <a:spcAft>
                <a:spcPts val="0"/>
              </a:spcAft>
              <a:tabLst>
                <a:tab pos="457200" algn="l"/>
              </a:tabLst>
              <a:defRPr sz="1400"/>
            </a:lvl4pPr>
            <a:lvl5pPr marL="914400" indent="-182880" defTabSz="457200">
              <a:defRPr sz="1200"/>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4" descr="Blue text on a white background&#10;&#10;Description automatically generated">
            <a:extLst>
              <a:ext uri="{FF2B5EF4-FFF2-40B4-BE49-F238E27FC236}">
                <a16:creationId xmlns:a16="http://schemas.microsoft.com/office/drawing/2014/main" id="{107DFEBD-B48A-5ED1-F1AB-499F8D50BE2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869221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12">
            <a:extLst>
              <a:ext uri="{FF2B5EF4-FFF2-40B4-BE49-F238E27FC236}">
                <a16:creationId xmlns:a16="http://schemas.microsoft.com/office/drawing/2014/main" id="{A3FA52DC-873F-6847-9AA7-B418F4F990B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25DF5D68-B196-D243-9D31-99A206350DC8}"/>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2" name="Picture 1" descr="Blue text on a white background&#10;&#10;Description automatically generated">
            <a:extLst>
              <a:ext uri="{FF2B5EF4-FFF2-40B4-BE49-F238E27FC236}">
                <a16:creationId xmlns:a16="http://schemas.microsoft.com/office/drawing/2014/main" id="{CF738702-7AD4-A1BB-980D-CCAD65D4AB5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549329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ject Plan 2 Months">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061BD773-1C63-EB4D-9BC8-8A841228C174}"/>
              </a:ext>
            </a:extLst>
          </p:cNvPr>
          <p:cNvSpPr>
            <a:spLocks noGrp="1"/>
          </p:cNvSpPr>
          <p:nvPr>
            <p:ph type="title" hasCustomPrompt="1"/>
          </p:nvPr>
        </p:nvSpPr>
        <p:spPr>
          <a:xfrm>
            <a:off x="429490" y="345418"/>
            <a:ext cx="11356109" cy="542590"/>
          </a:xfrm>
          <a:prstGeom prst="rect">
            <a:avLst/>
          </a:prstGeom>
        </p:spPr>
        <p:txBody>
          <a:bodyPr lIns="0" tIns="0" rIns="0" bIns="0"/>
          <a:lstStyle>
            <a:lvl1pPr>
              <a:defRPr sz="2400" b="1" i="0">
                <a:latin typeface="Arial" panose="020B0604020202020204" pitchFamily="34" charset="0"/>
                <a:cs typeface="Arial" panose="020B0604020202020204" pitchFamily="34" charset="0"/>
              </a:defRPr>
            </a:lvl1pPr>
          </a:lstStyle>
          <a:p>
            <a:r>
              <a:rPr lang="en-US" b="0">
                <a:latin typeface="Arial" panose="020B0604020202020204" pitchFamily="34" charset="0"/>
              </a:rPr>
              <a:t>2 Month 2021 Project Plan</a:t>
            </a:r>
          </a:p>
        </p:txBody>
      </p:sp>
      <p:graphicFrame>
        <p:nvGraphicFramePr>
          <p:cNvPr id="4" name="Table 10">
            <a:extLst>
              <a:ext uri="{FF2B5EF4-FFF2-40B4-BE49-F238E27FC236}">
                <a16:creationId xmlns:a16="http://schemas.microsoft.com/office/drawing/2014/main" id="{FAF9C8D2-AFFC-7947-AC08-57C64A564218}"/>
              </a:ext>
            </a:extLst>
          </p:cNvPr>
          <p:cNvGraphicFramePr>
            <a:graphicFrameLocks noGrp="1"/>
          </p:cNvGraphicFramePr>
          <p:nvPr userDrawn="1">
            <p:extLst>
              <p:ext uri="{D42A27DB-BD31-4B8C-83A1-F6EECF244321}">
                <p14:modId xmlns:p14="http://schemas.microsoft.com/office/powerpoint/2010/main" val="2841681425"/>
              </p:ext>
            </p:extLst>
          </p:nvPr>
        </p:nvGraphicFramePr>
        <p:xfrm>
          <a:off x="429491" y="1080340"/>
          <a:ext cx="11356110" cy="4267514"/>
        </p:xfrm>
        <a:graphic>
          <a:graphicData uri="http://schemas.openxmlformats.org/drawingml/2006/table">
            <a:tbl>
              <a:tblPr firstRow="1" bandRow="1">
                <a:tableStyleId>{073A0DAA-6AF3-43AB-8588-CEC1D06C72B9}</a:tableStyleId>
              </a:tblPr>
              <a:tblGrid>
                <a:gridCol w="1040938">
                  <a:extLst>
                    <a:ext uri="{9D8B030D-6E8A-4147-A177-3AD203B41FA5}">
                      <a16:colId xmlns:a16="http://schemas.microsoft.com/office/drawing/2014/main" val="3435844346"/>
                    </a:ext>
                  </a:extLst>
                </a:gridCol>
                <a:gridCol w="1038629">
                  <a:extLst>
                    <a:ext uri="{9D8B030D-6E8A-4147-A177-3AD203B41FA5}">
                      <a16:colId xmlns:a16="http://schemas.microsoft.com/office/drawing/2014/main" val="1639597118"/>
                    </a:ext>
                  </a:extLst>
                </a:gridCol>
                <a:gridCol w="1038629">
                  <a:extLst>
                    <a:ext uri="{9D8B030D-6E8A-4147-A177-3AD203B41FA5}">
                      <a16:colId xmlns:a16="http://schemas.microsoft.com/office/drawing/2014/main" val="525754032"/>
                    </a:ext>
                  </a:extLst>
                </a:gridCol>
                <a:gridCol w="1038629">
                  <a:extLst>
                    <a:ext uri="{9D8B030D-6E8A-4147-A177-3AD203B41FA5}">
                      <a16:colId xmlns:a16="http://schemas.microsoft.com/office/drawing/2014/main" val="3132086791"/>
                    </a:ext>
                  </a:extLst>
                </a:gridCol>
                <a:gridCol w="1703648">
                  <a:extLst>
                    <a:ext uri="{9D8B030D-6E8A-4147-A177-3AD203B41FA5}">
                      <a16:colId xmlns:a16="http://schemas.microsoft.com/office/drawing/2014/main" val="2964950139"/>
                    </a:ext>
                  </a:extLst>
                </a:gridCol>
                <a:gridCol w="1731818">
                  <a:extLst>
                    <a:ext uri="{9D8B030D-6E8A-4147-A177-3AD203B41FA5}">
                      <a16:colId xmlns:a16="http://schemas.microsoft.com/office/drawing/2014/main" val="1908423612"/>
                    </a:ext>
                  </a:extLst>
                </a:gridCol>
                <a:gridCol w="1482436">
                  <a:extLst>
                    <a:ext uri="{9D8B030D-6E8A-4147-A177-3AD203B41FA5}">
                      <a16:colId xmlns:a16="http://schemas.microsoft.com/office/drawing/2014/main" val="3368195123"/>
                    </a:ext>
                  </a:extLst>
                </a:gridCol>
                <a:gridCol w="1177637">
                  <a:extLst>
                    <a:ext uri="{9D8B030D-6E8A-4147-A177-3AD203B41FA5}">
                      <a16:colId xmlns:a16="http://schemas.microsoft.com/office/drawing/2014/main" val="661972226"/>
                    </a:ext>
                  </a:extLst>
                </a:gridCol>
                <a:gridCol w="1103746">
                  <a:extLst>
                    <a:ext uri="{9D8B030D-6E8A-4147-A177-3AD203B41FA5}">
                      <a16:colId xmlns:a16="http://schemas.microsoft.com/office/drawing/2014/main" val="497956197"/>
                    </a:ext>
                  </a:extLst>
                </a:gridCol>
              </a:tblGrid>
              <a:tr h="404579">
                <a:tc gridSpan="5">
                  <a:txBody>
                    <a:bodyPr/>
                    <a:lstStyle/>
                    <a:p>
                      <a:pPr algn="ctr"/>
                      <a:r>
                        <a:rPr lang="en-US" sz="1200" b="1" spc="300">
                          <a:solidFill>
                            <a:schemeClr val="bg1"/>
                          </a:solidFill>
                          <a:latin typeface="+mn-lt"/>
                        </a:rPr>
                        <a:t>JANUARY</a:t>
                      </a:r>
                    </a:p>
                  </a:txBody>
                  <a:tcPr anchor="ctr">
                    <a:lnB w="6350" cap="flat" cmpd="sng" algn="ctr">
                      <a:solidFill>
                        <a:schemeClr val="tx1">
                          <a:lumMod val="25000"/>
                          <a:lumOff val="75000"/>
                        </a:schemeClr>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300">
                          <a:solidFill>
                            <a:schemeClr val="bg1"/>
                          </a:solidFill>
                          <a:latin typeface="+mn-lt"/>
                        </a:rPr>
                        <a:t>FEBRUARY</a:t>
                      </a:r>
                    </a:p>
                  </a:txBody>
                  <a:tcPr anchor="ctr">
                    <a:lnB w="6350" cap="flat" cmpd="sng" algn="ctr">
                      <a:solidFill>
                        <a:schemeClr val="tx1">
                          <a:lumMod val="25000"/>
                          <a:lumOff val="75000"/>
                        </a:schemeClr>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4464501"/>
                  </a:ext>
                </a:extLst>
              </a:tr>
              <a:tr h="299870">
                <a:tc>
                  <a:txBody>
                    <a:bodyPr/>
                    <a:lstStyle/>
                    <a:p>
                      <a:pPr algn="ctr"/>
                      <a:endParaRPr lang="en-US" sz="1200" b="0">
                        <a:solidFill>
                          <a:schemeClr val="bg1"/>
                        </a:solidFill>
                      </a:endParaRP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algn="ctr"/>
                      <a:r>
                        <a:rPr lang="en-US" sz="1200" b="1">
                          <a:solidFill>
                            <a:srgbClr val="04A299"/>
                          </a:solidFill>
                        </a:rPr>
                        <a:t>Week 1</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2</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3</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4</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algn="ctr"/>
                      <a:r>
                        <a:rPr lang="en-US" sz="1200" b="1">
                          <a:solidFill>
                            <a:srgbClr val="04A299"/>
                          </a:solidFill>
                        </a:rPr>
                        <a:t>Week 1</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2</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3</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4</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extLst>
                  <a:ext uri="{0D108BD9-81ED-4DB2-BD59-A6C34878D82A}">
                    <a16:rowId xmlns:a16="http://schemas.microsoft.com/office/drawing/2014/main" val="468655932"/>
                  </a:ext>
                </a:extLst>
              </a:tr>
              <a:tr h="6794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6794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extLst>
                  <a:ext uri="{0D108BD9-81ED-4DB2-BD59-A6C34878D82A}">
                    <a16:rowId xmlns:a16="http://schemas.microsoft.com/office/drawing/2014/main" val="689415186"/>
                  </a:ext>
                </a:extLst>
              </a:tr>
              <a:tr h="730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pPr algn="ct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797854684"/>
                  </a:ext>
                </a:extLst>
              </a:tr>
              <a:tr h="14735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extLst>
                  <a:ext uri="{0D108BD9-81ED-4DB2-BD59-A6C34878D82A}">
                    <a16:rowId xmlns:a16="http://schemas.microsoft.com/office/drawing/2014/main" val="1028998678"/>
                  </a:ext>
                </a:extLst>
              </a:tr>
            </a:tbl>
          </a:graphicData>
        </a:graphic>
      </p:graphicFrame>
      <p:grpSp>
        <p:nvGrpSpPr>
          <p:cNvPr id="5" name="Group 4">
            <a:extLst>
              <a:ext uri="{FF2B5EF4-FFF2-40B4-BE49-F238E27FC236}">
                <a16:creationId xmlns:a16="http://schemas.microsoft.com/office/drawing/2014/main" id="{020DF949-E328-1045-8FAC-465AD417AEF3}"/>
              </a:ext>
            </a:extLst>
          </p:cNvPr>
          <p:cNvGrpSpPr/>
          <p:nvPr userDrawn="1"/>
        </p:nvGrpSpPr>
        <p:grpSpPr>
          <a:xfrm>
            <a:off x="8005943" y="701716"/>
            <a:ext cx="294777" cy="5389649"/>
            <a:chOff x="2471057" y="968829"/>
            <a:chExt cx="217715" cy="5268685"/>
          </a:xfrm>
        </p:grpSpPr>
        <p:cxnSp>
          <p:nvCxnSpPr>
            <p:cNvPr id="6" name="Straight Connector 5">
              <a:extLst>
                <a:ext uri="{FF2B5EF4-FFF2-40B4-BE49-F238E27FC236}">
                  <a16:creationId xmlns:a16="http://schemas.microsoft.com/office/drawing/2014/main" id="{AEEE3036-2C0B-4D4F-AAD4-6A12044D704D}"/>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FACF9D7A-DA8F-A942-B1A1-DE53B39DAEBD}"/>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E86F03D2-84F7-8440-A81B-78614AF601C2}"/>
              </a:ext>
            </a:extLst>
          </p:cNvPr>
          <p:cNvCxnSpPr/>
          <p:nvPr userDrawn="1"/>
        </p:nvCxnSpPr>
        <p:spPr>
          <a:xfrm>
            <a:off x="431800" y="608148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31F882FC-2835-F840-B901-3849AC7FBDFD}"/>
              </a:ext>
            </a:extLst>
          </p:cNvPr>
          <p:cNvSpPr/>
          <p:nvPr userDrawn="1"/>
        </p:nvSpPr>
        <p:spPr>
          <a:xfrm>
            <a:off x="6250737" y="599624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1265F7F-3F2E-6548-AFB8-8DCD16A39426}"/>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414E7AD-6D55-5D4C-BB90-5BB5E6A588EF}"/>
              </a:ext>
            </a:extLst>
          </p:cNvPr>
          <p:cNvSpPr/>
          <p:nvPr userDrawn="1"/>
        </p:nvSpPr>
        <p:spPr>
          <a:xfrm>
            <a:off x="7920705" y="599596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52A16C7-2A6C-3041-AB4B-7879EF8F18C7}"/>
              </a:ext>
            </a:extLst>
          </p:cNvPr>
          <p:cNvSpPr txBox="1"/>
          <p:nvPr userDrawn="1"/>
        </p:nvSpPr>
        <p:spPr>
          <a:xfrm>
            <a:off x="5882379" y="6258661"/>
            <a:ext cx="1077671" cy="276999"/>
          </a:xfrm>
          <a:prstGeom prst="rect">
            <a:avLst/>
          </a:prstGeom>
          <a:noFill/>
        </p:spPr>
        <p:txBody>
          <a:bodyPr wrap="square" rtlCol="0">
            <a:spAutoFit/>
          </a:bodyPr>
          <a:lstStyle/>
          <a:p>
            <a:r>
              <a:rPr lang="en-US" sz="1200" b="1">
                <a:solidFill>
                  <a:srgbClr val="04A299"/>
                </a:solidFill>
              </a:rPr>
              <a:t>Milestone</a:t>
            </a:r>
          </a:p>
        </p:txBody>
      </p:sp>
      <p:sp>
        <p:nvSpPr>
          <p:cNvPr id="15" name="TextBox 14">
            <a:extLst>
              <a:ext uri="{FF2B5EF4-FFF2-40B4-BE49-F238E27FC236}">
                <a16:creationId xmlns:a16="http://schemas.microsoft.com/office/drawing/2014/main" id="{6EB29B23-034F-6843-A2A5-7F84099252E5}"/>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6" name="TextBox 15">
            <a:extLst>
              <a:ext uri="{FF2B5EF4-FFF2-40B4-BE49-F238E27FC236}">
                <a16:creationId xmlns:a16="http://schemas.microsoft.com/office/drawing/2014/main" id="{D5041F94-3FA7-774A-ADAE-7E3A13AC2289}"/>
              </a:ext>
            </a:extLst>
          </p:cNvPr>
          <p:cNvSpPr txBox="1"/>
          <p:nvPr userDrawn="1"/>
        </p:nvSpPr>
        <p:spPr>
          <a:xfrm>
            <a:off x="7549976" y="6273818"/>
            <a:ext cx="911935" cy="276999"/>
          </a:xfrm>
          <a:prstGeom prst="rect">
            <a:avLst/>
          </a:prstGeom>
          <a:noFill/>
        </p:spPr>
        <p:txBody>
          <a:bodyPr wrap="square" rtlCol="0">
            <a:spAutoFit/>
          </a:bodyPr>
          <a:lstStyle/>
          <a:p>
            <a:pPr algn="r"/>
            <a:r>
              <a:rPr lang="en-US" sz="1200" b="1">
                <a:solidFill>
                  <a:schemeClr val="accent2"/>
                </a:solidFill>
              </a:rPr>
              <a:t>Deadline</a:t>
            </a:r>
          </a:p>
        </p:txBody>
      </p:sp>
    </p:spTree>
    <p:extLst>
      <p:ext uri="{BB962C8B-B14F-4D97-AF65-F5344CB8AC3E}">
        <p14:creationId xmlns:p14="http://schemas.microsoft.com/office/powerpoint/2010/main" val="39061605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oject Plan 6 Months">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49FBF463-A400-DE43-82A9-DD6D7FCB1167}"/>
              </a:ext>
            </a:extLst>
          </p:cNvPr>
          <p:cNvSpPr>
            <a:spLocks noGrp="1"/>
          </p:cNvSpPr>
          <p:nvPr>
            <p:ph type="title" hasCustomPrompt="1"/>
          </p:nvPr>
        </p:nvSpPr>
        <p:spPr>
          <a:xfrm>
            <a:off x="431800" y="455102"/>
            <a:ext cx="8160911" cy="460666"/>
          </a:xfrm>
          <a:prstGeom prst="rect">
            <a:avLst/>
          </a:prstGeom>
        </p:spPr>
        <p:txBody>
          <a:bodyPr lIns="0" tIns="0" rIns="0" bIns="0"/>
          <a:lstStyle>
            <a:lvl1pPr>
              <a:defRPr sz="2400" b="1" i="0">
                <a:latin typeface="Arial" panose="020B0604020202020204" pitchFamily="34" charset="0"/>
                <a:cs typeface="Arial" panose="020B0604020202020204" pitchFamily="34" charset="0"/>
              </a:defRPr>
            </a:lvl1pPr>
          </a:lstStyle>
          <a:p>
            <a:r>
              <a:rPr lang="en-US" b="0">
                <a:latin typeface="Arial" panose="020B0604020202020204" pitchFamily="34" charset="0"/>
              </a:rPr>
              <a:t>6 Month 2021 Project Plan</a:t>
            </a:r>
          </a:p>
        </p:txBody>
      </p:sp>
      <p:graphicFrame>
        <p:nvGraphicFramePr>
          <p:cNvPr id="4" name="Table 10">
            <a:extLst>
              <a:ext uri="{FF2B5EF4-FFF2-40B4-BE49-F238E27FC236}">
                <a16:creationId xmlns:a16="http://schemas.microsoft.com/office/drawing/2014/main" id="{E2E29FBF-6530-CF43-ACCA-6E1AC2629876}"/>
              </a:ext>
            </a:extLst>
          </p:cNvPr>
          <p:cNvGraphicFramePr>
            <a:graphicFrameLocks noGrp="1"/>
          </p:cNvGraphicFramePr>
          <p:nvPr userDrawn="1">
            <p:extLst>
              <p:ext uri="{D42A27DB-BD31-4B8C-83A1-F6EECF244321}">
                <p14:modId xmlns:p14="http://schemas.microsoft.com/office/powerpoint/2010/main" val="2128789040"/>
              </p:ext>
            </p:extLst>
          </p:nvPr>
        </p:nvGraphicFramePr>
        <p:xfrm>
          <a:off x="431800" y="1443944"/>
          <a:ext cx="11353801" cy="4052463"/>
        </p:xfrm>
        <a:graphic>
          <a:graphicData uri="http://schemas.openxmlformats.org/drawingml/2006/table">
            <a:tbl>
              <a:tblPr firstRow="1" bandRow="1">
                <a:tableStyleId>{073A0DAA-6AF3-43AB-8588-CEC1D06C72B9}</a:tableStyleId>
              </a:tblPr>
              <a:tblGrid>
                <a:gridCol w="3550265">
                  <a:extLst>
                    <a:ext uri="{9D8B030D-6E8A-4147-A177-3AD203B41FA5}">
                      <a16:colId xmlns:a16="http://schemas.microsoft.com/office/drawing/2014/main" val="3435844346"/>
                    </a:ext>
                  </a:extLst>
                </a:gridCol>
                <a:gridCol w="2433484">
                  <a:extLst>
                    <a:ext uri="{9D8B030D-6E8A-4147-A177-3AD203B41FA5}">
                      <a16:colId xmlns:a16="http://schemas.microsoft.com/office/drawing/2014/main" val="1908423612"/>
                    </a:ext>
                  </a:extLst>
                </a:gridCol>
                <a:gridCol w="929149">
                  <a:extLst>
                    <a:ext uri="{9D8B030D-6E8A-4147-A177-3AD203B41FA5}">
                      <a16:colId xmlns:a16="http://schemas.microsoft.com/office/drawing/2014/main" val="4017755197"/>
                    </a:ext>
                  </a:extLst>
                </a:gridCol>
                <a:gridCol w="693174">
                  <a:extLst>
                    <a:ext uri="{9D8B030D-6E8A-4147-A177-3AD203B41FA5}">
                      <a16:colId xmlns:a16="http://schemas.microsoft.com/office/drawing/2014/main" val="4115210375"/>
                    </a:ext>
                  </a:extLst>
                </a:gridCol>
                <a:gridCol w="899652">
                  <a:extLst>
                    <a:ext uri="{9D8B030D-6E8A-4147-A177-3AD203B41FA5}">
                      <a16:colId xmlns:a16="http://schemas.microsoft.com/office/drawing/2014/main" val="1458724013"/>
                    </a:ext>
                  </a:extLst>
                </a:gridCol>
                <a:gridCol w="1076632">
                  <a:extLst>
                    <a:ext uri="{9D8B030D-6E8A-4147-A177-3AD203B41FA5}">
                      <a16:colId xmlns:a16="http://schemas.microsoft.com/office/drawing/2014/main" val="3721197081"/>
                    </a:ext>
                  </a:extLst>
                </a:gridCol>
                <a:gridCol w="1771445">
                  <a:extLst>
                    <a:ext uri="{9D8B030D-6E8A-4147-A177-3AD203B41FA5}">
                      <a16:colId xmlns:a16="http://schemas.microsoft.com/office/drawing/2014/main" val="1878194254"/>
                    </a:ext>
                  </a:extLst>
                </a:gridCol>
              </a:tblGrid>
              <a:tr h="370108">
                <a:tc>
                  <a:txBody>
                    <a:bodyPr/>
                    <a:lstStyle/>
                    <a:p>
                      <a:pPr algn="ctr"/>
                      <a:r>
                        <a:rPr lang="en-US" sz="1200" b="1" spc="0">
                          <a:solidFill>
                            <a:schemeClr val="bg1"/>
                          </a:solidFill>
                          <a:latin typeface="+mn-lt"/>
                        </a:rPr>
                        <a:t>JANUARY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FEBRUARY</a:t>
                      </a:r>
                    </a:p>
                  </a:txBody>
                  <a:tcPr anchor="ctr"/>
                </a:tc>
                <a:tc>
                  <a:txBody>
                    <a:bodyPr/>
                    <a:lstStyle/>
                    <a:p>
                      <a:pPr algn="ctr"/>
                      <a:r>
                        <a:rPr lang="en-US" sz="1200" b="1" spc="0">
                          <a:solidFill>
                            <a:schemeClr val="bg1"/>
                          </a:solidFill>
                          <a:latin typeface="+mn-lt"/>
                        </a:rPr>
                        <a:t>MARCH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APRIL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MAY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JUNE</a:t>
                      </a:r>
                    </a:p>
                  </a:txBody>
                  <a:tcPr anchor="ctr"/>
                </a:tc>
                <a:tc>
                  <a:txBody>
                    <a:bodyPr/>
                    <a:lstStyle/>
                    <a:p>
                      <a:pPr algn="ctr"/>
                      <a:r>
                        <a:rPr lang="en-US" sz="1200" b="1" spc="0">
                          <a:solidFill>
                            <a:schemeClr val="bg1"/>
                          </a:solidFill>
                          <a:latin typeface="+mn-lt"/>
                        </a:rPr>
                        <a:t>JULY</a:t>
                      </a:r>
                    </a:p>
                  </a:txBody>
                  <a:tcPr anchor="ctr"/>
                </a:tc>
                <a:extLst>
                  <a:ext uri="{0D108BD9-81ED-4DB2-BD59-A6C34878D82A}">
                    <a16:rowId xmlns:a16="http://schemas.microsoft.com/office/drawing/2014/main" val="2004464501"/>
                  </a:ext>
                </a:extLst>
              </a:tr>
              <a:tr h="1196277">
                <a:tc>
                  <a:txBody>
                    <a:bodyPr/>
                    <a:lstStyle/>
                    <a:p>
                      <a:pPr algn="ctr"/>
                      <a:r>
                        <a:rPr lang="en-US" sz="1200" b="0">
                          <a:solidFill>
                            <a:schemeClr val="tx1"/>
                          </a:solidFill>
                        </a:rPr>
                        <a:t>Text here</a:t>
                      </a:r>
                    </a:p>
                  </a:txBody>
                  <a:tcPr anchor="ctr">
                    <a:solidFill>
                      <a:schemeClr val="bg2"/>
                    </a:solidFill>
                  </a:tcPr>
                </a:tc>
                <a:tc>
                  <a:txBody>
                    <a:bodyPr/>
                    <a:lstStyle/>
                    <a:p>
                      <a:pPr algn="ctr"/>
                      <a:r>
                        <a:rPr lang="en-US" sz="1200">
                          <a:solidFill>
                            <a:schemeClr val="bg1"/>
                          </a:solidFill>
                        </a:rPr>
                        <a:t>Text</a:t>
                      </a: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468655932"/>
                  </a:ext>
                </a:extLst>
              </a:tr>
              <a:tr h="8247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4424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1721253735"/>
                  </a:ext>
                </a:extLst>
              </a:tr>
              <a:tr h="6129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456923644"/>
                  </a:ext>
                </a:extLst>
              </a:tr>
              <a:tr h="6059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1392720410"/>
                  </a:ext>
                </a:extLst>
              </a:tr>
            </a:tbl>
          </a:graphicData>
        </a:graphic>
      </p:graphicFrame>
      <p:grpSp>
        <p:nvGrpSpPr>
          <p:cNvPr id="5" name="Group 4">
            <a:extLst>
              <a:ext uri="{FF2B5EF4-FFF2-40B4-BE49-F238E27FC236}">
                <a16:creationId xmlns:a16="http://schemas.microsoft.com/office/drawing/2014/main" id="{CB588387-2F62-2C4B-B503-6576EE020300}"/>
              </a:ext>
            </a:extLst>
          </p:cNvPr>
          <p:cNvGrpSpPr/>
          <p:nvPr userDrawn="1"/>
        </p:nvGrpSpPr>
        <p:grpSpPr>
          <a:xfrm>
            <a:off x="6407468" y="1040180"/>
            <a:ext cx="397855" cy="5052598"/>
            <a:chOff x="2471057" y="968829"/>
            <a:chExt cx="217715" cy="5268685"/>
          </a:xfrm>
        </p:grpSpPr>
        <p:cxnSp>
          <p:nvCxnSpPr>
            <p:cNvPr id="6" name="Straight Connector 5">
              <a:extLst>
                <a:ext uri="{FF2B5EF4-FFF2-40B4-BE49-F238E27FC236}">
                  <a16:creationId xmlns:a16="http://schemas.microsoft.com/office/drawing/2014/main" id="{8B170AAE-2832-2B4E-A359-2995E9DB1A0D}"/>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C9FB83C4-6DF1-D24B-9CA2-DCE3C16FFAD7}"/>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FD548833-5A32-B24E-9EE2-957114AE0061}"/>
              </a:ext>
            </a:extLst>
          </p:cNvPr>
          <p:cNvCxnSpPr/>
          <p:nvPr userDrawn="1"/>
        </p:nvCxnSpPr>
        <p:spPr>
          <a:xfrm>
            <a:off x="431800" y="608148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Oval 10">
            <a:extLst>
              <a:ext uri="{FF2B5EF4-FFF2-40B4-BE49-F238E27FC236}">
                <a16:creationId xmlns:a16="http://schemas.microsoft.com/office/drawing/2014/main" id="{42CC9567-99C2-9349-90D0-CFB117460F52}"/>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7BDFFD1-3F6F-464C-815A-6EDD529C55A1}"/>
              </a:ext>
            </a:extLst>
          </p:cNvPr>
          <p:cNvSpPr/>
          <p:nvPr userDrawn="1"/>
        </p:nvSpPr>
        <p:spPr>
          <a:xfrm>
            <a:off x="10044019" y="599624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2EDC9C-2416-6A40-AB23-A356B35B95E3}"/>
              </a:ext>
            </a:extLst>
          </p:cNvPr>
          <p:cNvSpPr/>
          <p:nvPr userDrawn="1"/>
        </p:nvSpPr>
        <p:spPr>
          <a:xfrm>
            <a:off x="6346126" y="5975924"/>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F596D9D-CF5E-5540-9F31-642970E5751E}"/>
              </a:ext>
            </a:extLst>
          </p:cNvPr>
          <p:cNvSpPr txBox="1"/>
          <p:nvPr userDrawn="1"/>
        </p:nvSpPr>
        <p:spPr>
          <a:xfrm>
            <a:off x="6019287" y="6270814"/>
            <a:ext cx="994633" cy="276999"/>
          </a:xfrm>
          <a:prstGeom prst="rect">
            <a:avLst/>
          </a:prstGeom>
          <a:noFill/>
        </p:spPr>
        <p:txBody>
          <a:bodyPr wrap="square" rtlCol="0">
            <a:spAutoFit/>
          </a:bodyPr>
          <a:lstStyle/>
          <a:p>
            <a:r>
              <a:rPr lang="en-US" sz="1200" b="1">
                <a:solidFill>
                  <a:srgbClr val="04A299"/>
                </a:solidFill>
              </a:rPr>
              <a:t>Milestone</a:t>
            </a:r>
          </a:p>
        </p:txBody>
      </p:sp>
      <p:sp>
        <p:nvSpPr>
          <p:cNvPr id="15" name="TextBox 14">
            <a:extLst>
              <a:ext uri="{FF2B5EF4-FFF2-40B4-BE49-F238E27FC236}">
                <a16:creationId xmlns:a16="http://schemas.microsoft.com/office/drawing/2014/main" id="{B91350C5-E354-F449-B033-3E0BD2003A62}"/>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6" name="TextBox 15">
            <a:extLst>
              <a:ext uri="{FF2B5EF4-FFF2-40B4-BE49-F238E27FC236}">
                <a16:creationId xmlns:a16="http://schemas.microsoft.com/office/drawing/2014/main" id="{84004E30-C6C9-CA42-AEBA-3F1AA8305DC9}"/>
              </a:ext>
            </a:extLst>
          </p:cNvPr>
          <p:cNvSpPr txBox="1"/>
          <p:nvPr userDrawn="1"/>
        </p:nvSpPr>
        <p:spPr>
          <a:xfrm>
            <a:off x="9673290" y="6291136"/>
            <a:ext cx="911935" cy="276999"/>
          </a:xfrm>
          <a:prstGeom prst="rect">
            <a:avLst/>
          </a:prstGeom>
          <a:noFill/>
        </p:spPr>
        <p:txBody>
          <a:bodyPr wrap="square" rtlCol="0">
            <a:spAutoFit/>
          </a:bodyPr>
          <a:lstStyle/>
          <a:p>
            <a:pPr algn="r"/>
            <a:r>
              <a:rPr lang="en-US" sz="1200" b="1">
                <a:solidFill>
                  <a:schemeClr val="accent2"/>
                </a:solidFill>
              </a:rPr>
              <a:t>Deadline</a:t>
            </a:r>
          </a:p>
        </p:txBody>
      </p:sp>
    </p:spTree>
    <p:extLst>
      <p:ext uri="{BB962C8B-B14F-4D97-AF65-F5344CB8AC3E}">
        <p14:creationId xmlns:p14="http://schemas.microsoft.com/office/powerpoint/2010/main" val="3353792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ject Plan 12 Months">
    <p:spTree>
      <p:nvGrpSpPr>
        <p:cNvPr id="1" name=""/>
        <p:cNvGrpSpPr/>
        <p:nvPr/>
      </p:nvGrpSpPr>
      <p:grpSpPr>
        <a:xfrm>
          <a:off x="0" y="0"/>
          <a:ext cx="0" cy="0"/>
          <a:chOff x="0" y="0"/>
          <a:chExt cx="0" cy="0"/>
        </a:xfrm>
      </p:grpSpPr>
      <p:graphicFrame>
        <p:nvGraphicFramePr>
          <p:cNvPr id="4" name="Table 10">
            <a:extLst>
              <a:ext uri="{FF2B5EF4-FFF2-40B4-BE49-F238E27FC236}">
                <a16:creationId xmlns:a16="http://schemas.microsoft.com/office/drawing/2014/main" id="{1D7167A3-E1F3-7B4A-87C4-31FD5538DB06}"/>
              </a:ext>
            </a:extLst>
          </p:cNvPr>
          <p:cNvGraphicFramePr>
            <a:graphicFrameLocks noGrp="1"/>
          </p:cNvGraphicFramePr>
          <p:nvPr userDrawn="1">
            <p:extLst>
              <p:ext uri="{D42A27DB-BD31-4B8C-83A1-F6EECF244321}">
                <p14:modId xmlns:p14="http://schemas.microsoft.com/office/powerpoint/2010/main" val="3688591333"/>
              </p:ext>
            </p:extLst>
          </p:nvPr>
        </p:nvGraphicFramePr>
        <p:xfrm>
          <a:off x="431800" y="1411302"/>
          <a:ext cx="11353800" cy="4004065"/>
        </p:xfrm>
        <a:graphic>
          <a:graphicData uri="http://schemas.openxmlformats.org/drawingml/2006/table">
            <a:tbl>
              <a:tblPr firstRow="1" bandRow="1">
                <a:tableStyleId>{073A0DAA-6AF3-43AB-8588-CEC1D06C72B9}</a:tableStyleId>
              </a:tblPr>
              <a:tblGrid>
                <a:gridCol w="2134419">
                  <a:extLst>
                    <a:ext uri="{9D8B030D-6E8A-4147-A177-3AD203B41FA5}">
                      <a16:colId xmlns:a16="http://schemas.microsoft.com/office/drawing/2014/main" val="3435844346"/>
                    </a:ext>
                  </a:extLst>
                </a:gridCol>
                <a:gridCol w="1211124">
                  <a:extLst>
                    <a:ext uri="{9D8B030D-6E8A-4147-A177-3AD203B41FA5}">
                      <a16:colId xmlns:a16="http://schemas.microsoft.com/office/drawing/2014/main" val="1908423612"/>
                    </a:ext>
                  </a:extLst>
                </a:gridCol>
                <a:gridCol w="870857">
                  <a:extLst>
                    <a:ext uri="{9D8B030D-6E8A-4147-A177-3AD203B41FA5}">
                      <a16:colId xmlns:a16="http://schemas.microsoft.com/office/drawing/2014/main" val="4017755197"/>
                    </a:ext>
                  </a:extLst>
                </a:gridCol>
                <a:gridCol w="598714">
                  <a:extLst>
                    <a:ext uri="{9D8B030D-6E8A-4147-A177-3AD203B41FA5}">
                      <a16:colId xmlns:a16="http://schemas.microsoft.com/office/drawing/2014/main" val="4115210375"/>
                    </a:ext>
                  </a:extLst>
                </a:gridCol>
                <a:gridCol w="696686">
                  <a:extLst>
                    <a:ext uri="{9D8B030D-6E8A-4147-A177-3AD203B41FA5}">
                      <a16:colId xmlns:a16="http://schemas.microsoft.com/office/drawing/2014/main" val="1458724013"/>
                    </a:ext>
                  </a:extLst>
                </a:gridCol>
                <a:gridCol w="1055914">
                  <a:extLst>
                    <a:ext uri="{9D8B030D-6E8A-4147-A177-3AD203B41FA5}">
                      <a16:colId xmlns:a16="http://schemas.microsoft.com/office/drawing/2014/main" val="3721197081"/>
                    </a:ext>
                  </a:extLst>
                </a:gridCol>
                <a:gridCol w="892629">
                  <a:extLst>
                    <a:ext uri="{9D8B030D-6E8A-4147-A177-3AD203B41FA5}">
                      <a16:colId xmlns:a16="http://schemas.microsoft.com/office/drawing/2014/main" val="1878194254"/>
                    </a:ext>
                  </a:extLst>
                </a:gridCol>
                <a:gridCol w="696686">
                  <a:extLst>
                    <a:ext uri="{9D8B030D-6E8A-4147-A177-3AD203B41FA5}">
                      <a16:colId xmlns:a16="http://schemas.microsoft.com/office/drawing/2014/main" val="2378851573"/>
                    </a:ext>
                  </a:extLst>
                </a:gridCol>
                <a:gridCol w="859971">
                  <a:extLst>
                    <a:ext uri="{9D8B030D-6E8A-4147-A177-3AD203B41FA5}">
                      <a16:colId xmlns:a16="http://schemas.microsoft.com/office/drawing/2014/main" val="3547354514"/>
                    </a:ext>
                  </a:extLst>
                </a:gridCol>
                <a:gridCol w="772886">
                  <a:extLst>
                    <a:ext uri="{9D8B030D-6E8A-4147-A177-3AD203B41FA5}">
                      <a16:colId xmlns:a16="http://schemas.microsoft.com/office/drawing/2014/main" val="645553096"/>
                    </a:ext>
                  </a:extLst>
                </a:gridCol>
                <a:gridCol w="794657">
                  <a:extLst>
                    <a:ext uri="{9D8B030D-6E8A-4147-A177-3AD203B41FA5}">
                      <a16:colId xmlns:a16="http://schemas.microsoft.com/office/drawing/2014/main" val="4020784248"/>
                    </a:ext>
                  </a:extLst>
                </a:gridCol>
                <a:gridCol w="769257">
                  <a:extLst>
                    <a:ext uri="{9D8B030D-6E8A-4147-A177-3AD203B41FA5}">
                      <a16:colId xmlns:a16="http://schemas.microsoft.com/office/drawing/2014/main" val="3951785590"/>
                    </a:ext>
                  </a:extLst>
                </a:gridCol>
              </a:tblGrid>
              <a:tr h="266375">
                <a:tc>
                  <a:txBody>
                    <a:bodyPr/>
                    <a:lstStyle/>
                    <a:p>
                      <a:pPr algn="ctr"/>
                      <a:r>
                        <a:rPr lang="en-US" sz="1200" b="1" spc="0">
                          <a:solidFill>
                            <a:schemeClr val="bg1"/>
                          </a:solidFill>
                          <a:latin typeface="+mn-lt"/>
                        </a:rPr>
                        <a:t>JAN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FEB</a:t>
                      </a:r>
                    </a:p>
                  </a:txBody>
                  <a:tcPr anchor="ctr"/>
                </a:tc>
                <a:tc>
                  <a:txBody>
                    <a:bodyPr/>
                    <a:lstStyle/>
                    <a:p>
                      <a:pPr algn="ctr"/>
                      <a:r>
                        <a:rPr lang="en-US" sz="1200" b="1" spc="0">
                          <a:solidFill>
                            <a:schemeClr val="bg1"/>
                          </a:solidFill>
                          <a:latin typeface="+mn-lt"/>
                        </a:rPr>
                        <a:t>MAR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APR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MAY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JUN</a:t>
                      </a:r>
                    </a:p>
                  </a:txBody>
                  <a:tcPr anchor="ctr"/>
                </a:tc>
                <a:tc>
                  <a:txBody>
                    <a:bodyPr/>
                    <a:lstStyle/>
                    <a:p>
                      <a:pPr algn="ctr"/>
                      <a:r>
                        <a:rPr lang="en-US" sz="1200" b="1" spc="0">
                          <a:solidFill>
                            <a:schemeClr val="bg1"/>
                          </a:solidFill>
                          <a:latin typeface="+mn-lt"/>
                        </a:rPr>
                        <a:t>JUL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AUG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SEP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OCT</a:t>
                      </a:r>
                    </a:p>
                  </a:txBody>
                  <a:tcPr anchor="ctr"/>
                </a:tc>
                <a:tc>
                  <a:txBody>
                    <a:bodyPr/>
                    <a:lstStyle/>
                    <a:p>
                      <a:pPr algn="ctr"/>
                      <a:r>
                        <a:rPr lang="en-US" sz="1200" b="1" spc="0">
                          <a:solidFill>
                            <a:schemeClr val="bg1"/>
                          </a:solidFill>
                          <a:latin typeface="+mn-lt"/>
                        </a:rPr>
                        <a:t>NOV</a:t>
                      </a:r>
                    </a:p>
                  </a:txBody>
                  <a:tcPr anchor="ctr"/>
                </a:tc>
                <a:tc>
                  <a:txBody>
                    <a:bodyPr/>
                    <a:lstStyle/>
                    <a:p>
                      <a:pPr algn="ctr"/>
                      <a:r>
                        <a:rPr lang="en-US" sz="1200" b="1" spc="0">
                          <a:solidFill>
                            <a:schemeClr val="bg1"/>
                          </a:solidFill>
                          <a:latin typeface="+mn-lt"/>
                        </a:rPr>
                        <a:t>DEC</a:t>
                      </a:r>
                    </a:p>
                  </a:txBody>
                  <a:tcPr anchor="ctr"/>
                </a:tc>
                <a:extLst>
                  <a:ext uri="{0D108BD9-81ED-4DB2-BD59-A6C34878D82A}">
                    <a16:rowId xmlns:a16="http://schemas.microsoft.com/office/drawing/2014/main" val="2004464501"/>
                  </a:ext>
                </a:extLst>
              </a:tr>
              <a:tr h="1196277">
                <a:tc>
                  <a:txBody>
                    <a:bodyPr/>
                    <a:lstStyle/>
                    <a:p>
                      <a:pPr algn="ct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r>
                        <a:rPr lang="en-US" sz="1200" b="1">
                          <a:solidFill>
                            <a:schemeClr val="bg1">
                              <a:lumMod val="10000"/>
                            </a:schemeClr>
                          </a:solidFill>
                        </a:rPr>
                        <a:t>Text</a:t>
                      </a: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468655932"/>
                  </a:ext>
                </a:extLst>
              </a:tr>
              <a:tr h="872136">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442452">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1721253735"/>
                  </a:ext>
                </a:extLst>
              </a:tr>
              <a:tr h="612919">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456923644"/>
                  </a:ext>
                </a:extLst>
              </a:tr>
              <a:tr h="605961">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1392720410"/>
                  </a:ext>
                </a:extLst>
              </a:tr>
            </a:tbl>
          </a:graphicData>
        </a:graphic>
      </p:graphicFrame>
      <p:grpSp>
        <p:nvGrpSpPr>
          <p:cNvPr id="5" name="Group 4">
            <a:extLst>
              <a:ext uri="{FF2B5EF4-FFF2-40B4-BE49-F238E27FC236}">
                <a16:creationId xmlns:a16="http://schemas.microsoft.com/office/drawing/2014/main" id="{E725C773-9FF8-1A45-BD9E-22B8602B2D08}"/>
              </a:ext>
            </a:extLst>
          </p:cNvPr>
          <p:cNvGrpSpPr/>
          <p:nvPr userDrawn="1"/>
        </p:nvGrpSpPr>
        <p:grpSpPr>
          <a:xfrm>
            <a:off x="3405803" y="1047264"/>
            <a:ext cx="302598" cy="5054541"/>
            <a:chOff x="2471057" y="968829"/>
            <a:chExt cx="217715" cy="5268685"/>
          </a:xfrm>
        </p:grpSpPr>
        <p:cxnSp>
          <p:nvCxnSpPr>
            <p:cNvPr id="6" name="Straight Connector 5">
              <a:extLst>
                <a:ext uri="{FF2B5EF4-FFF2-40B4-BE49-F238E27FC236}">
                  <a16:creationId xmlns:a16="http://schemas.microsoft.com/office/drawing/2014/main" id="{BCB71F95-D404-F94D-920A-12A7C81A37E4}"/>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C9DF0587-C3AF-9842-A376-721019B12308}"/>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32EA85C7-9B49-EA41-85F4-03769AB0B3BC}"/>
              </a:ext>
            </a:extLst>
          </p:cNvPr>
          <p:cNvCxnSpPr/>
          <p:nvPr userDrawn="1"/>
        </p:nvCxnSpPr>
        <p:spPr>
          <a:xfrm>
            <a:off x="431800" y="607132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EE339AD6-31DF-484D-9C72-C70FB1541E3D}"/>
              </a:ext>
            </a:extLst>
          </p:cNvPr>
          <p:cNvSpPr/>
          <p:nvPr userDrawn="1"/>
        </p:nvSpPr>
        <p:spPr>
          <a:xfrm>
            <a:off x="7798269" y="5989548"/>
            <a:ext cx="170478" cy="170478"/>
          </a:xfrm>
          <a:prstGeom prst="ellipse">
            <a:avLst/>
          </a:prstGeom>
          <a:solidFill>
            <a:srgbClr val="0ED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AD44019-2AFC-1E45-AD25-BCCECA4C6786}"/>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92B64C4-7EEC-D64F-AF35-CCB08BDB29E6}"/>
              </a:ext>
            </a:extLst>
          </p:cNvPr>
          <p:cNvSpPr/>
          <p:nvPr userDrawn="1"/>
        </p:nvSpPr>
        <p:spPr>
          <a:xfrm>
            <a:off x="3320563" y="5987733"/>
            <a:ext cx="170478" cy="170478"/>
          </a:xfrm>
          <a:prstGeom prst="ellipse">
            <a:avLst/>
          </a:prstGeom>
          <a:solidFill>
            <a:srgbClr val="1AD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8">
            <a:extLst>
              <a:ext uri="{FF2B5EF4-FFF2-40B4-BE49-F238E27FC236}">
                <a16:creationId xmlns:a16="http://schemas.microsoft.com/office/drawing/2014/main" id="{9B8B0D22-665B-4F69-A5B0-DADAEACFBF0E}"/>
              </a:ext>
            </a:extLst>
          </p:cNvPr>
          <p:cNvSpPr>
            <a:spLocks noGrp="1"/>
          </p:cNvSpPr>
          <p:nvPr>
            <p:ph type="title" hasCustomPrompt="1"/>
          </p:nvPr>
        </p:nvSpPr>
        <p:spPr>
          <a:xfrm>
            <a:off x="431800" y="454706"/>
            <a:ext cx="8160911" cy="461062"/>
          </a:xfrm>
          <a:prstGeom prst="rect">
            <a:avLst/>
          </a:prstGeom>
        </p:spPr>
        <p:txBody>
          <a:bodyPr lIns="0" tIns="0" rIns="0" bIns="0"/>
          <a:lstStyle>
            <a:lvl1pPr>
              <a:defRPr sz="3600" b="1" i="0">
                <a:latin typeface="Source Serif Pro SemiBold" panose="02040603050405020204" pitchFamily="18" charset="0"/>
                <a:ea typeface="Source Serif Pro SemiBold" panose="02040603050405020204" pitchFamily="18" charset="0"/>
                <a:cs typeface="Arial" panose="020B0604020202020204" pitchFamily="34" charset="0"/>
              </a:defRPr>
            </a:lvl1pPr>
          </a:lstStyle>
          <a:p>
            <a:r>
              <a:rPr lang="en-US" b="0">
                <a:latin typeface="Arial" panose="020B0604020202020204" pitchFamily="34" charset="0"/>
              </a:rPr>
              <a:t>12 Month 2021 Project Plan</a:t>
            </a:r>
          </a:p>
        </p:txBody>
      </p:sp>
      <p:sp>
        <p:nvSpPr>
          <p:cNvPr id="17" name="TextBox 16">
            <a:extLst>
              <a:ext uri="{FF2B5EF4-FFF2-40B4-BE49-F238E27FC236}">
                <a16:creationId xmlns:a16="http://schemas.microsoft.com/office/drawing/2014/main" id="{1F5BB253-DA7B-4687-A8C8-2AE1B0B4E4CC}"/>
              </a:ext>
            </a:extLst>
          </p:cNvPr>
          <p:cNvSpPr txBox="1"/>
          <p:nvPr userDrawn="1"/>
        </p:nvSpPr>
        <p:spPr>
          <a:xfrm>
            <a:off x="3023371" y="6269387"/>
            <a:ext cx="994633" cy="276999"/>
          </a:xfrm>
          <a:prstGeom prst="rect">
            <a:avLst/>
          </a:prstGeom>
          <a:noFill/>
        </p:spPr>
        <p:txBody>
          <a:bodyPr wrap="square" rtlCol="0">
            <a:spAutoFit/>
          </a:bodyPr>
          <a:lstStyle/>
          <a:p>
            <a:r>
              <a:rPr lang="en-US" sz="1200" b="1">
                <a:solidFill>
                  <a:schemeClr val="bg1">
                    <a:lumMod val="10000"/>
                  </a:schemeClr>
                </a:solidFill>
              </a:rPr>
              <a:t>Milestone</a:t>
            </a:r>
          </a:p>
        </p:txBody>
      </p:sp>
      <p:sp>
        <p:nvSpPr>
          <p:cNvPr id="18" name="TextBox 17">
            <a:extLst>
              <a:ext uri="{FF2B5EF4-FFF2-40B4-BE49-F238E27FC236}">
                <a16:creationId xmlns:a16="http://schemas.microsoft.com/office/drawing/2014/main" id="{41FB5163-7459-4200-AC72-53AE1D4244E2}"/>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9" name="TextBox 18">
            <a:extLst>
              <a:ext uri="{FF2B5EF4-FFF2-40B4-BE49-F238E27FC236}">
                <a16:creationId xmlns:a16="http://schemas.microsoft.com/office/drawing/2014/main" id="{6D9DA4AA-40AE-4127-87D2-4FA4279AAACF}"/>
              </a:ext>
            </a:extLst>
          </p:cNvPr>
          <p:cNvSpPr txBox="1"/>
          <p:nvPr userDrawn="1"/>
        </p:nvSpPr>
        <p:spPr>
          <a:xfrm>
            <a:off x="7342301" y="6279843"/>
            <a:ext cx="911935" cy="276999"/>
          </a:xfrm>
          <a:prstGeom prst="rect">
            <a:avLst/>
          </a:prstGeom>
          <a:noFill/>
        </p:spPr>
        <p:txBody>
          <a:bodyPr wrap="square" rtlCol="0">
            <a:spAutoFit/>
          </a:bodyPr>
          <a:lstStyle/>
          <a:p>
            <a:pPr algn="r"/>
            <a:r>
              <a:rPr lang="en-US" sz="1200" b="1">
                <a:solidFill>
                  <a:schemeClr val="bg1">
                    <a:lumMod val="10000"/>
                  </a:schemeClr>
                </a:solidFill>
              </a:rPr>
              <a:t>Deadline</a:t>
            </a:r>
          </a:p>
        </p:txBody>
      </p:sp>
    </p:spTree>
    <p:extLst>
      <p:ext uri="{BB962C8B-B14F-4D97-AF65-F5344CB8AC3E}">
        <p14:creationId xmlns:p14="http://schemas.microsoft.com/office/powerpoint/2010/main" val="21068236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EAC2C27-FD6C-F34B-9737-D23CB3084C47}"/>
              </a:ext>
            </a:extLst>
          </p:cNvPr>
          <p:cNvSpPr>
            <a:spLocks noGrp="1"/>
          </p:cNvSpPr>
          <p:nvPr>
            <p:ph type="body" sz="quarter" idx="10" hasCustomPrompt="1"/>
          </p:nvPr>
        </p:nvSpPr>
        <p:spPr>
          <a:xfrm>
            <a:off x="1391920" y="1641474"/>
            <a:ext cx="9418320" cy="3601085"/>
          </a:xfrm>
          <a:prstGeom prst="rect">
            <a:avLst/>
          </a:prstGeom>
          <a:ln w="28575">
            <a:solidFill>
              <a:srgbClr val="005492"/>
            </a:solidFill>
          </a:ln>
        </p:spPr>
        <p:txBody>
          <a:bodyPr anchor="ctr"/>
          <a:lstStyle>
            <a:lvl1pPr algn="ctr">
              <a:lnSpc>
                <a:spcPct val="100000"/>
              </a:lnSpc>
              <a:buFontTx/>
              <a:buNone/>
              <a:defRPr sz="3600" b="1" i="1">
                <a:solidFill>
                  <a:schemeClr val="tx1"/>
                </a:solidFill>
                <a:latin typeface="Source Serif Pro" panose="02040603050405020204" pitchFamily="18" charset="0"/>
                <a:ea typeface="Source Serif Pro" panose="02040603050405020204" pitchFamily="18" charset="0"/>
              </a:defRPr>
            </a:lvl1pPr>
            <a:lvl2pPr algn="ctr">
              <a:buFontTx/>
              <a:buNone/>
              <a:defRPr/>
            </a:lvl2pPr>
            <a:lvl3pPr algn="ctr">
              <a:buFontTx/>
              <a:buNone/>
              <a:defRPr/>
            </a:lvl3pPr>
            <a:lvl4pPr algn="ctr">
              <a:buFontTx/>
              <a:buNone/>
              <a:defRPr/>
            </a:lvl4pPr>
            <a:lvl5pPr algn="ctr">
              <a:buFontTx/>
              <a:buNone/>
              <a:defRPr/>
            </a:lvl5pPr>
          </a:lstStyle>
          <a:p>
            <a:pPr lvl="0"/>
            <a:r>
              <a:rPr lang="en-US"/>
              <a:t>Quote for inspiration</a:t>
            </a:r>
          </a:p>
        </p:txBody>
      </p:sp>
      <p:sp>
        <p:nvSpPr>
          <p:cNvPr id="2" name="Slide Number Placeholder 12">
            <a:extLst>
              <a:ext uri="{FF2B5EF4-FFF2-40B4-BE49-F238E27FC236}">
                <a16:creationId xmlns:a16="http://schemas.microsoft.com/office/drawing/2014/main" id="{77571543-D303-3DDC-5830-8F685EFEF6B4}"/>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B6D1CB1D-634A-53D4-638C-2EEF7ABAD7ED}"/>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4" name="Picture 3" descr="Blue text on a white background&#10;&#10;Description automatically generated">
            <a:extLst>
              <a:ext uri="{FF2B5EF4-FFF2-40B4-BE49-F238E27FC236}">
                <a16:creationId xmlns:a16="http://schemas.microsoft.com/office/drawing/2014/main" id="{B3A49A3B-2036-F25E-875F-1CFE2B50DA96}"/>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5" name="Picture 4" descr="A black and orange rectangles&#10;&#10;Description automatically generated">
            <a:extLst>
              <a:ext uri="{FF2B5EF4-FFF2-40B4-BE49-F238E27FC236}">
                <a16:creationId xmlns:a16="http://schemas.microsoft.com/office/drawing/2014/main" id="{A1452896-5242-E844-058E-D4F41BA5D2D1}"/>
              </a:ext>
            </a:extLst>
          </p:cNvPr>
          <p:cNvPicPr>
            <a:picLocks noChangeAspect="1"/>
          </p:cNvPicPr>
          <p:nvPr userDrawn="1"/>
        </p:nvPicPr>
        <p:blipFill>
          <a:blip r:embed="rId3"/>
          <a:stretch>
            <a:fillRect/>
          </a:stretch>
        </p:blipFill>
        <p:spPr>
          <a:xfrm>
            <a:off x="5718174" y="1220708"/>
            <a:ext cx="755777" cy="808506"/>
          </a:xfrm>
          <a:prstGeom prst="rect">
            <a:avLst/>
          </a:prstGeom>
        </p:spPr>
      </p:pic>
    </p:spTree>
    <p:extLst>
      <p:ext uri="{BB962C8B-B14F-4D97-AF65-F5344CB8AC3E}">
        <p14:creationId xmlns:p14="http://schemas.microsoft.com/office/powerpoint/2010/main" val="1384321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eatured Initiative">
    <p:spTree>
      <p:nvGrpSpPr>
        <p:cNvPr id="1" name=""/>
        <p:cNvGrpSpPr/>
        <p:nvPr/>
      </p:nvGrpSpPr>
      <p:grpSpPr>
        <a:xfrm>
          <a:off x="0" y="0"/>
          <a:ext cx="0" cy="0"/>
          <a:chOff x="0" y="0"/>
          <a:chExt cx="0" cy="0"/>
        </a:xfrm>
      </p:grpSpPr>
      <p:pic>
        <p:nvPicPr>
          <p:cNvPr id="3" name="Picture 12">
            <a:extLst>
              <a:ext uri="{FF2B5EF4-FFF2-40B4-BE49-F238E27FC236}">
                <a16:creationId xmlns:a16="http://schemas.microsoft.com/office/drawing/2014/main" id="{DF416A4C-EDF5-E349-996D-32FD5D996E4D}"/>
              </a:ext>
            </a:extLst>
          </p:cNvPr>
          <p:cNvPicPr>
            <a:picLocks noChangeAspect="1"/>
          </p:cNvPicPr>
          <p:nvPr/>
        </p:nvPicPr>
        <p:blipFill>
          <a:blip r:embed="rId2"/>
          <a:stretch>
            <a:fillRect/>
          </a:stretch>
        </p:blipFill>
        <p:spPr>
          <a:xfrm>
            <a:off x="1336559" y="5063874"/>
            <a:ext cx="1109148" cy="1109148"/>
          </a:xfrm>
          <a:prstGeom prst="rect">
            <a:avLst/>
          </a:prstGeom>
          <a:noFill/>
          <a:ln cap="flat">
            <a:noFill/>
          </a:ln>
        </p:spPr>
      </p:pic>
      <p:pic>
        <p:nvPicPr>
          <p:cNvPr id="4" name="Picture 13">
            <a:extLst>
              <a:ext uri="{FF2B5EF4-FFF2-40B4-BE49-F238E27FC236}">
                <a16:creationId xmlns:a16="http://schemas.microsoft.com/office/drawing/2014/main" id="{1305B668-7A9F-5A45-BD1A-732DFF262CEA}"/>
              </a:ext>
            </a:extLst>
          </p:cNvPr>
          <p:cNvPicPr>
            <a:picLocks noChangeAspect="1"/>
          </p:cNvPicPr>
          <p:nvPr/>
        </p:nvPicPr>
        <p:blipFill>
          <a:blip r:embed="rId2" cstate="email">
            <a:grayscl/>
            <a:extLst>
              <a:ext uri="{28A0092B-C50C-407E-A947-70E740481C1C}">
                <a14:useLocalDpi xmlns:a14="http://schemas.microsoft.com/office/drawing/2010/main"/>
              </a:ext>
            </a:extLst>
          </a:blip>
          <a:stretch>
            <a:fillRect/>
          </a:stretch>
        </p:blipFill>
        <p:spPr>
          <a:xfrm>
            <a:off x="8955943" y="631387"/>
            <a:ext cx="809768" cy="809768"/>
          </a:xfrm>
          <a:prstGeom prst="rect">
            <a:avLst/>
          </a:prstGeom>
          <a:noFill/>
          <a:ln cap="flat">
            <a:noFill/>
          </a:ln>
        </p:spPr>
      </p:pic>
      <p:sp>
        <p:nvSpPr>
          <p:cNvPr id="5" name="Oval 14">
            <a:extLst>
              <a:ext uri="{FF2B5EF4-FFF2-40B4-BE49-F238E27FC236}">
                <a16:creationId xmlns:a16="http://schemas.microsoft.com/office/drawing/2014/main" id="{72846A5C-3F14-0A40-A5A3-42D08000ACC4}"/>
              </a:ext>
            </a:extLst>
          </p:cNvPr>
          <p:cNvSpPr/>
          <p:nvPr/>
        </p:nvSpPr>
        <p:spPr>
          <a:xfrm>
            <a:off x="11479477" y="2389489"/>
            <a:ext cx="1425035" cy="14250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1F4ED"/>
          </a:solidFill>
          <a:ln cap="flat">
            <a:noFill/>
            <a:prstDash val="solid"/>
          </a:ln>
        </p:spPr>
        <p:txBody>
          <a:bodyPr vert="horz" wrap="square" lIns="80682" tIns="40341" rIns="80682" bIns="40341" anchor="ctr" anchorCtr="1" compatLnSpc="1">
            <a:noAutofit/>
          </a:bodyPr>
          <a:lstStyle/>
          <a:p>
            <a:pPr marL="0" marR="0" lvl="0" indent="0" algn="ctr" defTabSz="80686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88" b="1" i="0" u="none" strike="noStrike" kern="1200" cap="none" spc="0" baseline="0">
              <a:solidFill>
                <a:srgbClr val="FAFAFA"/>
              </a:solidFill>
              <a:uFillTx/>
              <a:latin typeface="Source Serif Pro" pitchFamily="18"/>
            </a:endParaRPr>
          </a:p>
        </p:txBody>
      </p:sp>
      <p:sp>
        <p:nvSpPr>
          <p:cNvPr id="9" name="Text Placeholder 8">
            <a:extLst>
              <a:ext uri="{FF2B5EF4-FFF2-40B4-BE49-F238E27FC236}">
                <a16:creationId xmlns:a16="http://schemas.microsoft.com/office/drawing/2014/main" id="{A30B37C0-0432-E54D-88CC-1ED02077A2BF}"/>
              </a:ext>
            </a:extLst>
          </p:cNvPr>
          <p:cNvSpPr>
            <a:spLocks noGrp="1"/>
          </p:cNvSpPr>
          <p:nvPr>
            <p:ph type="body" sz="quarter" idx="11" hasCustomPrompt="1"/>
          </p:nvPr>
        </p:nvSpPr>
        <p:spPr>
          <a:xfrm>
            <a:off x="2869030" y="2612819"/>
            <a:ext cx="6086474" cy="425860"/>
          </a:xfrm>
          <a:prstGeom prst="rect">
            <a:avLst/>
          </a:prstGeom>
        </p:spPr>
        <p:txBody>
          <a:bodyPr/>
          <a:lstStyle>
            <a:lvl1pPr algn="ctr">
              <a:buFontTx/>
              <a:buNone/>
              <a:defRPr sz="2800" b="1" i="0">
                <a:solidFill>
                  <a:srgbClr val="DC003B"/>
                </a:solidFill>
                <a:latin typeface="Source Serif Pro" panose="02040603050405020204" pitchFamily="18" charset="0"/>
                <a:ea typeface="Source Serif Pro" panose="02040603050405020204" pitchFamily="18" charset="0"/>
              </a:defRPr>
            </a:lvl1pPr>
            <a:lvl2pPr>
              <a:buFontTx/>
              <a:buNone/>
              <a:defRPr sz="2800">
                <a:latin typeface="+mj-lt"/>
              </a:defRPr>
            </a:lvl2pPr>
            <a:lvl3pPr>
              <a:buFontTx/>
              <a:buNone/>
              <a:defRPr sz="2800">
                <a:latin typeface="+mj-lt"/>
              </a:defRPr>
            </a:lvl3pPr>
            <a:lvl4pPr>
              <a:buFontTx/>
              <a:buNone/>
              <a:defRPr sz="2800">
                <a:latin typeface="+mj-lt"/>
              </a:defRPr>
            </a:lvl4pPr>
            <a:lvl5pPr>
              <a:buFontTx/>
              <a:buNone/>
              <a:defRPr sz="2800">
                <a:latin typeface="+mj-lt"/>
              </a:defRPr>
            </a:lvl5pPr>
          </a:lstStyle>
          <a:p>
            <a:pPr lvl="0"/>
            <a:r>
              <a:rPr lang="en-US"/>
              <a:t>Insert text here</a:t>
            </a:r>
          </a:p>
        </p:txBody>
      </p:sp>
      <p:sp>
        <p:nvSpPr>
          <p:cNvPr id="13" name="Text Placeholder 12">
            <a:extLst>
              <a:ext uri="{FF2B5EF4-FFF2-40B4-BE49-F238E27FC236}">
                <a16:creationId xmlns:a16="http://schemas.microsoft.com/office/drawing/2014/main" id="{D7292564-B06C-6C4E-846C-43D2B5FF83D9}"/>
              </a:ext>
            </a:extLst>
          </p:cNvPr>
          <p:cNvSpPr>
            <a:spLocks noGrp="1"/>
          </p:cNvSpPr>
          <p:nvPr>
            <p:ph type="body" sz="quarter" idx="12" hasCustomPrompt="1"/>
          </p:nvPr>
        </p:nvSpPr>
        <p:spPr>
          <a:xfrm>
            <a:off x="2869029" y="3211512"/>
            <a:ext cx="6086914" cy="434975"/>
          </a:xfrm>
          <a:prstGeom prst="rect">
            <a:avLst/>
          </a:prstGeom>
        </p:spPr>
        <p:txBody>
          <a:bodyPr/>
          <a:lstStyle>
            <a:lvl1pPr algn="ctr">
              <a:buFontTx/>
              <a:buNone/>
              <a:defRPr sz="2800" b="1" i="0">
                <a:solidFill>
                  <a:srgbClr val="0B4A5D"/>
                </a:solidFill>
                <a:latin typeface="Source Serif Pro" panose="02040603050405020204" pitchFamily="18" charset="0"/>
                <a:ea typeface="Source Serif Pro" panose="02040603050405020204" pitchFamily="18" charset="0"/>
              </a:defRPr>
            </a:lvl1pPr>
            <a:lvl2pPr>
              <a:buFontTx/>
              <a:buNone/>
              <a:defRPr sz="2800" b="1" i="0">
                <a:solidFill>
                  <a:srgbClr val="0B4A5D"/>
                </a:solidFill>
                <a:latin typeface="Source Serif Pro" panose="02040603050405020204" pitchFamily="18" charset="0"/>
                <a:ea typeface="Source Serif Pro" panose="02040603050405020204" pitchFamily="18" charset="0"/>
              </a:defRPr>
            </a:lvl2pPr>
            <a:lvl3pPr>
              <a:buFontTx/>
              <a:buNone/>
              <a:defRPr sz="2800" b="1" i="0">
                <a:solidFill>
                  <a:srgbClr val="0B4A5D"/>
                </a:solidFill>
                <a:latin typeface="Source Serif Pro" panose="02040603050405020204" pitchFamily="18" charset="0"/>
                <a:ea typeface="Source Serif Pro" panose="02040603050405020204" pitchFamily="18" charset="0"/>
              </a:defRPr>
            </a:lvl3pPr>
            <a:lvl4pPr>
              <a:buFontTx/>
              <a:buNone/>
              <a:defRPr sz="2800" b="1" i="0">
                <a:solidFill>
                  <a:srgbClr val="0B4A5D"/>
                </a:solidFill>
                <a:latin typeface="Source Serif Pro" panose="02040603050405020204" pitchFamily="18" charset="0"/>
                <a:ea typeface="Source Serif Pro" panose="02040603050405020204" pitchFamily="18" charset="0"/>
              </a:defRPr>
            </a:lvl4pPr>
            <a:lvl5pPr>
              <a:buFontTx/>
              <a:buNone/>
              <a:defRPr sz="2800" b="1" i="0">
                <a:solidFill>
                  <a:srgbClr val="0B4A5D"/>
                </a:solidFill>
                <a:latin typeface="Source Serif Pro" panose="02040603050405020204" pitchFamily="18" charset="0"/>
                <a:ea typeface="Source Serif Pro" panose="02040603050405020204" pitchFamily="18" charset="0"/>
              </a:defRPr>
            </a:lvl5pPr>
          </a:lstStyle>
          <a:p>
            <a:pPr lvl="0"/>
            <a:r>
              <a:rPr lang="en-US"/>
              <a:t>Text here</a:t>
            </a:r>
          </a:p>
        </p:txBody>
      </p:sp>
      <p:sp>
        <p:nvSpPr>
          <p:cNvPr id="6" name="Text Placeholder 5">
            <a:extLst>
              <a:ext uri="{FF2B5EF4-FFF2-40B4-BE49-F238E27FC236}">
                <a16:creationId xmlns:a16="http://schemas.microsoft.com/office/drawing/2014/main" id="{0E4D509E-0760-E74B-937B-EBB4E98449FB}"/>
              </a:ext>
            </a:extLst>
          </p:cNvPr>
          <p:cNvSpPr>
            <a:spLocks noGrp="1"/>
          </p:cNvSpPr>
          <p:nvPr>
            <p:ph type="body" sz="quarter" idx="13"/>
          </p:nvPr>
        </p:nvSpPr>
        <p:spPr>
          <a:xfrm>
            <a:off x="2869029" y="3819320"/>
            <a:ext cx="6086475" cy="503237"/>
          </a:xfrm>
          <a:prstGeom prst="rect">
            <a:avLst/>
          </a:prstGeom>
        </p:spPr>
        <p:txBody>
          <a:bodyPr/>
          <a:lstStyle>
            <a:lvl1pPr marL="0" indent="0" algn="ctr">
              <a:buFontTx/>
              <a:buNone/>
              <a:defRPr sz="16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edit Master text styles</a:t>
            </a:r>
          </a:p>
        </p:txBody>
      </p:sp>
    </p:spTree>
    <p:extLst>
      <p:ext uri="{BB962C8B-B14F-4D97-AF65-F5344CB8AC3E}">
        <p14:creationId xmlns:p14="http://schemas.microsoft.com/office/powerpoint/2010/main" val="1650547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9177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ogo Anim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84E46F-1AB6-D347-B43D-79564D9A5511}"/>
              </a:ext>
            </a:extLst>
          </p:cNvPr>
          <p:cNvSpPr/>
          <p:nvPr/>
        </p:nvSpPr>
        <p:spPr>
          <a:xfrm>
            <a:off x="0" y="0"/>
            <a:ext cx="12191998" cy="6858000"/>
          </a:xfrm>
          <a:prstGeom prst="rect">
            <a:avLst/>
          </a:prstGeom>
          <a:solidFill>
            <a:srgbClr val="161616"/>
          </a:solidFill>
          <a:ln cap="flat">
            <a:noFill/>
            <a:prstDash val="solid"/>
          </a:ln>
        </p:spPr>
        <p:txBody>
          <a:bodyPr vert="horz" wrap="square" lIns="80682" tIns="40341" rIns="80682" bIns="40341" anchor="ctr" anchorCtr="1" compatLnSpc="1">
            <a:noAutofit/>
          </a:bodyPr>
          <a:lstStyle/>
          <a:p>
            <a:pPr marL="0" marR="0" lvl="0" indent="0" algn="ctr" defTabSz="80686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VN" sz="1588" b="1" i="0" u="none" strike="noStrike" kern="1200" cap="none" spc="0" baseline="0">
                <a:solidFill>
                  <a:srgbClr val="161616"/>
                </a:solidFill>
                <a:uFillTx/>
                <a:latin typeface="Arial" pitchFamily="34"/>
              </a:rPr>
              <a:t>z</a:t>
            </a:r>
          </a:p>
        </p:txBody>
      </p:sp>
      <p:pic>
        <p:nvPicPr>
          <p:cNvPr id="4" name="Picture 3" descr="Logo, company name&#10;&#10;Description automatically generated">
            <a:extLst>
              <a:ext uri="{FF2B5EF4-FFF2-40B4-BE49-F238E27FC236}">
                <a16:creationId xmlns:a16="http://schemas.microsoft.com/office/drawing/2014/main" id="{09AD6ECB-969E-A74C-B3BB-56F63921A31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8190" y="2801620"/>
            <a:ext cx="2330450" cy="870475"/>
          </a:xfrm>
          <a:prstGeom prst="rect">
            <a:avLst/>
          </a:prstGeom>
        </p:spPr>
      </p:pic>
    </p:spTree>
    <p:extLst>
      <p:ext uri="{BB962C8B-B14F-4D97-AF65-F5344CB8AC3E}">
        <p14:creationId xmlns:p14="http://schemas.microsoft.com/office/powerpoint/2010/main" val="2087294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E964C-3AB3-3AA6-1E71-1EDD7543BF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802C22-62CE-C8C2-673A-6B249C9280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18184B-360A-7B03-E310-1447A0C5F36C}"/>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BB9E455A-F9E0-8FF5-AF59-767B888A9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6622EE-3CEB-F54A-5C8F-2FF39EC95847}"/>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3476293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714703" y="1826229"/>
            <a:ext cx="3762048" cy="928306"/>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78C306D6-5859-B742-8416-01097D2D288E}"/>
              </a:ext>
            </a:extLst>
          </p:cNvPr>
          <p:cNvSpPr>
            <a:spLocks noGrp="1"/>
          </p:cNvSpPr>
          <p:nvPr>
            <p:ph type="body" sz="quarter" idx="10" hasCustomPrompt="1"/>
          </p:nvPr>
        </p:nvSpPr>
        <p:spPr>
          <a:xfrm>
            <a:off x="714703" y="681038"/>
            <a:ext cx="3762048" cy="928306"/>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Agenda</a:t>
            </a:r>
          </a:p>
        </p:txBody>
      </p:sp>
      <p:sp>
        <p:nvSpPr>
          <p:cNvPr id="6" name="Text Placeholder 2">
            <a:extLst>
              <a:ext uri="{FF2B5EF4-FFF2-40B4-BE49-F238E27FC236}">
                <a16:creationId xmlns:a16="http://schemas.microsoft.com/office/drawing/2014/main" id="{B7733069-2C87-144C-8EF4-E64E3F05E1D5}"/>
              </a:ext>
            </a:extLst>
          </p:cNvPr>
          <p:cNvSpPr>
            <a:spLocks noGrp="1"/>
          </p:cNvSpPr>
          <p:nvPr>
            <p:ph type="body" idx="1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Tree>
    <p:extLst>
      <p:ext uri="{BB962C8B-B14F-4D97-AF65-F5344CB8AC3E}">
        <p14:creationId xmlns:p14="http://schemas.microsoft.com/office/powerpoint/2010/main" val="3465820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ACF0-7236-415A-9135-AFEFAF32E5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966903-D051-4D32-FE77-DC4F08698D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C57855-8A7D-F49C-FF8A-D1B9FCD24F93}"/>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0D317716-3D44-CCF5-0948-12BA71BB51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3D8E4-F065-B517-4206-F7CD8026E873}"/>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9082634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2738B-CBDE-1545-9385-23CAF767E8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097D51-85AC-8CB6-6627-D788C76399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88C959-A29D-CC41-15FE-8CC53B62F9F9}"/>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3839975D-EC06-8A89-DAC5-E4BC8C99C3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3AEA9-040B-97BE-2292-D02B1907C065}"/>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6161137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273EB-3F79-CF25-8287-A5BE6ADC30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932CFA-4114-A31B-F16D-BF387F4994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C89EC-4281-1533-4A43-9B900700C0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E5C50B-9EDA-FD97-A5E1-43B4B6B62793}"/>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6" name="Footer Placeholder 5">
            <a:extLst>
              <a:ext uri="{FF2B5EF4-FFF2-40B4-BE49-F238E27FC236}">
                <a16:creationId xmlns:a16="http://schemas.microsoft.com/office/drawing/2014/main" id="{2C212F60-D4B1-5093-7116-AC31F0FE47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1C8770-6C75-1724-553D-D24239BCBE93}"/>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1826571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FE611-E703-409A-39D7-A2FEF0E319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4B0A46-D245-7962-0C76-29C9FE96E1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AFAED4-668F-8C11-09E6-EE34E9175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540766-EDC1-C63D-7B35-1BD1763FD5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D4D612-721B-0010-F3E5-E6C4390375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58B0C9-681A-7A78-C5A7-9F06370F82C3}"/>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8" name="Footer Placeholder 7">
            <a:extLst>
              <a:ext uri="{FF2B5EF4-FFF2-40B4-BE49-F238E27FC236}">
                <a16:creationId xmlns:a16="http://schemas.microsoft.com/office/drawing/2014/main" id="{758B85D1-507B-271A-6F12-F9F344A320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74F700-598D-EA60-DFF7-FF54D50D0C10}"/>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6410653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5EAE2-D8A8-C07E-1C9E-7CCD770AA8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CD1CD3-8E05-A504-F200-192750E439DC}"/>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4" name="Footer Placeholder 3">
            <a:extLst>
              <a:ext uri="{FF2B5EF4-FFF2-40B4-BE49-F238E27FC236}">
                <a16:creationId xmlns:a16="http://schemas.microsoft.com/office/drawing/2014/main" id="{275DAB09-A5C8-5DDA-1E8F-9B4DE6F877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081EB6-C376-232D-3048-AA2D5A122C60}"/>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1748159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B076A5-8751-9344-51DD-120FB9C6796B}"/>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3" name="Footer Placeholder 2">
            <a:extLst>
              <a:ext uri="{FF2B5EF4-FFF2-40B4-BE49-F238E27FC236}">
                <a16:creationId xmlns:a16="http://schemas.microsoft.com/office/drawing/2014/main" id="{BB81B804-ECE8-C7E3-D378-579A147E30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A0CA0D-09D5-0C7E-29C0-57E6D0CD4BBB}"/>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63221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2C0C-5F46-3516-1A1E-1B020D5586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D9228B-BD40-2124-9130-682379B826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A80472-75AA-C66F-9B10-2537908A5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D7924B-9C11-5EFF-DE77-C11E0FA55306}"/>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6" name="Footer Placeholder 5">
            <a:extLst>
              <a:ext uri="{FF2B5EF4-FFF2-40B4-BE49-F238E27FC236}">
                <a16:creationId xmlns:a16="http://schemas.microsoft.com/office/drawing/2014/main" id="{DA0CF4FC-3678-3099-13C9-12C288AEEE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5B64E-101B-BE95-A872-53996E831A89}"/>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7769872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2C059-C42E-4AF3-3428-B56F9E25A8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483F9F-330C-459D-6F8A-43FDEF7CBB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B0F1C8-6A8F-54A3-ACC0-36A99D818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AD0A5-0C5F-3A26-BA29-3D09E8DAFA65}"/>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6" name="Footer Placeholder 5">
            <a:extLst>
              <a:ext uri="{FF2B5EF4-FFF2-40B4-BE49-F238E27FC236}">
                <a16:creationId xmlns:a16="http://schemas.microsoft.com/office/drawing/2014/main" id="{A739C43F-F3EE-C833-0E27-B1F6ED8152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B5E77C-175C-1EFD-DCB1-09D2528616DD}"/>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203871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8FA84-E688-8ECE-FC89-A44E28B28F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839919-E3A4-119C-8E36-AB1CD03E9A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B02EA4-9571-D581-7259-96C9EB9F26E9}"/>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9FD2C8FE-7398-5253-CE6F-D7D16692E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5FC125-225B-1D4C-32B7-1314C556DF2C}"/>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33206668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41C1E0-D77B-218D-621D-592D91DCF4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F3E431-908A-9107-B603-33BDF371BF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774A2-F29F-BE2E-32D4-35BDC5C637BF}"/>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08F97414-FECB-AA75-2F10-E4772C7BA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645FE-A35D-8758-6D42-36257CFA417C}"/>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459331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6" name="Text Placeholder 5">
            <a:extLst>
              <a:ext uri="{FF2B5EF4-FFF2-40B4-BE49-F238E27FC236}">
                <a16:creationId xmlns:a16="http://schemas.microsoft.com/office/drawing/2014/main" id="{32C6E66E-7E33-A44B-BD63-962BE2B94771}"/>
              </a:ext>
            </a:extLst>
          </p:cNvPr>
          <p:cNvSpPr>
            <a:spLocks noGrp="1"/>
          </p:cNvSpPr>
          <p:nvPr>
            <p:ph type="body" sz="quarter" idx="10" hasCustomPrompt="1"/>
          </p:nvPr>
        </p:nvSpPr>
        <p:spPr>
          <a:xfrm>
            <a:off x="714703" y="681038"/>
            <a:ext cx="3762048" cy="2638426"/>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Appendix</a:t>
            </a:r>
          </a:p>
        </p:txBody>
      </p:sp>
    </p:spTree>
    <p:extLst>
      <p:ext uri="{BB962C8B-B14F-4D97-AF65-F5344CB8AC3E}">
        <p14:creationId xmlns:p14="http://schemas.microsoft.com/office/powerpoint/2010/main" val="39093289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
        <p:nvSpPr>
          <p:cNvPr id="3" name="Rectangle 2">
            <a:extLst>
              <a:ext uri="{FF2B5EF4-FFF2-40B4-BE49-F238E27FC236}">
                <a16:creationId xmlns:a16="http://schemas.microsoft.com/office/drawing/2014/main" id="{7597BA77-4A0B-F9DD-394D-45693B1E1087}"/>
              </a:ext>
            </a:extLst>
          </p:cNvPr>
          <p:cNvSpPr/>
          <p:nvPr userDrawn="1"/>
        </p:nvSpPr>
        <p:spPr>
          <a:xfrm>
            <a:off x="5117924"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E46FD7C-1179-8395-F663-BD0224DBE384}"/>
              </a:ext>
            </a:extLst>
          </p:cNvPr>
          <p:cNvSpPr/>
          <p:nvPr userDrawn="1"/>
        </p:nvSpPr>
        <p:spPr>
          <a:xfrm>
            <a:off x="5306609"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333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solidFill>
            <a:schemeClr val="bg2"/>
          </a:solidFill>
        </p:spPr>
        <p:txBody>
          <a:bodyPr anchor="ctr"/>
          <a:lstStyle>
            <a:lvl1pPr algn="ctr">
              <a:buFontTx/>
              <a:buNone/>
              <a:defRPr sz="1600">
                <a:solidFill>
                  <a:schemeClr val="bg2">
                    <a:lumMod val="75000"/>
                  </a:schemeClr>
                </a:solidFill>
              </a:defRPr>
            </a:lvl1pPr>
          </a:lstStyle>
          <a:p>
            <a:r>
              <a:rPr lang="en-US"/>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265361" y="102204"/>
            <a:ext cx="356066" cy="364895"/>
          </a:xfrm>
          <a:prstGeom prst="rect">
            <a:avLst/>
          </a:prstGeom>
        </p:spPr>
      </p:pic>
    </p:spTree>
    <p:extLst>
      <p:ext uri="{BB962C8B-B14F-4D97-AF65-F5344CB8AC3E}">
        <p14:creationId xmlns:p14="http://schemas.microsoft.com/office/powerpoint/2010/main" val="2502146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ransition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4EC447-3F90-2EB5-C88C-D26F2DF6A5D3}"/>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819150" y="3111499"/>
            <a:ext cx="6445250" cy="1549401"/>
          </a:xfrm>
          <a:prstGeom prst="rect">
            <a:avLst/>
          </a:prstGeom>
        </p:spPr>
        <p:txBody>
          <a:bodyPr lIns="0" tIns="0" rIns="0" bIns="0"/>
          <a:lstStyle>
            <a:lvl1pPr marL="0" indent="0">
              <a:spcBef>
                <a:spcPts val="0"/>
              </a:spcBef>
              <a:buNone/>
              <a:defRPr sz="36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100B7C08-DF1B-B246-B499-73343E7CAF6F}"/>
              </a:ext>
            </a:extLst>
          </p:cNvPr>
          <p:cNvSpPr>
            <a:spLocks noGrp="1"/>
          </p:cNvSpPr>
          <p:nvPr>
            <p:ph type="body" sz="quarter" idx="10" hasCustomPrompt="1"/>
          </p:nvPr>
        </p:nvSpPr>
        <p:spPr>
          <a:xfrm>
            <a:off x="819149" y="1595438"/>
            <a:ext cx="6445249" cy="1516061"/>
          </a:xfrm>
          <a:prstGeom prst="rect">
            <a:avLst/>
          </a:prstGeom>
        </p:spPr>
        <p:txBody>
          <a:bodyPr lIns="0" tIns="0" rIns="0" bIns="0"/>
          <a:lstStyle>
            <a:lvl1pPr marL="0" indent="0">
              <a:spcBef>
                <a:spcPts val="0"/>
              </a:spcBef>
              <a:buFontTx/>
              <a:buNone/>
              <a:defRPr sz="5400" b="1" i="0">
                <a:solidFill>
                  <a:schemeClr val="bg1"/>
                </a:solidFill>
                <a:latin typeface="Arial" panose="020B0604020202020204" pitchFamily="34" charset="0"/>
                <a:ea typeface="Source Serif Pro" panose="02040603050405020204" pitchFamily="18" charset="0"/>
                <a:cs typeface="Arial" panose="020B0604020202020204" pitchFamily="34"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4" name="Picture 3">
            <a:extLst>
              <a:ext uri="{FF2B5EF4-FFF2-40B4-BE49-F238E27FC236}">
                <a16:creationId xmlns:a16="http://schemas.microsoft.com/office/drawing/2014/main" id="{2D161442-06A7-322C-61DC-7EC0ECC9B685}"/>
              </a:ext>
            </a:extLst>
          </p:cNvPr>
          <p:cNvPicPr>
            <a:picLocks noChangeAspect="1"/>
          </p:cNvPicPr>
          <p:nvPr userDrawn="1"/>
        </p:nvPicPr>
        <p:blipFill>
          <a:blip r:embed="rId2"/>
          <a:stretch>
            <a:fillRect/>
          </a:stretch>
        </p:blipFill>
        <p:spPr>
          <a:xfrm flipH="1" flipV="1">
            <a:off x="10368166" y="0"/>
            <a:ext cx="1823834" cy="1516062"/>
          </a:xfrm>
          <a:prstGeom prst="rect">
            <a:avLst/>
          </a:prstGeom>
        </p:spPr>
      </p:pic>
    </p:spTree>
    <p:extLst>
      <p:ext uri="{BB962C8B-B14F-4D97-AF65-F5344CB8AC3E}">
        <p14:creationId xmlns:p14="http://schemas.microsoft.com/office/powerpoint/2010/main" val="20568517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Agenda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714703" y="1826229"/>
            <a:ext cx="3762048" cy="928306"/>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78C306D6-5859-B742-8416-01097D2D288E}"/>
              </a:ext>
            </a:extLst>
          </p:cNvPr>
          <p:cNvSpPr>
            <a:spLocks noGrp="1"/>
          </p:cNvSpPr>
          <p:nvPr>
            <p:ph type="body" sz="quarter" idx="10" hasCustomPrompt="1"/>
          </p:nvPr>
        </p:nvSpPr>
        <p:spPr>
          <a:xfrm>
            <a:off x="714703" y="681038"/>
            <a:ext cx="3762048" cy="928306"/>
          </a:xfrm>
          <a:prstGeom prst="rect">
            <a:avLst/>
          </a:prstGeom>
        </p:spPr>
        <p:txBody>
          <a:bodyPr lIns="0" tIns="0" rIns="0" bIns="0"/>
          <a:lstStyle>
            <a:lvl1pPr marL="0" indent="0">
              <a:spcBef>
                <a:spcPts val="0"/>
              </a:spcBef>
              <a:buFontTx/>
              <a:buNone/>
              <a:defRPr sz="5400" b="1" i="0">
                <a:solidFill>
                  <a:schemeClr val="bg1"/>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Agenda</a:t>
            </a:r>
          </a:p>
        </p:txBody>
      </p:sp>
      <p:sp>
        <p:nvSpPr>
          <p:cNvPr id="6" name="Text Placeholder 2">
            <a:extLst>
              <a:ext uri="{FF2B5EF4-FFF2-40B4-BE49-F238E27FC236}">
                <a16:creationId xmlns:a16="http://schemas.microsoft.com/office/drawing/2014/main" id="{B7733069-2C87-144C-8EF4-E64E3F05E1D5}"/>
              </a:ext>
            </a:extLst>
          </p:cNvPr>
          <p:cNvSpPr>
            <a:spLocks noGrp="1"/>
          </p:cNvSpPr>
          <p:nvPr>
            <p:ph type="body" idx="1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4" name="Rectangle 3">
            <a:extLst>
              <a:ext uri="{FF2B5EF4-FFF2-40B4-BE49-F238E27FC236}">
                <a16:creationId xmlns:a16="http://schemas.microsoft.com/office/drawing/2014/main" id="{386B1CB7-A8A3-3B45-2CBA-1E453713DA70}"/>
              </a:ext>
            </a:extLst>
          </p:cNvPr>
          <p:cNvSpPr/>
          <p:nvPr userDrawn="1"/>
        </p:nvSpPr>
        <p:spPr>
          <a:xfrm>
            <a:off x="0"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908C96B-E652-0516-9F0B-0F66B1A2A386}"/>
              </a:ext>
            </a:extLst>
          </p:cNvPr>
          <p:cNvSpPr/>
          <p:nvPr userDrawn="1"/>
        </p:nvSpPr>
        <p:spPr>
          <a:xfrm>
            <a:off x="188685"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3464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solidFill>
                <a:srgbClr val="1AD3C5"/>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5321300" y="681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5" name="Text Placeholder 2">
            <a:extLst>
              <a:ext uri="{FF2B5EF4-FFF2-40B4-BE49-F238E27FC236}">
                <a16:creationId xmlns:a16="http://schemas.microsoft.com/office/drawing/2014/main" id="{15092310-E0D1-F449-A33E-956CA1FFEECB}"/>
              </a:ext>
            </a:extLst>
          </p:cNvPr>
          <p:cNvSpPr>
            <a:spLocks noGrp="1"/>
          </p:cNvSpPr>
          <p:nvPr>
            <p:ph type="body" idx="10" hasCustomPrompt="1"/>
          </p:nvPr>
        </p:nvSpPr>
        <p:spPr>
          <a:xfrm>
            <a:off x="838200" y="1887537"/>
            <a:ext cx="3746500" cy="4119563"/>
          </a:xfrm>
          <a:prstGeom prst="rect">
            <a:avLst/>
          </a:prstGeom>
        </p:spPr>
        <p:txBody>
          <a:bodyPr lIns="0" tIns="0" rIns="0" bIns="0"/>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6" name="Text Placeholder 2">
            <a:extLst>
              <a:ext uri="{FF2B5EF4-FFF2-40B4-BE49-F238E27FC236}">
                <a16:creationId xmlns:a16="http://schemas.microsoft.com/office/drawing/2014/main" id="{C060CCD6-78D7-E747-9DF0-CDD86FD726AD}"/>
              </a:ext>
            </a:extLst>
          </p:cNvPr>
          <p:cNvSpPr>
            <a:spLocks noGrp="1"/>
          </p:cNvSpPr>
          <p:nvPr>
            <p:ph type="body" idx="11" hasCustomPrompt="1"/>
          </p:nvPr>
        </p:nvSpPr>
        <p:spPr>
          <a:xfrm>
            <a:off x="5308600" y="1028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9" name="Text Placeholder 2">
            <a:extLst>
              <a:ext uri="{FF2B5EF4-FFF2-40B4-BE49-F238E27FC236}">
                <a16:creationId xmlns:a16="http://schemas.microsoft.com/office/drawing/2014/main" id="{E54DB73B-550C-AA4E-91C2-5152291FD412}"/>
              </a:ext>
            </a:extLst>
          </p:cNvPr>
          <p:cNvSpPr>
            <a:spLocks noGrp="1"/>
          </p:cNvSpPr>
          <p:nvPr>
            <p:ph type="body" idx="12" hasCustomPrompt="1"/>
          </p:nvPr>
        </p:nvSpPr>
        <p:spPr>
          <a:xfrm>
            <a:off x="5321300" y="2332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0" name="Text Placeholder 2">
            <a:extLst>
              <a:ext uri="{FF2B5EF4-FFF2-40B4-BE49-F238E27FC236}">
                <a16:creationId xmlns:a16="http://schemas.microsoft.com/office/drawing/2014/main" id="{00C98627-AC03-D548-A99A-BF2BC082068E}"/>
              </a:ext>
            </a:extLst>
          </p:cNvPr>
          <p:cNvSpPr>
            <a:spLocks noGrp="1"/>
          </p:cNvSpPr>
          <p:nvPr>
            <p:ph type="body" idx="13" hasCustomPrompt="1"/>
          </p:nvPr>
        </p:nvSpPr>
        <p:spPr>
          <a:xfrm>
            <a:off x="5308600" y="2679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1" name="Text Placeholder 2">
            <a:extLst>
              <a:ext uri="{FF2B5EF4-FFF2-40B4-BE49-F238E27FC236}">
                <a16:creationId xmlns:a16="http://schemas.microsoft.com/office/drawing/2014/main" id="{369EE424-708D-BE43-B5C3-438424102CF8}"/>
              </a:ext>
            </a:extLst>
          </p:cNvPr>
          <p:cNvSpPr>
            <a:spLocks noGrp="1"/>
          </p:cNvSpPr>
          <p:nvPr>
            <p:ph type="body" idx="14" hasCustomPrompt="1"/>
          </p:nvPr>
        </p:nvSpPr>
        <p:spPr>
          <a:xfrm>
            <a:off x="5321300" y="39703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2" name="Text Placeholder 2">
            <a:extLst>
              <a:ext uri="{FF2B5EF4-FFF2-40B4-BE49-F238E27FC236}">
                <a16:creationId xmlns:a16="http://schemas.microsoft.com/office/drawing/2014/main" id="{636E3D2E-A7EC-B54C-A80C-93F6573D0A3C}"/>
              </a:ext>
            </a:extLst>
          </p:cNvPr>
          <p:cNvSpPr>
            <a:spLocks noGrp="1"/>
          </p:cNvSpPr>
          <p:nvPr>
            <p:ph type="body" idx="15" hasCustomPrompt="1"/>
          </p:nvPr>
        </p:nvSpPr>
        <p:spPr>
          <a:xfrm>
            <a:off x="5308600" y="43180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3" name="Text Placeholder 5">
            <a:extLst>
              <a:ext uri="{FF2B5EF4-FFF2-40B4-BE49-F238E27FC236}">
                <a16:creationId xmlns:a16="http://schemas.microsoft.com/office/drawing/2014/main" id="{EED7380D-8105-3244-A71C-2CC3E68B6C2B}"/>
              </a:ext>
            </a:extLst>
          </p:cNvPr>
          <p:cNvSpPr>
            <a:spLocks noGrp="1"/>
          </p:cNvSpPr>
          <p:nvPr>
            <p:ph type="body" sz="quarter" idx="16" hasCustomPrompt="1"/>
          </p:nvPr>
        </p:nvSpPr>
        <p:spPr>
          <a:xfrm>
            <a:off x="831850" y="681037"/>
            <a:ext cx="3752850" cy="1206500"/>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Contact</a:t>
            </a:r>
          </a:p>
        </p:txBody>
      </p:sp>
    </p:spTree>
    <p:extLst>
      <p:ext uri="{BB962C8B-B14F-4D97-AF65-F5344CB8AC3E}">
        <p14:creationId xmlns:p14="http://schemas.microsoft.com/office/powerpoint/2010/main" val="27607868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4EC447-3F90-2EB5-C88C-D26F2DF6A5D3}"/>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819150" y="3111499"/>
            <a:ext cx="6445250" cy="1549401"/>
          </a:xfrm>
          <a:prstGeom prst="rect">
            <a:avLst/>
          </a:prstGeom>
        </p:spPr>
        <p:txBody>
          <a:bodyPr lIns="0" tIns="0" rIns="0" bIns="0"/>
          <a:lstStyle>
            <a:lvl1pPr marL="0" indent="0">
              <a:spcBef>
                <a:spcPts val="0"/>
              </a:spcBef>
              <a:buNone/>
              <a:defRPr sz="36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100B7C08-DF1B-B246-B499-73343E7CAF6F}"/>
              </a:ext>
            </a:extLst>
          </p:cNvPr>
          <p:cNvSpPr>
            <a:spLocks noGrp="1"/>
          </p:cNvSpPr>
          <p:nvPr>
            <p:ph type="body" sz="quarter" idx="10" hasCustomPrompt="1"/>
          </p:nvPr>
        </p:nvSpPr>
        <p:spPr>
          <a:xfrm>
            <a:off x="819149" y="1595438"/>
            <a:ext cx="6445249" cy="1516061"/>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spTree>
    <p:extLst>
      <p:ext uri="{BB962C8B-B14F-4D97-AF65-F5344CB8AC3E}">
        <p14:creationId xmlns:p14="http://schemas.microsoft.com/office/powerpoint/2010/main" val="487857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D8F42E93-C26A-2042-852E-BF17C142BA6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B5E3C1F-2EE1-FB4C-9F99-89F83DFF6FC9}"/>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F9EA37A-273E-344D-951C-EDDDFE45D792}"/>
              </a:ext>
            </a:extLst>
          </p:cNvPr>
          <p:cNvSpPr>
            <a:spLocks noGrp="1"/>
          </p:cNvSpPr>
          <p:nvPr>
            <p:ph type="body" sz="quarter" idx="10" hasCustomPrompt="1"/>
          </p:nvPr>
        </p:nvSpPr>
        <p:spPr>
          <a:xfrm>
            <a:off x="703385" y="219247"/>
            <a:ext cx="10436469" cy="914962"/>
          </a:xfrm>
          <a:prstGeom prst="rect">
            <a:avLst/>
          </a:prstGeom>
        </p:spPr>
        <p:txBody>
          <a:bodyPr lIns="0" tIns="0" rIns="0" bIns="0" anchor="ctr"/>
          <a:lstStyle>
            <a:lvl1pPr marL="0" indent="0">
              <a:buFontTx/>
              <a:buNone/>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2pPr>
            <a:lvl3pPr marL="9144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3pPr>
            <a:lvl4pPr marL="13716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4pPr>
            <a:lvl5pPr marL="18288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for text</a:t>
            </a:r>
          </a:p>
        </p:txBody>
      </p:sp>
      <p:sp>
        <p:nvSpPr>
          <p:cNvPr id="8" name="Text Placeholder 7">
            <a:extLst>
              <a:ext uri="{FF2B5EF4-FFF2-40B4-BE49-F238E27FC236}">
                <a16:creationId xmlns:a16="http://schemas.microsoft.com/office/drawing/2014/main" id="{CC15107D-B4EA-D446-A2D3-185AF0B3C739}"/>
              </a:ext>
            </a:extLst>
          </p:cNvPr>
          <p:cNvSpPr>
            <a:spLocks noGrp="1"/>
          </p:cNvSpPr>
          <p:nvPr>
            <p:ph type="body" sz="quarter" idx="11" hasCustomPrompt="1"/>
          </p:nvPr>
        </p:nvSpPr>
        <p:spPr>
          <a:xfrm>
            <a:off x="1821666" y="1737678"/>
            <a:ext cx="8372476" cy="6699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457200" indent="0">
              <a:buFontTx/>
              <a:buNone/>
              <a:defRPr sz="2400" b="1" i="0">
                <a:solidFill>
                  <a:srgbClr val="04A299"/>
                </a:solidFill>
                <a:latin typeface="Arial" panose="020B0604020202020204" pitchFamily="34" charset="0"/>
                <a:cs typeface="Arial" panose="020B0604020202020204" pitchFamily="34" charset="0"/>
              </a:defRPr>
            </a:lvl2pPr>
            <a:lvl3pPr marL="914400" indent="0">
              <a:buFontTx/>
              <a:buNone/>
              <a:defRPr sz="2400" b="1" i="0">
                <a:solidFill>
                  <a:srgbClr val="04A299"/>
                </a:solidFill>
                <a:latin typeface="Arial" panose="020B0604020202020204" pitchFamily="34" charset="0"/>
                <a:cs typeface="Arial" panose="020B0604020202020204" pitchFamily="34" charset="0"/>
              </a:defRPr>
            </a:lvl3pPr>
            <a:lvl4pPr marL="1371600" indent="0">
              <a:buFontTx/>
              <a:buNone/>
              <a:defRPr sz="2400" b="1" i="0">
                <a:solidFill>
                  <a:srgbClr val="04A299"/>
                </a:solidFill>
                <a:latin typeface="Arial" panose="020B0604020202020204" pitchFamily="34" charset="0"/>
                <a:cs typeface="Arial" panose="020B0604020202020204" pitchFamily="34" charset="0"/>
              </a:defRPr>
            </a:lvl4pPr>
            <a:lvl5pPr marL="1828800" indent="0">
              <a:buFontTx/>
              <a:buNone/>
              <a:defRPr sz="2400"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3" name="Text Placeholder 2">
            <a:extLst>
              <a:ext uri="{FF2B5EF4-FFF2-40B4-BE49-F238E27FC236}">
                <a16:creationId xmlns:a16="http://schemas.microsoft.com/office/drawing/2014/main" id="{1111AD49-36A5-4A40-B9F6-8296FFCC231D}"/>
              </a:ext>
            </a:extLst>
          </p:cNvPr>
          <p:cNvSpPr>
            <a:spLocks noGrp="1"/>
          </p:cNvSpPr>
          <p:nvPr>
            <p:ph type="body" sz="quarter" idx="12"/>
          </p:nvPr>
        </p:nvSpPr>
        <p:spPr>
          <a:xfrm>
            <a:off x="1822450" y="2654300"/>
            <a:ext cx="8372475" cy="36353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buClr>
                <a:srgbClr val="04A299"/>
              </a:buClr>
              <a:buSzPct val="125000"/>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buClr>
                <a:srgbClr val="08824E"/>
              </a:buClr>
              <a:buSzPct val="90000"/>
              <a:buFont typeface="Wingdings" pitchFamily="2" charset="2"/>
              <a:buChar char="§"/>
              <a:tabLst>
                <a:tab pos="457200" algn="l"/>
              </a:tabLst>
              <a:defRPr sz="1600"/>
            </a:lvl4pPr>
            <a:lvl5pPr marL="914400" indent="-228600" defTabSz="457200">
              <a:lnSpc>
                <a:spcPct val="100000"/>
              </a:lnSpc>
              <a:spcBef>
                <a:spcPts val="0"/>
              </a:spcBef>
              <a:spcAft>
                <a:spcPts val="0"/>
              </a:spcAft>
              <a:buSzPct val="80000"/>
              <a:buFont typeface="Wingdings" pitchFamily="2" charset="2"/>
              <a:buChar char="Ø"/>
              <a:tabLst>
                <a:tab pos="457200" algn="l"/>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descr="Blue text on a white background&#10;&#10;Description automatically generated">
            <a:extLst>
              <a:ext uri="{FF2B5EF4-FFF2-40B4-BE49-F238E27FC236}">
                <a16:creationId xmlns:a16="http://schemas.microsoft.com/office/drawing/2014/main" id="{BDACC15F-086C-C1C9-B973-A2FB9A3312E4}"/>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919489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Text + Callou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C18F46FE-795A-B143-B2C5-0F05750D254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E18AAAA3-7B04-DB4C-B0E3-B27A4E07C1A5}"/>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C831B42-6A96-8343-B321-3BD5662A090C}"/>
              </a:ext>
            </a:extLst>
          </p:cNvPr>
          <p:cNvSpPr>
            <a:spLocks noGrp="1"/>
          </p:cNvSpPr>
          <p:nvPr>
            <p:ph type="body" sz="quarter" idx="10" hasCustomPrompt="1"/>
          </p:nvPr>
        </p:nvSpPr>
        <p:spPr>
          <a:xfrm>
            <a:off x="703385" y="219247"/>
            <a:ext cx="10412289" cy="914960"/>
          </a:xfrm>
          <a:prstGeom prst="rect">
            <a:avLst/>
          </a:prstGeom>
        </p:spPr>
        <p:txBody>
          <a:bodyPr lIns="0" tIns="0" rIns="0" bIns="0" anchor="ctr"/>
          <a:lstStyle>
            <a:lvl1pPr marL="0" indent="0">
              <a:spcBef>
                <a:spcPts val="0"/>
              </a:spcBef>
              <a:buFontTx/>
              <a:buNone/>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2pPr>
            <a:lvl3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3pPr>
            <a:lvl4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4pPr>
            <a:lvl5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text and callout</a:t>
            </a:r>
          </a:p>
        </p:txBody>
      </p:sp>
      <p:sp>
        <p:nvSpPr>
          <p:cNvPr id="6" name="Text Placeholder 5">
            <a:extLst>
              <a:ext uri="{FF2B5EF4-FFF2-40B4-BE49-F238E27FC236}">
                <a16:creationId xmlns:a16="http://schemas.microsoft.com/office/drawing/2014/main" id="{464D0080-4968-C147-9D17-404A557BFA4C}"/>
              </a:ext>
            </a:extLst>
          </p:cNvPr>
          <p:cNvSpPr>
            <a:spLocks noGrp="1"/>
          </p:cNvSpPr>
          <p:nvPr>
            <p:ph type="body" sz="quarter" idx="11" hasCustomPrompt="1"/>
          </p:nvPr>
        </p:nvSpPr>
        <p:spPr>
          <a:xfrm>
            <a:off x="703385" y="2509520"/>
            <a:ext cx="3106615" cy="2946718"/>
          </a:xfrm>
          <a:prstGeom prst="rect">
            <a:avLst/>
          </a:prstGeom>
        </p:spPr>
        <p:txBody>
          <a:bodyPr lIns="0" tIns="0" rIns="0" bIns="0"/>
          <a:lstStyle>
            <a:lvl1pPr marL="0" indent="0" defTabSz="457200">
              <a:lnSpc>
                <a:spcPct val="100000"/>
              </a:lnSpc>
              <a:spcBef>
                <a:spcPts val="0"/>
              </a:spcBef>
              <a:buFontTx/>
              <a:buNone/>
              <a:tabLst>
                <a:tab pos="457200" algn="l"/>
              </a:tabLst>
              <a:defRPr sz="2000" b="1" i="0">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Callout</a:t>
            </a:r>
          </a:p>
          <a:p>
            <a:pPr lvl="0"/>
            <a:r>
              <a:rPr lang="en-US" err="1"/>
              <a:t>Aliciatur</a:t>
            </a:r>
            <a:r>
              <a:rPr lang="en-US"/>
              <a:t>? Qui </a:t>
            </a:r>
            <a:r>
              <a:rPr lang="en-US" err="1"/>
              <a:t>quis</a:t>
            </a:r>
            <a:r>
              <a:rPr lang="en-US"/>
              <a:t> </a:t>
            </a:r>
            <a:r>
              <a:rPr lang="en-US" err="1"/>
              <a:t>dolum</a:t>
            </a:r>
            <a:r>
              <a:rPr lang="en-US"/>
              <a:t> </a:t>
            </a:r>
            <a:r>
              <a:rPr lang="en-US" err="1"/>
              <a:t>voluptatem</a:t>
            </a:r>
            <a:r>
              <a:rPr lang="en-US"/>
              <a:t> </a:t>
            </a:r>
            <a:r>
              <a:rPr lang="en-US" err="1"/>
              <a:t>conetur</a:t>
            </a:r>
            <a:r>
              <a:rPr lang="en-US"/>
              <a:t>? </a:t>
            </a:r>
            <a:r>
              <a:rPr lang="en-US" err="1"/>
              <a:t>Genis</a:t>
            </a:r>
            <a:r>
              <a:rPr lang="en-US"/>
              <a:t> </a:t>
            </a:r>
            <a:r>
              <a:rPr lang="en-US" err="1"/>
              <a:t>doloriberro</a:t>
            </a:r>
            <a:r>
              <a:rPr lang="en-US"/>
              <a:t> </a:t>
            </a:r>
            <a:r>
              <a:rPr lang="en-US" err="1"/>
              <a:t>tem</a:t>
            </a:r>
            <a:r>
              <a:rPr lang="en-US"/>
              <a:t> </a:t>
            </a:r>
            <a:r>
              <a:rPr lang="en-US" err="1"/>
              <a:t>im</a:t>
            </a:r>
            <a:r>
              <a:rPr lang="en-US"/>
              <a:t> </a:t>
            </a:r>
            <a:r>
              <a:rPr lang="en-US" err="1"/>
              <a:t>entorum</a:t>
            </a:r>
            <a:r>
              <a:rPr lang="en-US"/>
              <a:t> </a:t>
            </a:r>
            <a:r>
              <a:rPr lang="en-US" err="1"/>
              <a:t>iducill</a:t>
            </a:r>
            <a:r>
              <a:rPr lang="en-US"/>
              <a:t>.</a:t>
            </a:r>
          </a:p>
        </p:txBody>
      </p:sp>
      <p:sp>
        <p:nvSpPr>
          <p:cNvPr id="9" name="Text Placeholder 8">
            <a:extLst>
              <a:ext uri="{FF2B5EF4-FFF2-40B4-BE49-F238E27FC236}">
                <a16:creationId xmlns:a16="http://schemas.microsoft.com/office/drawing/2014/main" id="{FD093A76-C7FB-4B4D-A592-4CFB7C16D94C}"/>
              </a:ext>
            </a:extLst>
          </p:cNvPr>
          <p:cNvSpPr>
            <a:spLocks noGrp="1"/>
          </p:cNvSpPr>
          <p:nvPr>
            <p:ph type="body" sz="quarter" idx="12" hasCustomPrompt="1"/>
          </p:nvPr>
        </p:nvSpPr>
        <p:spPr>
          <a:xfrm>
            <a:off x="4530724" y="2509838"/>
            <a:ext cx="6584950" cy="5683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0" indent="0">
              <a:spcBef>
                <a:spcPts val="0"/>
              </a:spcBef>
              <a:buFontTx/>
              <a:buNone/>
              <a:defRPr b="1" i="0">
                <a:solidFill>
                  <a:srgbClr val="04A299"/>
                </a:solidFill>
                <a:latin typeface="Arial" panose="020B0604020202020204" pitchFamily="34" charset="0"/>
                <a:cs typeface="Arial" panose="020B0604020202020204" pitchFamily="34" charset="0"/>
              </a:defRPr>
            </a:lvl2pPr>
            <a:lvl3pPr marL="0" indent="0">
              <a:spcBef>
                <a:spcPts val="0"/>
              </a:spcBef>
              <a:buFontTx/>
              <a:buNone/>
              <a:defRPr b="1" i="0">
                <a:solidFill>
                  <a:srgbClr val="04A299"/>
                </a:solidFill>
                <a:latin typeface="Arial" panose="020B0604020202020204" pitchFamily="34" charset="0"/>
                <a:cs typeface="Arial" panose="020B0604020202020204" pitchFamily="34" charset="0"/>
              </a:defRPr>
            </a:lvl3pPr>
            <a:lvl4pPr marL="0" indent="0">
              <a:spcBef>
                <a:spcPts val="0"/>
              </a:spcBef>
              <a:buFontTx/>
              <a:buNone/>
              <a:defRPr b="1" i="0">
                <a:solidFill>
                  <a:srgbClr val="04A299"/>
                </a:solidFill>
                <a:latin typeface="Arial" panose="020B0604020202020204" pitchFamily="34" charset="0"/>
                <a:cs typeface="Arial" panose="020B0604020202020204" pitchFamily="34" charset="0"/>
              </a:defRPr>
            </a:lvl4pPr>
            <a:lvl5pPr marL="0" indent="0">
              <a:spcBef>
                <a:spcPts val="0"/>
              </a:spcBef>
              <a:buFontTx/>
              <a:buNone/>
              <a:defRPr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5" name="Text Placeholder 4">
            <a:extLst>
              <a:ext uri="{FF2B5EF4-FFF2-40B4-BE49-F238E27FC236}">
                <a16:creationId xmlns:a16="http://schemas.microsoft.com/office/drawing/2014/main" id="{203CAA0C-C32F-E943-A591-90ABA5DF0D31}"/>
              </a:ext>
            </a:extLst>
          </p:cNvPr>
          <p:cNvSpPr>
            <a:spLocks noGrp="1"/>
          </p:cNvSpPr>
          <p:nvPr>
            <p:ph type="body" sz="quarter" idx="13"/>
          </p:nvPr>
        </p:nvSpPr>
        <p:spPr>
          <a:xfrm>
            <a:off x="4530725" y="3233738"/>
            <a:ext cx="6584950" cy="27209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Blue text on a white background&#10;&#10;Description automatically generated">
            <a:extLst>
              <a:ext uri="{FF2B5EF4-FFF2-40B4-BE49-F238E27FC236}">
                <a16:creationId xmlns:a16="http://schemas.microsoft.com/office/drawing/2014/main" id="{9ABDA50C-C818-8C1D-428B-D2A2D98DFE79}"/>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283599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Text + Vide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1CD81-9B70-D544-81B2-C20F305E6686}"/>
              </a:ext>
            </a:extLst>
          </p:cNvPr>
          <p:cNvSpPr/>
          <p:nvPr userDrawn="1"/>
        </p:nvSpPr>
        <p:spPr>
          <a:xfrm>
            <a:off x="4758332" y="2140527"/>
            <a:ext cx="6276109" cy="3678383"/>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ADD3EAB-B430-DB45-AC71-808E1D015982}"/>
              </a:ext>
            </a:extLst>
          </p:cNvPr>
          <p:cNvSpPr>
            <a:spLocks noGrp="1"/>
          </p:cNvSpPr>
          <p:nvPr>
            <p:ph type="body" sz="quarter" idx="10" hasCustomPrompt="1"/>
          </p:nvPr>
        </p:nvSpPr>
        <p:spPr>
          <a:xfrm>
            <a:off x="703385" y="219247"/>
            <a:ext cx="8994798" cy="930103"/>
          </a:xfrm>
          <a:prstGeom prst="rect">
            <a:avLst/>
          </a:prstGeom>
        </p:spPr>
        <p:txBody>
          <a:bodyPr lIns="0" tIns="0" rIns="0" bIns="0" anchor="ctr"/>
          <a:lstStyle>
            <a:lvl1pPr marL="0" indent="0">
              <a:lnSpc>
                <a:spcPct val="90000"/>
              </a:lnSpc>
              <a:spcBef>
                <a:spcPts val="0"/>
              </a:spcBef>
              <a:buFontTx/>
              <a:buNone/>
              <a:defRPr sz="3600" b="1" i="0">
                <a:solidFill>
                  <a:srgbClr val="005492"/>
                </a:solidFill>
                <a:latin typeface="Source Serif Pro" panose="02040603050405020204" pitchFamily="18" charset="0"/>
                <a:ea typeface="Source Serif Pro" panose="02040603050405020204" pitchFamily="18" charset="0"/>
              </a:defRPr>
            </a:lvl1pPr>
            <a:lvl2pPr>
              <a:buFontTx/>
              <a:buNone/>
              <a:defRPr/>
            </a:lvl2pPr>
            <a:lvl3pPr>
              <a:buFontTx/>
              <a:buNone/>
              <a:defRPr/>
            </a:lvl3pPr>
            <a:lvl4pPr>
              <a:buFontTx/>
              <a:buNone/>
              <a:defRPr/>
            </a:lvl4pPr>
            <a:lvl5pPr>
              <a:buFontTx/>
              <a:buNone/>
              <a:defRPr/>
            </a:lvl5pPr>
          </a:lstStyle>
          <a:p>
            <a:pPr lvl="0"/>
            <a:r>
              <a:rPr lang="en-US"/>
              <a:t>One column text and video</a:t>
            </a:r>
          </a:p>
        </p:txBody>
      </p:sp>
      <p:sp>
        <p:nvSpPr>
          <p:cNvPr id="8" name="Text Placeholder 7">
            <a:extLst>
              <a:ext uri="{FF2B5EF4-FFF2-40B4-BE49-F238E27FC236}">
                <a16:creationId xmlns:a16="http://schemas.microsoft.com/office/drawing/2014/main" id="{2A01D9E2-D4E8-0B47-8485-F17B1333CDFC}"/>
              </a:ext>
            </a:extLst>
          </p:cNvPr>
          <p:cNvSpPr>
            <a:spLocks noGrp="1"/>
          </p:cNvSpPr>
          <p:nvPr>
            <p:ph type="body" sz="quarter" idx="11" hasCustomPrompt="1"/>
          </p:nvPr>
        </p:nvSpPr>
        <p:spPr>
          <a:xfrm>
            <a:off x="703385" y="2139950"/>
            <a:ext cx="3646365" cy="3678238"/>
          </a:xfrm>
          <a:prstGeom prst="rect">
            <a:avLst/>
          </a:prstGeom>
        </p:spPr>
        <p:txBody>
          <a:bodyPr lIns="0" tIns="0" rIns="0" bIns="0"/>
          <a:lstStyle>
            <a:lvl1pPr marL="0" indent="0" defTabSz="457200">
              <a:lnSpc>
                <a:spcPct val="100000"/>
              </a:lnSpc>
              <a:spcBef>
                <a:spcPts val="0"/>
              </a:spcBef>
              <a:spcAft>
                <a:spcPts val="0"/>
              </a:spcAft>
              <a:buFontTx/>
              <a:buNone/>
              <a:tabLst>
                <a:tab pos="457200" algn="l"/>
              </a:tabLst>
              <a:defRPr sz="2000" b="1" i="0">
                <a:solidFill>
                  <a:schemeClr val="tx1"/>
                </a:solidFill>
              </a:defRPr>
            </a:lvl1pPr>
            <a:lvl2pPr>
              <a:buFontTx/>
              <a:buNone/>
              <a:defRPr/>
            </a:lvl2pPr>
            <a:lvl3pPr>
              <a:buFontTx/>
              <a:buNone/>
              <a:defRPr/>
            </a:lvl3pPr>
            <a:lvl4pPr>
              <a:buFontTx/>
              <a:buNone/>
              <a:defRPr/>
            </a:lvl4pPr>
            <a:lvl5pPr>
              <a:buFontTx/>
              <a:buNone/>
              <a:defRPr/>
            </a:lvl5pPr>
          </a:lstStyle>
          <a:p>
            <a:pPr lvl="0"/>
            <a:r>
              <a:rPr lang="en-US"/>
              <a:t>Text</a:t>
            </a:r>
          </a:p>
        </p:txBody>
      </p:sp>
      <p:sp>
        <p:nvSpPr>
          <p:cNvPr id="11" name="Media Placeholder 10">
            <a:extLst>
              <a:ext uri="{FF2B5EF4-FFF2-40B4-BE49-F238E27FC236}">
                <a16:creationId xmlns:a16="http://schemas.microsoft.com/office/drawing/2014/main" id="{FCFC6577-73CE-BE41-B0FC-3E2C70F35C72}"/>
              </a:ext>
            </a:extLst>
          </p:cNvPr>
          <p:cNvSpPr>
            <a:spLocks noGrp="1"/>
          </p:cNvSpPr>
          <p:nvPr>
            <p:ph type="media" sz="quarter" idx="12"/>
          </p:nvPr>
        </p:nvSpPr>
        <p:spPr>
          <a:xfrm>
            <a:off x="4904078" y="2259013"/>
            <a:ext cx="6013450" cy="3449637"/>
          </a:xfrm>
          <a:prstGeom prst="rect">
            <a:avLst/>
          </a:prstGeom>
          <a:solidFill>
            <a:schemeClr val="bg2"/>
          </a:solidFill>
        </p:spPr>
        <p:txBody>
          <a:bodyPr anchor="ctr"/>
          <a:lstStyle>
            <a:lvl1pPr algn="ctr">
              <a:buFontTx/>
              <a:buNone/>
              <a:defRPr/>
            </a:lvl1pPr>
          </a:lstStyle>
          <a:p>
            <a:endParaRPr lang="en-US"/>
          </a:p>
        </p:txBody>
      </p:sp>
      <p:sp>
        <p:nvSpPr>
          <p:cNvPr id="15" name="Slide Number Placeholder 12">
            <a:extLst>
              <a:ext uri="{FF2B5EF4-FFF2-40B4-BE49-F238E27FC236}">
                <a16:creationId xmlns:a16="http://schemas.microsoft.com/office/drawing/2014/main" id="{38D78690-5FFB-9E4D-B212-42ED7E39559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75D90E28-96C2-A643-AEDE-DD6FEF8FFDD3}"/>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2" name="Picture 1" descr="Blue text on a white background&#10;&#10;Description automatically generated">
            <a:extLst>
              <a:ext uri="{FF2B5EF4-FFF2-40B4-BE49-F238E27FC236}">
                <a16:creationId xmlns:a16="http://schemas.microsoft.com/office/drawing/2014/main" id="{D16B9609-A604-6D8E-EFE8-B5BEF05D1FD0}"/>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6930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268696"/>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65" r:id="rId3"/>
    <p:sldLayoutId id="2147483666" r:id="rId4"/>
    <p:sldLayoutId id="2147483667" r:id="rId5"/>
    <p:sldLayoutId id="2147483669" r:id="rId6"/>
    <p:sldLayoutId id="2147483676" r:id="rId7"/>
    <p:sldLayoutId id="2147483675" r:id="rId8"/>
    <p:sldLayoutId id="2147483678" r:id="rId9"/>
    <p:sldLayoutId id="2147483650" r:id="rId10"/>
    <p:sldLayoutId id="2147483690" r:id="rId11"/>
    <p:sldLayoutId id="2147483652" r:id="rId12"/>
    <p:sldLayoutId id="2147483677" r:id="rId13"/>
    <p:sldLayoutId id="2147483655" r:id="rId14"/>
    <p:sldLayoutId id="2147483657" r:id="rId15"/>
    <p:sldLayoutId id="2147483654" r:id="rId16"/>
    <p:sldLayoutId id="2147483653" r:id="rId17"/>
    <p:sldLayoutId id="2147483656" r:id="rId18"/>
    <p:sldLayoutId id="2147483658" r:id="rId19"/>
    <p:sldLayoutId id="2147483679" r:id="rId20"/>
    <p:sldLayoutId id="2147483687" r:id="rId21"/>
    <p:sldLayoutId id="2147483685" r:id="rId22"/>
    <p:sldLayoutId id="2147483684" r:id="rId23"/>
    <p:sldLayoutId id="2147483686" r:id="rId24"/>
    <p:sldLayoutId id="2147483671" r:id="rId25"/>
    <p:sldLayoutId id="2147483672" r:id="rId26"/>
    <p:sldLayoutId id="2147483683" r:id="rId27"/>
    <p:sldLayoutId id="2147483674" r:id="rId2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387072-48B6-4B2A-BD86-4B0474214F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F12E47-22B8-95EF-A3F7-97E72FFF63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71CC7D-33BA-8B3D-5E44-E4E2B837FD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43DEBB49-F183-4192-87E0-CCC6B27343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15CBB2-ABAD-6E65-1062-0E6068CCAC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67BF40-C4DD-444D-99F0-9DF89A561002}" type="slidenum">
              <a:rPr lang="en-US" smtClean="0"/>
              <a:t>‹#›</a:t>
            </a:fld>
            <a:endParaRPr lang="en-US"/>
          </a:p>
        </p:txBody>
      </p:sp>
    </p:spTree>
    <p:extLst>
      <p:ext uri="{BB962C8B-B14F-4D97-AF65-F5344CB8AC3E}">
        <p14:creationId xmlns:p14="http://schemas.microsoft.com/office/powerpoint/2010/main" val="260560244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mailto:kscales@phational.org"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hyperlink" Target="mailto:Bers0017@umn.edu" TargetMode="External"/><Relationship Id="rId4" Type="http://schemas.openxmlformats.org/officeDocument/2006/relationships/hyperlink" Target="mailto:smccall@phinational.org" TargetMode="External"/></Relationships>
</file>

<file path=ppt/slides/_rels/slide43.xml.rels><?xml version="1.0" encoding="UTF-8" standalone="yes"?>
<Relationships xmlns="http://schemas.openxmlformats.org/package/2006/relationships"><Relationship Id="rId2" Type="http://schemas.openxmlformats.org/officeDocument/2006/relationships/hyperlink" Target="https://acl.gov/DCWcenter"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www.naccho.org/uploads/downloadable-resources/Programs/Public-Health-Infrastructure/KelloggLogicModelGuide_161122_162808.pdf" TargetMode="External"/><Relationship Id="rId5" Type="http://schemas.openxmlformats.org/officeDocument/2006/relationships/image" Target="../media/image20.png"/><Relationship Id="rId4" Type="http://schemas.openxmlformats.org/officeDocument/2006/relationships/hyperlink" Target="https://www.betterevaluation.org/sites/default/files/WKKF_StepByStepGuideToEvaluation_smaller.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09B87C-6475-D1F9-8D73-94287C12C9D9}"/>
              </a:ext>
            </a:extLst>
          </p:cNvPr>
          <p:cNvSpPr>
            <a:spLocks noGrp="1"/>
          </p:cNvSpPr>
          <p:nvPr>
            <p:ph type="title" idx="4294967295"/>
          </p:nvPr>
        </p:nvSpPr>
        <p:spPr>
          <a:xfrm>
            <a:off x="920754" y="1714123"/>
            <a:ext cx="5599112" cy="153511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mn-cs"/>
              </a:rPr>
              <a:t>Data Workshop Series</a:t>
            </a:r>
          </a:p>
        </p:txBody>
      </p:sp>
      <p:sp>
        <p:nvSpPr>
          <p:cNvPr id="2" name="Subtitle 1">
            <a:extLst>
              <a:ext uri="{FF2B5EF4-FFF2-40B4-BE49-F238E27FC236}">
                <a16:creationId xmlns:a16="http://schemas.microsoft.com/office/drawing/2014/main" id="{3456F599-3113-471D-C824-49A675D1A5CF}"/>
              </a:ext>
            </a:extLst>
          </p:cNvPr>
          <p:cNvSpPr>
            <a:spLocks noGrp="1"/>
          </p:cNvSpPr>
          <p:nvPr>
            <p:ph type="subTitle" idx="1"/>
          </p:nvPr>
        </p:nvSpPr>
        <p:spPr>
          <a:xfrm>
            <a:off x="920616" y="3429000"/>
            <a:ext cx="5175384" cy="1535112"/>
          </a:xfrm>
        </p:spPr>
        <p:txBody>
          <a:bodyPr/>
          <a:lstStyle/>
          <a:p>
            <a:r>
              <a:rPr lang="en-US" dirty="0"/>
              <a:t>Evaluating the Impact of Direct Care Workforce Investments</a:t>
            </a:r>
          </a:p>
        </p:txBody>
      </p:sp>
      <p:pic>
        <p:nvPicPr>
          <p:cNvPr id="7" name="Picture 6" descr="Direct Care Workforce Strategies Center">
            <a:extLst>
              <a:ext uri="{FF2B5EF4-FFF2-40B4-BE49-F238E27FC236}">
                <a16:creationId xmlns:a16="http://schemas.microsoft.com/office/drawing/2014/main" id="{05E1A8DF-B010-265E-5BCA-2D9436E2CA6D}"/>
              </a:ext>
            </a:extLst>
          </p:cNvPr>
          <p:cNvPicPr>
            <a:picLocks noChangeAspect="1"/>
          </p:cNvPicPr>
          <p:nvPr/>
        </p:nvPicPr>
        <p:blipFill>
          <a:blip r:embed="rId3"/>
          <a:stretch>
            <a:fillRect/>
          </a:stretch>
        </p:blipFill>
        <p:spPr>
          <a:xfrm>
            <a:off x="450183" y="321154"/>
            <a:ext cx="2663954" cy="511820"/>
          </a:xfrm>
          <a:prstGeom prst="rect">
            <a:avLst/>
          </a:prstGeom>
        </p:spPr>
      </p:pic>
      <p:sp>
        <p:nvSpPr>
          <p:cNvPr id="4" name="Text Placeholder 3">
            <a:extLst>
              <a:ext uri="{FF2B5EF4-FFF2-40B4-BE49-F238E27FC236}">
                <a16:creationId xmlns:a16="http://schemas.microsoft.com/office/drawing/2014/main" id="{F8350B53-4D95-6F4A-73D8-29527A2BBE4C}"/>
              </a:ext>
            </a:extLst>
          </p:cNvPr>
          <p:cNvSpPr>
            <a:spLocks noGrp="1"/>
          </p:cNvSpPr>
          <p:nvPr>
            <p:ph type="body" sz="quarter" idx="11"/>
          </p:nvPr>
        </p:nvSpPr>
        <p:spPr/>
        <p:txBody>
          <a:bodyPr/>
          <a:lstStyle/>
          <a:p>
            <a:r>
              <a:rPr lang="en-US" noProof="0" dirty="0"/>
              <a:t>Kezia Scales, PhD</a:t>
            </a:r>
          </a:p>
        </p:txBody>
      </p:sp>
      <p:sp>
        <p:nvSpPr>
          <p:cNvPr id="5" name="Text Placeholder 4">
            <a:extLst>
              <a:ext uri="{FF2B5EF4-FFF2-40B4-BE49-F238E27FC236}">
                <a16:creationId xmlns:a16="http://schemas.microsoft.com/office/drawing/2014/main" id="{D8E94201-5EC9-5518-AEC9-A4C7B01C9B5A}"/>
              </a:ext>
            </a:extLst>
          </p:cNvPr>
          <p:cNvSpPr>
            <a:spLocks noGrp="1"/>
          </p:cNvSpPr>
          <p:nvPr>
            <p:ph type="body" sz="quarter" idx="12"/>
          </p:nvPr>
        </p:nvSpPr>
        <p:spPr/>
        <p:txBody>
          <a:bodyPr/>
          <a:lstStyle/>
          <a:p>
            <a:r>
              <a:rPr lang="en-US" noProof="0" dirty="0"/>
              <a:t>VP of Policy, Research, &amp; Evaluation, PHI</a:t>
            </a:r>
          </a:p>
        </p:txBody>
      </p:sp>
      <p:sp>
        <p:nvSpPr>
          <p:cNvPr id="6" name="Text Placeholder 5">
            <a:extLst>
              <a:ext uri="{FF2B5EF4-FFF2-40B4-BE49-F238E27FC236}">
                <a16:creationId xmlns:a16="http://schemas.microsoft.com/office/drawing/2014/main" id="{810BD0FC-778F-C9EE-4403-3CAB205601F9}"/>
              </a:ext>
            </a:extLst>
          </p:cNvPr>
          <p:cNvSpPr>
            <a:spLocks noGrp="1"/>
          </p:cNvSpPr>
          <p:nvPr>
            <p:ph type="body" sz="quarter" idx="13"/>
          </p:nvPr>
        </p:nvSpPr>
        <p:spPr/>
        <p:txBody>
          <a:bodyPr/>
          <a:lstStyle/>
          <a:p>
            <a:r>
              <a:rPr lang="en-US" noProof="0" dirty="0"/>
              <a:t>February 26, 2026</a:t>
            </a:r>
          </a:p>
        </p:txBody>
      </p:sp>
    </p:spTree>
    <p:extLst>
      <p:ext uri="{BB962C8B-B14F-4D97-AF65-F5344CB8AC3E}">
        <p14:creationId xmlns:p14="http://schemas.microsoft.com/office/powerpoint/2010/main" val="3557549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11BB-C852-C86E-FA53-A857677F518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9F89F9-8490-0162-5C31-34B556207BE6}"/>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in Designing an Effective Evaluation Plan</a:t>
            </a:r>
          </a:p>
        </p:txBody>
      </p:sp>
      <p:sp>
        <p:nvSpPr>
          <p:cNvPr id="2" name="Text Placeholder 1">
            <a:extLst>
              <a:ext uri="{FF2B5EF4-FFF2-40B4-BE49-F238E27FC236}">
                <a16:creationId xmlns:a16="http://schemas.microsoft.com/office/drawing/2014/main" id="{BE527E47-FB29-482E-8AE3-C29A3E32EA5B}"/>
              </a:ext>
            </a:extLst>
          </p:cNvPr>
          <p:cNvSpPr>
            <a:spLocks noGrp="1"/>
          </p:cNvSpPr>
          <p:nvPr>
            <p:ph type="body" idx="1"/>
          </p:nvPr>
        </p:nvSpPr>
        <p:spPr>
          <a:xfrm>
            <a:off x="819150" y="4487861"/>
            <a:ext cx="8518033" cy="1549401"/>
          </a:xfrm>
        </p:spPr>
        <p:txBody>
          <a:bodyPr/>
          <a:lstStyle/>
          <a:p>
            <a:pPr>
              <a:spcBef>
                <a:spcPts val="1200"/>
              </a:spcBef>
            </a:pPr>
            <a:r>
              <a:rPr lang="en-US" sz="4000" b="1" dirty="0"/>
              <a:t>Engaging Partners</a:t>
            </a:r>
            <a:endParaRPr lang="en-US" dirty="0"/>
          </a:p>
        </p:txBody>
      </p:sp>
      <p:sp>
        <p:nvSpPr>
          <p:cNvPr id="5" name="TextBox 4">
            <a:extLst>
              <a:ext uri="{FF2B5EF4-FFF2-40B4-BE49-F238E27FC236}">
                <a16:creationId xmlns:a16="http://schemas.microsoft.com/office/drawing/2014/main" id="{BBB50CF2-2B0F-00D3-0101-4509DC63C5AD}"/>
              </a:ext>
            </a:extLst>
          </p:cNvPr>
          <p:cNvSpPr txBox="1"/>
          <p:nvPr/>
        </p:nvSpPr>
        <p:spPr>
          <a:xfrm>
            <a:off x="9739914" y="3273311"/>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9EC5E6"/>
                </a:solidFill>
                <a:effectLst/>
                <a:uLnTx/>
                <a:uFillTx/>
                <a:latin typeface="Arial" panose="020B0604020202020204"/>
                <a:ea typeface="+mn-ea"/>
                <a:cs typeface="+mn-cs"/>
              </a:rPr>
              <a:t>1</a:t>
            </a:r>
          </a:p>
        </p:txBody>
      </p:sp>
    </p:spTree>
    <p:extLst>
      <p:ext uri="{BB962C8B-B14F-4D97-AF65-F5344CB8AC3E}">
        <p14:creationId xmlns:p14="http://schemas.microsoft.com/office/powerpoint/2010/main" val="3476276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922D6-7BCA-AECB-8CB7-0046DB8BC595}"/>
              </a:ext>
            </a:extLst>
          </p:cNvPr>
          <p:cNvSpPr>
            <a:spLocks noGrp="1"/>
          </p:cNvSpPr>
          <p:nvPr>
            <p:ph type="title"/>
          </p:nvPr>
        </p:nvSpPr>
        <p:spPr/>
        <p:txBody>
          <a:bodyPr/>
          <a:lstStyle/>
          <a:p>
            <a:r>
              <a:rPr lang="en-US" dirty="0"/>
              <a:t>Engage Partners in Planning the Evaluation</a:t>
            </a:r>
          </a:p>
        </p:txBody>
      </p:sp>
      <p:sp>
        <p:nvSpPr>
          <p:cNvPr id="2" name="Content Placeholder 1">
            <a:extLst>
              <a:ext uri="{FF2B5EF4-FFF2-40B4-BE49-F238E27FC236}">
                <a16:creationId xmlns:a16="http://schemas.microsoft.com/office/drawing/2014/main" id="{BB89A805-7E0B-BB10-4812-040778BE3170}"/>
              </a:ext>
            </a:extLst>
          </p:cNvPr>
          <p:cNvSpPr>
            <a:spLocks noGrp="1"/>
          </p:cNvSpPr>
          <p:nvPr>
            <p:ph idx="1"/>
          </p:nvPr>
        </p:nvSpPr>
        <p:spPr/>
        <p:txBody>
          <a:bodyPr/>
          <a:lstStyle/>
          <a:p>
            <a:r>
              <a:rPr lang="en-US" dirty="0"/>
              <a:t>Critical questions for partner input include:</a:t>
            </a:r>
          </a:p>
        </p:txBody>
      </p:sp>
      <p:sp>
        <p:nvSpPr>
          <p:cNvPr id="4" name="Text Placeholder 3">
            <a:extLst>
              <a:ext uri="{FF2B5EF4-FFF2-40B4-BE49-F238E27FC236}">
                <a16:creationId xmlns:a16="http://schemas.microsoft.com/office/drawing/2014/main" id="{3978CDEC-7EA7-BE63-FEBE-D5F4A565BBF8}"/>
              </a:ext>
            </a:extLst>
          </p:cNvPr>
          <p:cNvSpPr>
            <a:spLocks noGrp="1"/>
          </p:cNvSpPr>
          <p:nvPr>
            <p:ph type="body" sz="quarter" idx="12"/>
          </p:nvPr>
        </p:nvSpPr>
        <p:spPr>
          <a:xfrm>
            <a:off x="728146" y="2372174"/>
            <a:ext cx="10686494" cy="2800832"/>
          </a:xfrm>
        </p:spPr>
        <p:txBody>
          <a:bodyPr/>
          <a:lstStyle/>
          <a:p>
            <a:pPr marL="282575" indent="-231775">
              <a:lnSpc>
                <a:spcPct val="150000"/>
              </a:lnSpc>
              <a:spcAft>
                <a:spcPts val="1200"/>
              </a:spcAft>
              <a:buClr>
                <a:schemeClr val="tx2"/>
              </a:buClr>
              <a:buFont typeface="Arial" panose="020B0604020202020204" pitchFamily="34" charset="0"/>
              <a:buChar char="•"/>
            </a:pPr>
            <a:r>
              <a:rPr lang="en-US" sz="1800" dirty="0"/>
              <a:t>What results are expected from the strategy, initiative, or program? </a:t>
            </a:r>
          </a:p>
          <a:p>
            <a:pPr marL="282575" indent="-231775">
              <a:lnSpc>
                <a:spcPct val="150000"/>
              </a:lnSpc>
              <a:spcAft>
                <a:spcPts val="1200"/>
              </a:spcAft>
              <a:buClr>
                <a:schemeClr val="tx2"/>
              </a:buClr>
              <a:buFont typeface="Arial" panose="020B0604020202020204" pitchFamily="34" charset="0"/>
              <a:buChar char="•"/>
            </a:pPr>
            <a:r>
              <a:rPr lang="en-US" sz="1800" dirty="0"/>
              <a:t>What will success look like? How will we know when we have achieved it? </a:t>
            </a:r>
          </a:p>
          <a:p>
            <a:pPr marL="282575" indent="-231775">
              <a:lnSpc>
                <a:spcPct val="150000"/>
              </a:lnSpc>
              <a:spcAft>
                <a:spcPts val="1200"/>
              </a:spcAft>
              <a:buClr>
                <a:schemeClr val="tx2"/>
              </a:buClr>
              <a:buFont typeface="Arial" panose="020B0604020202020204" pitchFamily="34" charset="0"/>
              <a:buChar char="•"/>
            </a:pPr>
            <a:r>
              <a:rPr lang="en-US" sz="1800" dirty="0"/>
              <a:t>What factors might help or hinder success? </a:t>
            </a:r>
          </a:p>
          <a:p>
            <a:pPr marL="282575" indent="-231775">
              <a:lnSpc>
                <a:spcPct val="150000"/>
              </a:lnSpc>
              <a:spcAft>
                <a:spcPts val="1200"/>
              </a:spcAft>
              <a:buClr>
                <a:schemeClr val="tx2"/>
              </a:buClr>
              <a:buFont typeface="Arial" panose="020B0604020202020204" pitchFamily="34" charset="0"/>
              <a:buChar char="•"/>
            </a:pPr>
            <a:r>
              <a:rPr lang="en-US" sz="1800" dirty="0"/>
              <a:t>What potential benefits and harms of evaluation should be assessed?</a:t>
            </a:r>
          </a:p>
          <a:p>
            <a:pPr marL="282575" indent="-231775">
              <a:lnSpc>
                <a:spcPct val="150000"/>
              </a:lnSpc>
              <a:spcAft>
                <a:spcPts val="1200"/>
              </a:spcAft>
              <a:buClr>
                <a:schemeClr val="tx2"/>
              </a:buClr>
              <a:buFont typeface="Arial" panose="020B0604020202020204" pitchFamily="34" charset="0"/>
              <a:buChar char="•"/>
            </a:pPr>
            <a:r>
              <a:rPr lang="en-US" sz="1800" dirty="0"/>
              <a:t>Who or what are the best data sources? </a:t>
            </a:r>
          </a:p>
          <a:p>
            <a:pPr marL="282575" indent="-231775">
              <a:lnSpc>
                <a:spcPct val="150000"/>
              </a:lnSpc>
              <a:spcAft>
                <a:spcPts val="1200"/>
              </a:spcAft>
              <a:buClr>
                <a:schemeClr val="tx2"/>
              </a:buClr>
              <a:buFont typeface="Arial" panose="020B0604020202020204" pitchFamily="34" charset="0"/>
              <a:buChar char="•"/>
            </a:pPr>
            <a:r>
              <a:rPr lang="en-US" sz="1800" dirty="0"/>
              <a:t>Who else should be consulted on the evaluation plan and informed of the results?</a:t>
            </a:r>
          </a:p>
        </p:txBody>
      </p:sp>
    </p:spTree>
    <p:extLst>
      <p:ext uri="{BB962C8B-B14F-4D97-AF65-F5344CB8AC3E}">
        <p14:creationId xmlns:p14="http://schemas.microsoft.com/office/powerpoint/2010/main" val="1925352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FCDD6-9593-2B61-0639-34BA302624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CAD70ED-301A-C596-E728-52680E605CF8}"/>
              </a:ext>
            </a:extLst>
          </p:cNvPr>
          <p:cNvSpPr>
            <a:spLocks noGrp="1"/>
          </p:cNvSpPr>
          <p:nvPr>
            <p:ph type="title"/>
          </p:nvPr>
        </p:nvSpPr>
        <p:spPr>
          <a:xfrm>
            <a:off x="731522" y="230399"/>
            <a:ext cx="10393678" cy="914960"/>
          </a:xfrm>
        </p:spPr>
        <p:txBody>
          <a:bodyPr/>
          <a:lstStyle/>
          <a:p>
            <a:r>
              <a:rPr lang="en-US" dirty="0"/>
              <a:t>Planning Tool for Partner Engagement</a:t>
            </a:r>
          </a:p>
        </p:txBody>
      </p:sp>
      <p:graphicFrame>
        <p:nvGraphicFramePr>
          <p:cNvPr id="2" name="Table 1" descr="Five-column table for planning stakeholder engagement, capturing each interested party's mode of engagement, cost and other considerations, role in evaluation, and frequency of engagement, with two example rows and one blank row for additional entries.">
            <a:extLst>
              <a:ext uri="{FF2B5EF4-FFF2-40B4-BE49-F238E27FC236}">
                <a16:creationId xmlns:a16="http://schemas.microsoft.com/office/drawing/2014/main" id="{DE437EB4-4490-4111-C7A1-0C1D784DD3CF}"/>
              </a:ext>
            </a:extLst>
          </p:cNvPr>
          <p:cNvGraphicFramePr>
            <a:graphicFrameLocks noGrp="1"/>
          </p:cNvGraphicFramePr>
          <p:nvPr>
            <p:extLst>
              <p:ext uri="{D42A27DB-BD31-4B8C-83A1-F6EECF244321}">
                <p14:modId xmlns:p14="http://schemas.microsoft.com/office/powerpoint/2010/main" val="1534032790"/>
              </p:ext>
            </p:extLst>
          </p:nvPr>
        </p:nvGraphicFramePr>
        <p:xfrm>
          <a:off x="731522" y="1835350"/>
          <a:ext cx="10687325" cy="3716481"/>
        </p:xfrm>
        <a:graphic>
          <a:graphicData uri="http://schemas.openxmlformats.org/drawingml/2006/table">
            <a:tbl>
              <a:tblPr firstRow="1" bandRow="1">
                <a:tableStyleId>{5940675A-B579-460E-94D1-54222C63F5DA}</a:tableStyleId>
              </a:tblPr>
              <a:tblGrid>
                <a:gridCol w="2137465">
                  <a:extLst>
                    <a:ext uri="{9D8B030D-6E8A-4147-A177-3AD203B41FA5}">
                      <a16:colId xmlns:a16="http://schemas.microsoft.com/office/drawing/2014/main" val="2888360857"/>
                    </a:ext>
                  </a:extLst>
                </a:gridCol>
                <a:gridCol w="2137465">
                  <a:extLst>
                    <a:ext uri="{9D8B030D-6E8A-4147-A177-3AD203B41FA5}">
                      <a16:colId xmlns:a16="http://schemas.microsoft.com/office/drawing/2014/main" val="4290630979"/>
                    </a:ext>
                  </a:extLst>
                </a:gridCol>
                <a:gridCol w="2137465">
                  <a:extLst>
                    <a:ext uri="{9D8B030D-6E8A-4147-A177-3AD203B41FA5}">
                      <a16:colId xmlns:a16="http://schemas.microsoft.com/office/drawing/2014/main" val="2031969144"/>
                    </a:ext>
                  </a:extLst>
                </a:gridCol>
                <a:gridCol w="2137465">
                  <a:extLst>
                    <a:ext uri="{9D8B030D-6E8A-4147-A177-3AD203B41FA5}">
                      <a16:colId xmlns:a16="http://schemas.microsoft.com/office/drawing/2014/main" val="2224519964"/>
                    </a:ext>
                  </a:extLst>
                </a:gridCol>
                <a:gridCol w="2137465">
                  <a:extLst>
                    <a:ext uri="{9D8B030D-6E8A-4147-A177-3AD203B41FA5}">
                      <a16:colId xmlns:a16="http://schemas.microsoft.com/office/drawing/2014/main" val="1375043928"/>
                    </a:ext>
                  </a:extLst>
                </a:gridCol>
              </a:tblGrid>
              <a:tr h="985908">
                <a:tc>
                  <a:txBody>
                    <a:bodyPr/>
                    <a:lstStyle/>
                    <a:p>
                      <a:r>
                        <a:rPr lang="en-US" sz="2000" b="1" dirty="0">
                          <a:solidFill>
                            <a:schemeClr val="bg1"/>
                          </a:solidFill>
                        </a:rPr>
                        <a:t>Interested party</a:t>
                      </a:r>
                    </a:p>
                  </a:txBody>
                  <a:tcPr anchor="ctr">
                    <a:solidFill>
                      <a:srgbClr val="005492"/>
                    </a:solidFill>
                  </a:tcPr>
                </a:tc>
                <a:tc>
                  <a:txBody>
                    <a:bodyPr/>
                    <a:lstStyle/>
                    <a:p>
                      <a:r>
                        <a:rPr lang="en-US" sz="2000" b="1" dirty="0">
                          <a:solidFill>
                            <a:schemeClr val="bg1"/>
                          </a:solidFill>
                        </a:rPr>
                        <a:t>Mode of engagement</a:t>
                      </a:r>
                    </a:p>
                  </a:txBody>
                  <a:tcPr anchor="ctr">
                    <a:solidFill>
                      <a:srgbClr val="005492"/>
                    </a:solidFill>
                  </a:tcPr>
                </a:tc>
                <a:tc>
                  <a:txBody>
                    <a:bodyPr/>
                    <a:lstStyle/>
                    <a:p>
                      <a:r>
                        <a:rPr lang="en-US" sz="2000" b="1" dirty="0">
                          <a:solidFill>
                            <a:schemeClr val="bg1"/>
                          </a:solidFill>
                        </a:rPr>
                        <a:t>Cost and other considerations</a:t>
                      </a:r>
                    </a:p>
                  </a:txBody>
                  <a:tcPr anchor="ctr">
                    <a:solidFill>
                      <a:srgbClr val="005492"/>
                    </a:solidFill>
                  </a:tcPr>
                </a:tc>
                <a:tc>
                  <a:txBody>
                    <a:bodyPr/>
                    <a:lstStyle/>
                    <a:p>
                      <a:r>
                        <a:rPr lang="en-US" sz="2000" b="1" dirty="0">
                          <a:solidFill>
                            <a:schemeClr val="bg1"/>
                          </a:solidFill>
                        </a:rPr>
                        <a:t>Role in evaluation</a:t>
                      </a:r>
                    </a:p>
                  </a:txBody>
                  <a:tcPr anchor="ctr">
                    <a:solidFill>
                      <a:srgbClr val="005492"/>
                    </a:solidFill>
                  </a:tcPr>
                </a:tc>
                <a:tc>
                  <a:txBody>
                    <a:bodyPr/>
                    <a:lstStyle/>
                    <a:p>
                      <a:r>
                        <a:rPr lang="en-US" sz="2000" b="1" dirty="0">
                          <a:solidFill>
                            <a:schemeClr val="bg1"/>
                          </a:solidFill>
                        </a:rPr>
                        <a:t>Frequency of engagement</a:t>
                      </a:r>
                    </a:p>
                  </a:txBody>
                  <a:tcPr anchor="ctr">
                    <a:solidFill>
                      <a:srgbClr val="005492"/>
                    </a:solidFill>
                  </a:tcPr>
                </a:tc>
                <a:extLst>
                  <a:ext uri="{0D108BD9-81ED-4DB2-BD59-A6C34878D82A}">
                    <a16:rowId xmlns:a16="http://schemas.microsoft.com/office/drawing/2014/main" val="1816170708"/>
                  </a:ext>
                </a:extLst>
              </a:tr>
              <a:tr h="627453">
                <a:tc>
                  <a:txBody>
                    <a:bodyPr/>
                    <a:lstStyle/>
                    <a:p>
                      <a:r>
                        <a:rPr lang="en-US" i="1" dirty="0">
                          <a:solidFill>
                            <a:schemeClr val="tx1"/>
                          </a:solidFill>
                        </a:rPr>
                        <a:t>e.g., Direct care workers</a:t>
                      </a:r>
                    </a:p>
                  </a:txBody>
                  <a:tcPr anchor="ctr">
                    <a:solidFill>
                      <a:srgbClr val="ADCEE9"/>
                    </a:solidFill>
                  </a:tcPr>
                </a:tc>
                <a:tc>
                  <a:txBody>
                    <a:bodyPr/>
                    <a:lstStyle/>
                    <a:p>
                      <a:r>
                        <a:rPr lang="en-US" i="1" dirty="0">
                          <a:solidFill>
                            <a:schemeClr val="tx1"/>
                          </a:solidFill>
                        </a:rPr>
                        <a:t>Listening sessions</a:t>
                      </a:r>
                    </a:p>
                  </a:txBody>
                  <a:tcPr anchor="ctr">
                    <a:solidFill>
                      <a:srgbClr val="ADCEE9"/>
                    </a:solidFill>
                  </a:tcPr>
                </a:tc>
                <a:tc>
                  <a:txBody>
                    <a:bodyPr/>
                    <a:lstStyle/>
                    <a:p>
                      <a:r>
                        <a:rPr lang="en-US" i="1" dirty="0">
                          <a:solidFill>
                            <a:schemeClr val="tx1"/>
                          </a:solidFill>
                        </a:rPr>
                        <a:t>Travel and related expenses (if held in person)</a:t>
                      </a:r>
                    </a:p>
                  </a:txBody>
                  <a:tcPr anchor="ctr">
                    <a:solidFill>
                      <a:srgbClr val="ADCEE9"/>
                    </a:solidFill>
                  </a:tcPr>
                </a:tc>
                <a:tc>
                  <a:txBody>
                    <a:bodyPr/>
                    <a:lstStyle/>
                    <a:p>
                      <a:r>
                        <a:rPr lang="en-US" i="1" dirty="0">
                          <a:solidFill>
                            <a:schemeClr val="tx1"/>
                          </a:solidFill>
                        </a:rPr>
                        <a:t>Inform definition of success, key metrics, benefits and harms</a:t>
                      </a:r>
                    </a:p>
                  </a:txBody>
                  <a:tcPr anchor="ctr">
                    <a:solidFill>
                      <a:srgbClr val="ADCEE9"/>
                    </a:solidFill>
                  </a:tcPr>
                </a:tc>
                <a:tc>
                  <a:txBody>
                    <a:bodyPr/>
                    <a:lstStyle/>
                    <a:p>
                      <a:r>
                        <a:rPr lang="en-US" i="1" dirty="0">
                          <a:solidFill>
                            <a:schemeClr val="tx1"/>
                          </a:solidFill>
                        </a:rPr>
                        <a:t>Beginning and midpoint of project</a:t>
                      </a:r>
                    </a:p>
                  </a:txBody>
                  <a:tcPr anchor="ctr">
                    <a:solidFill>
                      <a:srgbClr val="ADCEE9"/>
                    </a:solidFill>
                  </a:tcPr>
                </a:tc>
                <a:extLst>
                  <a:ext uri="{0D108BD9-81ED-4DB2-BD59-A6C34878D82A}">
                    <a16:rowId xmlns:a16="http://schemas.microsoft.com/office/drawing/2014/main" val="4125319894"/>
                  </a:ext>
                </a:extLst>
              </a:tr>
              <a:tr h="627453">
                <a:tc>
                  <a:txBody>
                    <a:bodyPr/>
                    <a:lstStyle/>
                    <a:p>
                      <a:r>
                        <a:rPr lang="en-US" i="1" dirty="0">
                          <a:solidFill>
                            <a:schemeClr val="bg1"/>
                          </a:solidFill>
                        </a:rPr>
                        <a:t>e.g., Evaluation partner</a:t>
                      </a:r>
                    </a:p>
                  </a:txBody>
                  <a:tcPr anchor="ctr">
                    <a:solidFill>
                      <a:srgbClr val="005492"/>
                    </a:solidFill>
                  </a:tcPr>
                </a:tc>
                <a:tc>
                  <a:txBody>
                    <a:bodyPr/>
                    <a:lstStyle/>
                    <a:p>
                      <a:r>
                        <a:rPr lang="en-US" i="1" dirty="0">
                          <a:solidFill>
                            <a:schemeClr val="bg1"/>
                          </a:solidFill>
                        </a:rPr>
                        <a:t>Evaluation project team</a:t>
                      </a:r>
                    </a:p>
                  </a:txBody>
                  <a:tcPr anchor="ctr">
                    <a:solidFill>
                      <a:srgbClr val="005492"/>
                    </a:solidFill>
                  </a:tcPr>
                </a:tc>
                <a:tc>
                  <a:txBody>
                    <a:bodyPr/>
                    <a:lstStyle/>
                    <a:p>
                      <a:r>
                        <a:rPr lang="en-US" i="1" dirty="0">
                          <a:solidFill>
                            <a:schemeClr val="bg1"/>
                          </a:solidFill>
                        </a:rPr>
                        <a:t>Consulting costs</a:t>
                      </a:r>
                    </a:p>
                  </a:txBody>
                  <a:tcPr anchor="ctr">
                    <a:solidFill>
                      <a:srgbClr val="005492"/>
                    </a:solidFill>
                  </a:tcPr>
                </a:tc>
                <a:tc>
                  <a:txBody>
                    <a:bodyPr/>
                    <a:lstStyle/>
                    <a:p>
                      <a:r>
                        <a:rPr lang="en-US" i="1" dirty="0">
                          <a:solidFill>
                            <a:schemeClr val="bg1"/>
                          </a:solidFill>
                        </a:rPr>
                        <a:t>Help design and implement evaluation</a:t>
                      </a:r>
                    </a:p>
                  </a:txBody>
                  <a:tcPr anchor="ctr">
                    <a:solidFill>
                      <a:srgbClr val="005492"/>
                    </a:solidFill>
                  </a:tcPr>
                </a:tc>
                <a:tc>
                  <a:txBody>
                    <a:bodyPr/>
                    <a:lstStyle/>
                    <a:p>
                      <a:r>
                        <a:rPr lang="en-US" i="1" dirty="0">
                          <a:solidFill>
                            <a:schemeClr val="bg1"/>
                          </a:solidFill>
                        </a:rPr>
                        <a:t>Ongoing from outset of project</a:t>
                      </a:r>
                    </a:p>
                  </a:txBody>
                  <a:tcPr anchor="ctr">
                    <a:solidFill>
                      <a:srgbClr val="005492"/>
                    </a:solidFill>
                  </a:tcPr>
                </a:tc>
                <a:extLst>
                  <a:ext uri="{0D108BD9-81ED-4DB2-BD59-A6C34878D82A}">
                    <a16:rowId xmlns:a16="http://schemas.microsoft.com/office/drawing/2014/main" val="222611870"/>
                  </a:ext>
                </a:extLst>
              </a:tr>
              <a:tr h="627453">
                <a:tc>
                  <a:txBody>
                    <a:bodyPr/>
                    <a:lstStyle/>
                    <a:p>
                      <a:r>
                        <a:rPr lang="en-US" i="1" dirty="0" err="1"/>
                        <a:t>Etc</a:t>
                      </a:r>
                      <a:r>
                        <a:rPr lang="en-US" i="1" dirty="0"/>
                        <a:t>…</a:t>
                      </a:r>
                    </a:p>
                  </a:txBody>
                  <a:tcPr anchor="ctr">
                    <a:solidFill>
                      <a:srgbClr val="ADCEE9"/>
                    </a:solidFill>
                  </a:tcPr>
                </a:tc>
                <a:tc>
                  <a:txBody>
                    <a:bodyPr/>
                    <a:lstStyle/>
                    <a:p>
                      <a:endParaRPr lang="en-US" dirty="0"/>
                    </a:p>
                  </a:txBody>
                  <a:tcPr anchor="ctr">
                    <a:solidFill>
                      <a:srgbClr val="ADCEE9"/>
                    </a:solidFill>
                  </a:tcPr>
                </a:tc>
                <a:tc>
                  <a:txBody>
                    <a:bodyPr/>
                    <a:lstStyle/>
                    <a:p>
                      <a:endParaRPr lang="en-US" dirty="0"/>
                    </a:p>
                  </a:txBody>
                  <a:tcPr anchor="ctr">
                    <a:solidFill>
                      <a:srgbClr val="ADCEE9"/>
                    </a:solidFill>
                  </a:tcPr>
                </a:tc>
                <a:tc>
                  <a:txBody>
                    <a:bodyPr/>
                    <a:lstStyle/>
                    <a:p>
                      <a:endParaRPr lang="en-US" dirty="0"/>
                    </a:p>
                  </a:txBody>
                  <a:tcPr anchor="ctr">
                    <a:solidFill>
                      <a:srgbClr val="ADCEE9"/>
                    </a:solidFill>
                  </a:tcPr>
                </a:tc>
                <a:tc>
                  <a:txBody>
                    <a:bodyPr/>
                    <a:lstStyle/>
                    <a:p>
                      <a:endParaRPr lang="en-US" dirty="0"/>
                    </a:p>
                  </a:txBody>
                  <a:tcPr anchor="ctr">
                    <a:solidFill>
                      <a:srgbClr val="ADCEE9"/>
                    </a:solidFill>
                  </a:tcPr>
                </a:tc>
                <a:extLst>
                  <a:ext uri="{0D108BD9-81ED-4DB2-BD59-A6C34878D82A}">
                    <a16:rowId xmlns:a16="http://schemas.microsoft.com/office/drawing/2014/main" val="1457668300"/>
                  </a:ext>
                </a:extLst>
              </a:tr>
            </a:tbl>
          </a:graphicData>
        </a:graphic>
      </p:graphicFrame>
    </p:spTree>
    <p:extLst>
      <p:ext uri="{BB962C8B-B14F-4D97-AF65-F5344CB8AC3E}">
        <p14:creationId xmlns:p14="http://schemas.microsoft.com/office/powerpoint/2010/main" val="2388272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0FEBA-EF32-D949-A897-10DFF746D8D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90FEC0-4164-B433-DAED-3B75EF79A590}"/>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in Designing an Effective Evaluation Plan </a:t>
            </a:r>
          </a:p>
        </p:txBody>
      </p:sp>
      <p:sp>
        <p:nvSpPr>
          <p:cNvPr id="2" name="Text Placeholder 1">
            <a:extLst>
              <a:ext uri="{FF2B5EF4-FFF2-40B4-BE49-F238E27FC236}">
                <a16:creationId xmlns:a16="http://schemas.microsoft.com/office/drawing/2014/main" id="{2E0A11AB-4AA4-2BCE-B0C8-93AB51E3A1B1}"/>
              </a:ext>
            </a:extLst>
          </p:cNvPr>
          <p:cNvSpPr>
            <a:spLocks noGrp="1"/>
          </p:cNvSpPr>
          <p:nvPr>
            <p:ph type="body" idx="1"/>
          </p:nvPr>
        </p:nvSpPr>
        <p:spPr>
          <a:xfrm>
            <a:off x="819150" y="4487861"/>
            <a:ext cx="8518033" cy="1549401"/>
          </a:xfrm>
        </p:spPr>
        <p:txBody>
          <a:bodyPr/>
          <a:lstStyle/>
          <a:p>
            <a:pPr>
              <a:spcBef>
                <a:spcPts val="1200"/>
              </a:spcBef>
            </a:pPr>
            <a:r>
              <a:rPr lang="en-US" sz="4000" b="1" dirty="0"/>
              <a:t>Creating a Logic Model</a:t>
            </a:r>
            <a:endParaRPr lang="en-US" dirty="0"/>
          </a:p>
        </p:txBody>
      </p:sp>
      <p:sp>
        <p:nvSpPr>
          <p:cNvPr id="5" name="TextBox 4">
            <a:extLst>
              <a:ext uri="{FF2B5EF4-FFF2-40B4-BE49-F238E27FC236}">
                <a16:creationId xmlns:a16="http://schemas.microsoft.com/office/drawing/2014/main" id="{A8274489-E7BF-9C48-64F3-202F3E4DE2C0}"/>
              </a:ext>
            </a:extLst>
          </p:cNvPr>
          <p:cNvSpPr txBox="1"/>
          <p:nvPr/>
        </p:nvSpPr>
        <p:spPr>
          <a:xfrm>
            <a:off x="9739914" y="3273311"/>
            <a:ext cx="2452086" cy="4508927"/>
          </a:xfrm>
          <a:prstGeom prst="rect">
            <a:avLst/>
          </a:prstGeom>
          <a:noFill/>
        </p:spPr>
        <p:txBody>
          <a:bodyPr wrap="square">
            <a:spAutoFit/>
          </a:bodyPr>
          <a:lstStyle/>
          <a:p>
            <a:r>
              <a:rPr lang="en-US" sz="28700" b="1" dirty="0">
                <a:solidFill>
                  <a:srgbClr val="9EC5E6"/>
                </a:solidFill>
              </a:rPr>
              <a:t>2</a:t>
            </a:r>
          </a:p>
        </p:txBody>
      </p:sp>
    </p:spTree>
    <p:extLst>
      <p:ext uri="{BB962C8B-B14F-4D97-AF65-F5344CB8AC3E}">
        <p14:creationId xmlns:p14="http://schemas.microsoft.com/office/powerpoint/2010/main" val="4197980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5C3AF-9972-1CF5-134E-9B893DB979F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FB9218-86F7-D7FE-84BF-8A4908682F0B}"/>
              </a:ext>
            </a:extLst>
          </p:cNvPr>
          <p:cNvSpPr>
            <a:spLocks noGrp="1"/>
          </p:cNvSpPr>
          <p:nvPr>
            <p:ph idx="1"/>
          </p:nvPr>
        </p:nvSpPr>
        <p:spPr>
          <a:xfrm>
            <a:off x="774710" y="1505280"/>
            <a:ext cx="10642580" cy="1923719"/>
          </a:xfrm>
        </p:spPr>
        <p:txBody>
          <a:bodyPr/>
          <a:lstStyle/>
          <a:p>
            <a:pPr>
              <a:lnSpc>
                <a:spcPct val="114000"/>
              </a:lnSpc>
              <a:spcAft>
                <a:spcPts val="1200"/>
              </a:spcAft>
            </a:pPr>
            <a:r>
              <a:rPr lang="en-US" dirty="0"/>
              <a:t>A logic model is a systematic, visual way to articulate how and why a specific strategy, investment, or program will achieve a set of desired results. </a:t>
            </a:r>
          </a:p>
          <a:p>
            <a:pPr marL="0" marR="0" lvl="0" indent="-228600" algn="l" defTabSz="457200" rtl="0" eaLnBrk="1" fontAlgn="auto" latinLnBrk="0" hangingPunct="1">
              <a:lnSpc>
                <a:spcPct val="150000"/>
              </a:lnSpc>
              <a:spcBef>
                <a:spcPts val="0"/>
              </a:spcBef>
              <a:spcAft>
                <a:spcPts val="0"/>
              </a:spcAft>
              <a:buClrTx/>
              <a:buSzTx/>
              <a:buFontTx/>
              <a:buNone/>
              <a:tabLst>
                <a:tab pos="457200" algn="l"/>
              </a:tabLst>
              <a:defRPr/>
            </a:pPr>
            <a:r>
              <a:rPr kumimoji="0" lang="en-US" sz="1800" b="1" i="0" u="none" strike="noStrike" kern="1200" cap="none" spc="0" normalizeH="0" baseline="0" noProof="0" dirty="0">
                <a:ln>
                  <a:noFill/>
                </a:ln>
                <a:solidFill>
                  <a:srgbClr val="2B2B2B"/>
                </a:solidFill>
                <a:effectLst/>
                <a:uLnTx/>
                <a:uFillTx/>
                <a:latin typeface="Arial" panose="020B0604020202020204"/>
                <a:ea typeface="+mn-ea"/>
                <a:cs typeface="+mn-cs"/>
              </a:rPr>
              <a:t>Logic models can be used to: </a:t>
            </a:r>
          </a:p>
          <a:p>
            <a:pPr marL="457200" marR="0" lvl="0" indent="-285750" algn="l" defTabSz="457200" rtl="0" eaLnBrk="1" fontAlgn="auto" latinLnBrk="0" hangingPunct="1">
              <a:lnSpc>
                <a:spcPct val="150000"/>
              </a:lnSpc>
              <a:spcBef>
                <a:spcPts val="0"/>
              </a:spcBef>
              <a:spcAft>
                <a:spcPts val="0"/>
              </a:spcAft>
              <a:buClr>
                <a:schemeClr val="tx2"/>
              </a:buClr>
              <a:buSzTx/>
              <a:buFont typeface="Arial" panose="020B0604020202020204" pitchFamily="34" charset="0"/>
              <a:buChar char="•"/>
              <a:tabLst>
                <a:tab pos="457200" algn="l"/>
              </a:tabLst>
              <a:defRPr/>
            </a:pPr>
            <a:r>
              <a:rPr kumimoji="0" lang="en-US" sz="1800" b="0" i="0" u="none" strike="noStrike" kern="1200" cap="none" spc="0" normalizeH="0" baseline="0" noProof="0" dirty="0">
                <a:ln>
                  <a:noFill/>
                </a:ln>
                <a:solidFill>
                  <a:srgbClr val="2B2B2B"/>
                </a:solidFill>
                <a:effectLst/>
                <a:uLnTx/>
                <a:uFillTx/>
                <a:latin typeface="Arial" panose="020B0604020202020204"/>
                <a:ea typeface="+mn-ea"/>
                <a:cs typeface="+mn-cs"/>
              </a:rPr>
              <a:t>Design a strategy, initiative, or program</a:t>
            </a:r>
          </a:p>
          <a:p>
            <a:pPr marL="457200" marR="0" lvl="0" indent="-285750" algn="l" defTabSz="457200" rtl="0" eaLnBrk="1" fontAlgn="auto" latinLnBrk="0" hangingPunct="1">
              <a:lnSpc>
                <a:spcPct val="150000"/>
              </a:lnSpc>
              <a:spcBef>
                <a:spcPts val="0"/>
              </a:spcBef>
              <a:spcAft>
                <a:spcPts val="0"/>
              </a:spcAft>
              <a:buClr>
                <a:schemeClr val="tx2"/>
              </a:buClr>
              <a:buSzTx/>
              <a:buFont typeface="Arial" panose="020B0604020202020204" pitchFamily="34" charset="0"/>
              <a:buChar char="•"/>
              <a:tabLst>
                <a:tab pos="457200" algn="l"/>
              </a:tabLst>
              <a:defRPr/>
            </a:pPr>
            <a:r>
              <a:rPr kumimoji="0" lang="en-US" sz="1800" b="0" i="0" u="none" strike="noStrike" kern="1200" cap="none" spc="0" normalizeH="0" baseline="0" noProof="0" dirty="0">
                <a:ln>
                  <a:noFill/>
                </a:ln>
                <a:solidFill>
                  <a:srgbClr val="2B2B2B"/>
                </a:solidFill>
                <a:effectLst/>
                <a:uLnTx/>
                <a:uFillTx/>
                <a:latin typeface="Arial" panose="020B0604020202020204"/>
                <a:ea typeface="+mn-ea"/>
                <a:cs typeface="+mn-cs"/>
              </a:rPr>
              <a:t>Inform implementation of a strategy, initiative, or program</a:t>
            </a:r>
          </a:p>
          <a:p>
            <a:pPr marL="457200" marR="0" lvl="0" indent="-285750" algn="l" defTabSz="457200" rtl="0" eaLnBrk="1" fontAlgn="auto" latinLnBrk="0" hangingPunct="1">
              <a:lnSpc>
                <a:spcPct val="150000"/>
              </a:lnSpc>
              <a:spcBef>
                <a:spcPts val="0"/>
              </a:spcBef>
              <a:spcAft>
                <a:spcPts val="0"/>
              </a:spcAft>
              <a:buClr>
                <a:schemeClr val="tx2"/>
              </a:buClr>
              <a:buSzTx/>
              <a:buFont typeface="Arial" panose="020B0604020202020204" pitchFamily="34" charset="0"/>
              <a:buChar char="•"/>
              <a:tabLst>
                <a:tab pos="457200" algn="l"/>
              </a:tabLst>
              <a:defRPr/>
            </a:pPr>
            <a:r>
              <a:rPr kumimoji="0" lang="en-US" sz="1800" b="0" i="0" u="none" strike="noStrike" kern="1200" cap="none" spc="0" normalizeH="0" baseline="0" noProof="0" dirty="0">
                <a:ln>
                  <a:noFill/>
                </a:ln>
                <a:solidFill>
                  <a:srgbClr val="2B2B2B"/>
                </a:solidFill>
                <a:effectLst/>
                <a:uLnTx/>
                <a:uFillTx/>
                <a:latin typeface="Arial" panose="020B0604020202020204"/>
                <a:ea typeface="+mn-ea"/>
                <a:cs typeface="+mn-cs"/>
              </a:rPr>
              <a:t>Develop evaluation questions and an evaluation plan</a:t>
            </a:r>
          </a:p>
          <a:p>
            <a:pPr marL="457200" marR="0" lvl="0" indent="-285750" algn="l" defTabSz="457200" rtl="0" eaLnBrk="1" fontAlgn="auto" latinLnBrk="0" hangingPunct="1">
              <a:lnSpc>
                <a:spcPct val="150000"/>
              </a:lnSpc>
              <a:spcBef>
                <a:spcPts val="0"/>
              </a:spcBef>
              <a:spcAft>
                <a:spcPts val="0"/>
              </a:spcAft>
              <a:buClr>
                <a:schemeClr val="tx2"/>
              </a:buClr>
              <a:buSzTx/>
              <a:buFont typeface="Arial" panose="020B0604020202020204" pitchFamily="34" charset="0"/>
              <a:buChar char="•"/>
              <a:tabLst>
                <a:tab pos="457200" algn="l"/>
              </a:tabLst>
              <a:defRPr/>
            </a:pPr>
            <a:r>
              <a:rPr kumimoji="0" lang="en-US" sz="1800" b="0" i="0" u="none" strike="noStrike" kern="1200" cap="none" spc="0" normalizeH="0" baseline="0" noProof="0" dirty="0">
                <a:ln>
                  <a:noFill/>
                </a:ln>
                <a:solidFill>
                  <a:srgbClr val="2B2B2B"/>
                </a:solidFill>
                <a:effectLst/>
                <a:uLnTx/>
                <a:uFillTx/>
                <a:latin typeface="Arial" panose="020B0604020202020204"/>
                <a:ea typeface="+mn-ea"/>
                <a:cs typeface="+mn-cs"/>
              </a:rPr>
              <a:t>Organize content for evaluation reporting</a:t>
            </a:r>
          </a:p>
          <a:p>
            <a:pPr marL="457200" indent="-285750" defTabSz="457200">
              <a:lnSpc>
                <a:spcPct val="150000"/>
              </a:lnSpc>
              <a:buClr>
                <a:schemeClr val="tx2"/>
              </a:buClr>
              <a:buFont typeface="Arial" panose="020B0604020202020204" pitchFamily="34" charset="0"/>
              <a:buChar char="•"/>
              <a:tabLst>
                <a:tab pos="457200" algn="l"/>
              </a:tabLst>
              <a:defRPr/>
            </a:pPr>
            <a:r>
              <a:rPr lang="en-US" sz="1800" b="0" dirty="0">
                <a:solidFill>
                  <a:schemeClr val="tx1"/>
                </a:solidFill>
              </a:rPr>
              <a:t>Improve a strategy, initiative, or program</a:t>
            </a:r>
            <a:endParaRPr lang="en-US" dirty="0"/>
          </a:p>
        </p:txBody>
      </p:sp>
      <p:sp>
        <p:nvSpPr>
          <p:cNvPr id="3" name="Title 2">
            <a:extLst>
              <a:ext uri="{FF2B5EF4-FFF2-40B4-BE49-F238E27FC236}">
                <a16:creationId xmlns:a16="http://schemas.microsoft.com/office/drawing/2014/main" id="{F932953F-441C-1E9D-F1FE-EDE2E209020C}"/>
              </a:ext>
            </a:extLst>
          </p:cNvPr>
          <p:cNvSpPr>
            <a:spLocks noGrp="1"/>
          </p:cNvSpPr>
          <p:nvPr>
            <p:ph type="title"/>
          </p:nvPr>
        </p:nvSpPr>
        <p:spPr/>
        <p:txBody>
          <a:bodyPr/>
          <a:lstStyle/>
          <a:p>
            <a:r>
              <a:rPr lang="en-US" dirty="0"/>
              <a:t>What is a Logic Model?</a:t>
            </a:r>
          </a:p>
        </p:txBody>
      </p:sp>
    </p:spTree>
    <p:extLst>
      <p:ext uri="{BB962C8B-B14F-4D97-AF65-F5344CB8AC3E}">
        <p14:creationId xmlns:p14="http://schemas.microsoft.com/office/powerpoint/2010/main" val="2219531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E2B28-B93D-924C-B418-2B60824E6F6B}"/>
            </a:ext>
          </a:extLst>
        </p:cNvPr>
        <p:cNvGrpSpPr/>
        <p:nvPr/>
      </p:nvGrpSpPr>
      <p:grpSpPr>
        <a:xfrm>
          <a:off x="0" y="0"/>
          <a:ext cx="0" cy="0"/>
          <a:chOff x="0" y="0"/>
          <a:chExt cx="0" cy="0"/>
        </a:xfrm>
      </p:grpSpPr>
      <p:graphicFrame>
        <p:nvGraphicFramePr>
          <p:cNvPr id="2" name="Diagram 1" descr="Logic model framework diagram organized in three horizontal layers, with a feedback arrow connecting Outcomes back to Goal.&#10;&#10;Top layer: A rounded rectangle labeled &quot;Problem Statement: What problem does this strategy, investment, or program seek to solve?&quot; Below it, a box labeled &quot;Goal: The overall aim or intended impact of the effort.&quot;&#10;Middle layer: Five boxes connected by rightward arrows in sequence: (1) Rationale and Assumptions — why the effort will produce results and what success factors are already in place; (2) Inputs/Resources — budget, staffing, infrastructure, and materials dedicated to the effort; (3) Activities — the actions taken to achieve the desired results; (4) Outputs — the tangible, direct products of the activities; (5) Outcomes — the expected changes, which may include short-, intermediate-, and long-term outcomes. A gray arrow curves from Outcomes back left to the Goal box.&#10;Bottom layer: A wide rectangle labeled &quot;Context/External Factors: Other factors influencing the results the strategy, investment, or program.&quot;">
            <a:extLst>
              <a:ext uri="{FF2B5EF4-FFF2-40B4-BE49-F238E27FC236}">
                <a16:creationId xmlns:a16="http://schemas.microsoft.com/office/drawing/2014/main" id="{CD1F52EC-4442-E950-F0A0-57CE49D125A0}"/>
              </a:ext>
            </a:extLst>
          </p:cNvPr>
          <p:cNvGraphicFramePr/>
          <p:nvPr>
            <p:extLst>
              <p:ext uri="{D42A27DB-BD31-4B8C-83A1-F6EECF244321}">
                <p14:modId xmlns:p14="http://schemas.microsoft.com/office/powerpoint/2010/main" val="2761761794"/>
              </p:ext>
            </p:extLst>
          </p:nvPr>
        </p:nvGraphicFramePr>
        <p:xfrm>
          <a:off x="521072" y="639375"/>
          <a:ext cx="11149855" cy="66328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itle 2">
            <a:extLst>
              <a:ext uri="{FF2B5EF4-FFF2-40B4-BE49-F238E27FC236}">
                <a16:creationId xmlns:a16="http://schemas.microsoft.com/office/drawing/2014/main" id="{602CD6C4-2104-3571-BFB8-CE69186B2EFA}"/>
              </a:ext>
            </a:extLst>
          </p:cNvPr>
          <p:cNvSpPr>
            <a:spLocks noGrp="1"/>
          </p:cNvSpPr>
          <p:nvPr>
            <p:ph type="title"/>
          </p:nvPr>
        </p:nvSpPr>
        <p:spPr>
          <a:xfrm>
            <a:off x="711219" y="338650"/>
            <a:ext cx="10403816" cy="914958"/>
          </a:xfrm>
        </p:spPr>
        <p:txBody>
          <a:bodyPr/>
          <a:lstStyle/>
          <a:p>
            <a:r>
              <a:rPr lang="en-US" dirty="0"/>
              <a:t>Components of a Logic Model</a:t>
            </a:r>
          </a:p>
        </p:txBody>
      </p:sp>
      <p:grpSp>
        <p:nvGrpSpPr>
          <p:cNvPr id="3" name="Group 2" descr="Logic model framework diagram organized in three horizontal layers, with a feedback arrow connecting Outcomes back to Goal.&#10;&#10;Top layer: A rounded rectangle labeled &quot;Problem Statement: What problem does this strategy, investment, or program seek to solve?&quot; Below it, a box labeled &quot;Goal: The overall aim or intended impact of the effort.&quot;&#10;Middle layer: Five boxes connected by rightward arrows in sequence: (1) Rationale and Assumptions — why the effort will produce results and what success factors are already in place; (2) Inputs/Resources — budget, staffing, infrastructure, and materials dedicated to the effort; (3) Activities — the actions taken to achieve the desired results; (4) Outputs — the tangible, direct products of the activities; (5) Outcomes — the expected changes, which may include short-, intermediate-, and long-term outcomes. A gray arrow curves from Outcomes back left to the Goal box.&#10;Bottom layer: A wide rectangle labeled &quot;Context/External Factors: Other factors influencing the results the strategy, investment, or program.&quot;">
            <a:extLst>
              <a:ext uri="{FF2B5EF4-FFF2-40B4-BE49-F238E27FC236}">
                <a16:creationId xmlns:a16="http://schemas.microsoft.com/office/drawing/2014/main" id="{08483FE0-D9CD-4ED3-F24C-4ED1F70C07D0}"/>
              </a:ext>
            </a:extLst>
          </p:cNvPr>
          <p:cNvGrpSpPr/>
          <p:nvPr/>
        </p:nvGrpSpPr>
        <p:grpSpPr>
          <a:xfrm>
            <a:off x="521071" y="1494162"/>
            <a:ext cx="11149855" cy="4128868"/>
            <a:chOff x="521071" y="1494162"/>
            <a:chExt cx="11149855" cy="4128868"/>
          </a:xfrm>
        </p:grpSpPr>
        <p:sp>
          <p:nvSpPr>
            <p:cNvPr id="23" name="Rectangle: Rounded Corners 22">
              <a:extLst>
                <a:ext uri="{FF2B5EF4-FFF2-40B4-BE49-F238E27FC236}">
                  <a16:creationId xmlns:a16="http://schemas.microsoft.com/office/drawing/2014/main" id="{FD29DE15-FF28-6565-1683-838EA68ECE0E}"/>
                </a:ext>
              </a:extLst>
            </p:cNvPr>
            <p:cNvSpPr/>
            <p:nvPr/>
          </p:nvSpPr>
          <p:spPr>
            <a:xfrm>
              <a:off x="521071" y="1494162"/>
              <a:ext cx="11149855" cy="61492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Problem Statement: </a:t>
              </a:r>
              <a:r>
                <a:rPr lang="en-US" sz="1600" dirty="0"/>
                <a:t>What problem does this strategy, investment, or program seek to solve?</a:t>
              </a:r>
              <a:endParaRPr lang="en-US" sz="1600" b="1" dirty="0"/>
            </a:p>
          </p:txBody>
        </p:sp>
        <p:sp>
          <p:nvSpPr>
            <p:cNvPr id="25" name="Rectangle: Rounded Corners 24">
              <a:extLst>
                <a:ext uri="{FF2B5EF4-FFF2-40B4-BE49-F238E27FC236}">
                  <a16:creationId xmlns:a16="http://schemas.microsoft.com/office/drawing/2014/main" id="{0F4FA17B-BCEB-FC7C-7429-F617831B93B6}"/>
                </a:ext>
              </a:extLst>
            </p:cNvPr>
            <p:cNvSpPr/>
            <p:nvPr/>
          </p:nvSpPr>
          <p:spPr>
            <a:xfrm>
              <a:off x="521071" y="2349645"/>
              <a:ext cx="5313083" cy="51838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Goal: </a:t>
              </a:r>
              <a:r>
                <a:rPr lang="en-US" sz="1600" dirty="0"/>
                <a:t>The overall aim or intended impact of the effort</a:t>
              </a:r>
              <a:endParaRPr lang="en-US" sz="1600" b="1" dirty="0"/>
            </a:p>
          </p:txBody>
        </p:sp>
        <p:sp>
          <p:nvSpPr>
            <p:cNvPr id="26" name="Rectangle: Rounded Corners 25">
              <a:extLst>
                <a:ext uri="{FF2B5EF4-FFF2-40B4-BE49-F238E27FC236}">
                  <a16:creationId xmlns:a16="http://schemas.microsoft.com/office/drawing/2014/main" id="{51929E4F-AA2E-810A-CBEB-265DA1527CBF}"/>
                </a:ext>
              </a:extLst>
            </p:cNvPr>
            <p:cNvSpPr/>
            <p:nvPr/>
          </p:nvSpPr>
          <p:spPr>
            <a:xfrm>
              <a:off x="521071" y="5104645"/>
              <a:ext cx="11149854" cy="51838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Context/External Factors: </a:t>
              </a:r>
              <a:r>
                <a:rPr lang="en-US" sz="1600" dirty="0"/>
                <a:t>Other factors influencing the results the strategy, investment, or program</a:t>
              </a:r>
              <a:endParaRPr lang="en-US" sz="1600" b="1" dirty="0"/>
            </a:p>
          </p:txBody>
        </p:sp>
        <p:sp>
          <p:nvSpPr>
            <p:cNvPr id="27" name="Arrow: Bent-Up 26">
              <a:extLst>
                <a:ext uri="{FF2B5EF4-FFF2-40B4-BE49-F238E27FC236}">
                  <a16:creationId xmlns:a16="http://schemas.microsoft.com/office/drawing/2014/main" id="{A1ABC5E3-644F-D697-C4FA-0F95B071685A}"/>
                </a:ext>
              </a:extLst>
            </p:cNvPr>
            <p:cNvSpPr/>
            <p:nvPr/>
          </p:nvSpPr>
          <p:spPr>
            <a:xfrm rot="16200000">
              <a:off x="8228204" y="258469"/>
              <a:ext cx="459993" cy="4950824"/>
            </a:xfrm>
            <a:prstGeom prst="bentUpArrow">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4767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7A243-27D5-1185-45FE-CB81E5413A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4E4180-B4E2-C29C-78C9-6305E57D79ED}"/>
              </a:ext>
            </a:extLst>
          </p:cNvPr>
          <p:cNvSpPr>
            <a:spLocks noGrp="1"/>
          </p:cNvSpPr>
          <p:nvPr>
            <p:ph type="title"/>
          </p:nvPr>
        </p:nvSpPr>
        <p:spPr/>
        <p:txBody>
          <a:bodyPr/>
          <a:lstStyle/>
          <a:p>
            <a:r>
              <a:rPr lang="en-US" dirty="0"/>
              <a:t>Workforce Specific Examples</a:t>
            </a:r>
          </a:p>
        </p:txBody>
      </p:sp>
      <p:sp>
        <p:nvSpPr>
          <p:cNvPr id="6" name="Text Placeholder 5">
            <a:extLst>
              <a:ext uri="{FF2B5EF4-FFF2-40B4-BE49-F238E27FC236}">
                <a16:creationId xmlns:a16="http://schemas.microsoft.com/office/drawing/2014/main" id="{FF5DDF4F-D460-475D-904D-8625D10DF23C}"/>
              </a:ext>
            </a:extLst>
          </p:cNvPr>
          <p:cNvSpPr>
            <a:spLocks noGrp="1"/>
          </p:cNvSpPr>
          <p:nvPr>
            <p:ph type="body" sz="quarter" idx="12"/>
          </p:nvPr>
        </p:nvSpPr>
        <p:spPr>
          <a:xfrm>
            <a:off x="1625242" y="962359"/>
            <a:ext cx="10067369" cy="3032125"/>
          </a:xfrm>
        </p:spPr>
        <p:txBody>
          <a:bodyPr/>
          <a:lstStyle/>
          <a:p>
            <a:pPr>
              <a:lnSpc>
                <a:spcPct val="250000"/>
              </a:lnSpc>
            </a:pPr>
            <a:r>
              <a:rPr lang="en-US" sz="1800" b="1" dirty="0"/>
              <a:t>Problem Statement </a:t>
            </a:r>
            <a:r>
              <a:rPr lang="en-US" sz="1800" dirty="0"/>
              <a:t>– Recruitment or retention challenges, training gaps</a:t>
            </a:r>
          </a:p>
          <a:p>
            <a:pPr>
              <a:lnSpc>
                <a:spcPct val="250000"/>
              </a:lnSpc>
            </a:pPr>
            <a:r>
              <a:rPr lang="en-US" sz="1800" b="1" dirty="0"/>
              <a:t>Goal </a:t>
            </a:r>
            <a:r>
              <a:rPr lang="en-US" sz="1800" dirty="0"/>
              <a:t>–</a:t>
            </a:r>
            <a:r>
              <a:rPr lang="en-US" sz="1800" b="1" dirty="0"/>
              <a:t> </a:t>
            </a:r>
            <a:r>
              <a:rPr lang="en-US" sz="1800" dirty="0"/>
              <a:t>Improved job quality, workforce stability, service quality, system capacity</a:t>
            </a:r>
          </a:p>
          <a:p>
            <a:pPr>
              <a:lnSpc>
                <a:spcPct val="250000"/>
              </a:lnSpc>
            </a:pPr>
            <a:r>
              <a:rPr lang="en-US" sz="1800" b="1" dirty="0"/>
              <a:t>Rationale </a:t>
            </a:r>
            <a:r>
              <a:rPr lang="en-US" sz="1800" dirty="0"/>
              <a:t>–</a:t>
            </a:r>
            <a:r>
              <a:rPr lang="en-US" sz="1800" b="1" dirty="0"/>
              <a:t> </a:t>
            </a:r>
            <a:r>
              <a:rPr lang="en-US" sz="1800" dirty="0"/>
              <a:t>New or improved X will lead to Y</a:t>
            </a:r>
          </a:p>
          <a:p>
            <a:pPr>
              <a:lnSpc>
                <a:spcPct val="250000"/>
              </a:lnSpc>
            </a:pPr>
            <a:r>
              <a:rPr lang="en-US" sz="1800" b="1" dirty="0"/>
              <a:t>Assumptions </a:t>
            </a:r>
            <a:r>
              <a:rPr lang="en-US" sz="1800" dirty="0"/>
              <a:t>–</a:t>
            </a:r>
            <a:r>
              <a:rPr lang="en-US" sz="1800" b="1" dirty="0"/>
              <a:t> </a:t>
            </a:r>
            <a:r>
              <a:rPr lang="en-US" sz="1800" dirty="0"/>
              <a:t>Workforce will remain a priority, funds will be appropriated</a:t>
            </a:r>
            <a:endParaRPr lang="en-US" sz="1800" b="1" dirty="0"/>
          </a:p>
          <a:p>
            <a:pPr indent="0">
              <a:lnSpc>
                <a:spcPct val="250000"/>
              </a:lnSpc>
            </a:pPr>
            <a:r>
              <a:rPr lang="en-US" sz="1800" b="1" dirty="0"/>
              <a:t>Inputs/Resources</a:t>
            </a:r>
            <a:r>
              <a:rPr lang="en-US" sz="1800" dirty="0"/>
              <a:t> – Funding, staff, partnerships, data systems</a:t>
            </a:r>
          </a:p>
          <a:p>
            <a:pPr indent="0">
              <a:lnSpc>
                <a:spcPct val="250000"/>
              </a:lnSpc>
            </a:pPr>
            <a:r>
              <a:rPr lang="en-US" sz="1800" b="1" dirty="0"/>
              <a:t>Activities</a:t>
            </a:r>
            <a:r>
              <a:rPr lang="en-US" sz="1800" dirty="0"/>
              <a:t> – Wage enhancement, training, career pathways, coaching</a:t>
            </a:r>
          </a:p>
          <a:p>
            <a:pPr indent="0">
              <a:lnSpc>
                <a:spcPct val="250000"/>
              </a:lnSpc>
            </a:pPr>
            <a:r>
              <a:rPr lang="en-US" sz="1800" b="1" dirty="0"/>
              <a:t>Outputs</a:t>
            </a:r>
            <a:r>
              <a:rPr lang="en-US" sz="1800" dirty="0"/>
              <a:t> – What was accomplished/delivered, who was reached</a:t>
            </a:r>
          </a:p>
          <a:p>
            <a:pPr indent="0">
              <a:lnSpc>
                <a:spcPct val="250000"/>
              </a:lnSpc>
            </a:pPr>
            <a:r>
              <a:rPr lang="en-US" sz="1800" b="1" dirty="0"/>
              <a:t>Outcomes </a:t>
            </a:r>
            <a:r>
              <a:rPr lang="en-US" sz="1800" dirty="0"/>
              <a:t>– Wages, recruitment, retention, skills, career advancement</a:t>
            </a:r>
          </a:p>
        </p:txBody>
      </p:sp>
      <p:pic>
        <p:nvPicPr>
          <p:cNvPr id="10" name="Graphic 9">
            <a:extLst>
              <a:ext uri="{FF2B5EF4-FFF2-40B4-BE49-F238E27FC236}">
                <a16:creationId xmlns:a16="http://schemas.microsoft.com/office/drawing/2014/main" id="{D32E8FC7-6D87-DFDB-8CAC-10CA062080D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14" y="2145046"/>
            <a:ext cx="666750" cy="666750"/>
          </a:xfrm>
          <a:prstGeom prst="rect">
            <a:avLst/>
          </a:prstGeom>
        </p:spPr>
      </p:pic>
      <p:pic>
        <p:nvPicPr>
          <p:cNvPr id="12" name="Graphic 11">
            <a:extLst>
              <a:ext uri="{FF2B5EF4-FFF2-40B4-BE49-F238E27FC236}">
                <a16:creationId xmlns:a16="http://schemas.microsoft.com/office/drawing/2014/main" id="{8581456C-CCD8-2361-AC03-309A33A480F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7014" y="2904301"/>
            <a:ext cx="666750" cy="666750"/>
          </a:xfrm>
          <a:prstGeom prst="rect">
            <a:avLst/>
          </a:prstGeom>
        </p:spPr>
      </p:pic>
      <p:pic>
        <p:nvPicPr>
          <p:cNvPr id="14" name="Graphic 13">
            <a:extLst>
              <a:ext uri="{FF2B5EF4-FFF2-40B4-BE49-F238E27FC236}">
                <a16:creationId xmlns:a16="http://schemas.microsoft.com/office/drawing/2014/main" id="{64238D10-F961-581C-A04B-5382B493C05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9389" y="3618138"/>
            <a:ext cx="666750" cy="666750"/>
          </a:xfrm>
          <a:prstGeom prst="rect">
            <a:avLst/>
          </a:prstGeom>
        </p:spPr>
      </p:pic>
      <p:pic>
        <p:nvPicPr>
          <p:cNvPr id="16" name="Graphic 15">
            <a:extLst>
              <a:ext uri="{FF2B5EF4-FFF2-40B4-BE49-F238E27FC236}">
                <a16:creationId xmlns:a16="http://schemas.microsoft.com/office/drawing/2014/main" id="{E644A345-1484-8156-648B-4D15454CB9F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7014" y="4424480"/>
            <a:ext cx="666750" cy="666750"/>
          </a:xfrm>
          <a:prstGeom prst="rect">
            <a:avLst/>
          </a:prstGeom>
        </p:spPr>
      </p:pic>
    </p:spTree>
    <p:extLst>
      <p:ext uri="{BB962C8B-B14F-4D97-AF65-F5344CB8AC3E}">
        <p14:creationId xmlns:p14="http://schemas.microsoft.com/office/powerpoint/2010/main" val="1165811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7FA7E-5FA4-3294-2EA2-584E6A4BBA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5E9F8F-F703-188A-0717-3B2BE91EEB93}"/>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in Designing an Effective Evaluation Plan  </a:t>
            </a:r>
          </a:p>
        </p:txBody>
      </p:sp>
      <p:sp>
        <p:nvSpPr>
          <p:cNvPr id="2" name="Text Placeholder 1">
            <a:extLst>
              <a:ext uri="{FF2B5EF4-FFF2-40B4-BE49-F238E27FC236}">
                <a16:creationId xmlns:a16="http://schemas.microsoft.com/office/drawing/2014/main" id="{AA503A2F-B69F-1324-8E30-91F7475FBC3B}"/>
              </a:ext>
            </a:extLst>
          </p:cNvPr>
          <p:cNvSpPr>
            <a:spLocks noGrp="1"/>
          </p:cNvSpPr>
          <p:nvPr>
            <p:ph type="body" idx="1"/>
          </p:nvPr>
        </p:nvSpPr>
        <p:spPr>
          <a:xfrm>
            <a:off x="800100" y="4487861"/>
            <a:ext cx="8518033" cy="1549401"/>
          </a:xfrm>
        </p:spPr>
        <p:txBody>
          <a:bodyPr/>
          <a:lstStyle/>
          <a:p>
            <a:pPr>
              <a:spcBef>
                <a:spcPts val="1200"/>
              </a:spcBef>
            </a:pPr>
            <a:r>
              <a:rPr lang="en-US" sz="4000" b="1" dirty="0"/>
              <a:t>Crafting Evaluation Questions</a:t>
            </a:r>
            <a:endParaRPr lang="en-US" dirty="0"/>
          </a:p>
        </p:txBody>
      </p:sp>
      <p:sp>
        <p:nvSpPr>
          <p:cNvPr id="5" name="TextBox 4">
            <a:extLst>
              <a:ext uri="{FF2B5EF4-FFF2-40B4-BE49-F238E27FC236}">
                <a16:creationId xmlns:a16="http://schemas.microsoft.com/office/drawing/2014/main" id="{6D218162-F122-25C9-40D4-AC5908AD3883}"/>
              </a:ext>
            </a:extLst>
          </p:cNvPr>
          <p:cNvSpPr txBox="1"/>
          <p:nvPr/>
        </p:nvSpPr>
        <p:spPr>
          <a:xfrm>
            <a:off x="9739914" y="3234674"/>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9EC5E6"/>
                </a:solidFill>
                <a:effectLst/>
                <a:uLnTx/>
                <a:uFillTx/>
                <a:latin typeface="Arial" panose="020B0604020202020204"/>
                <a:ea typeface="+mn-ea"/>
                <a:cs typeface="+mn-cs"/>
              </a:rPr>
              <a:t>3</a:t>
            </a:r>
          </a:p>
        </p:txBody>
      </p:sp>
    </p:spTree>
    <p:extLst>
      <p:ext uri="{BB962C8B-B14F-4D97-AF65-F5344CB8AC3E}">
        <p14:creationId xmlns:p14="http://schemas.microsoft.com/office/powerpoint/2010/main" val="1346043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B828F-99E3-031A-F49F-1D59274C91C4}"/>
            </a:ext>
          </a:extLst>
        </p:cNvPr>
        <p:cNvGrpSpPr/>
        <p:nvPr/>
      </p:nvGrpSpPr>
      <p:grpSpPr>
        <a:xfrm>
          <a:off x="0" y="0"/>
          <a:ext cx="0" cy="0"/>
          <a:chOff x="0" y="0"/>
          <a:chExt cx="0" cy="0"/>
        </a:xfrm>
      </p:grpSpPr>
      <p:graphicFrame>
        <p:nvGraphicFramePr>
          <p:cNvPr id="2" name="Diagram 1" descr="Logic model framework diagram titled &quot;Using the Logic Model for Evaluation,&quot; organized in three horizontal layers with a feedback arrow and evaluation brackets at the bottom.&#10;&#10;Top layer: A rounded rectangle labeled &quot;Problem Statement: What problem does this strategy, investment, or program seek to solve?&quot; Below it, a box labeled &quot;Goal: The overall aim or intended impact of the effort.&quot;&#10;Middle layer: Five boxes connected by rightward arrows in sequence: (1) Rationale and Assumptions — why the effort will produce results and what success factors are already in place; (2) Inputs/Resources — budget, staffing, infrastructure, and materials dedicated to the effort; (3) Activities — the actions taken to achieve the desired results; (4) Outputs — the tangible, direct products of the activities; (5) Outcomes — the expected changes, which may include short-, intermediate-, and long-term outcomes. A gray arrow curves from Outcomes back left to the Goal box.&#10;Bottom layer: A wide rectangle labeled &quot;Context/External Factors: Other factors influencing the results the strategy, investment, or program.&quot; Below this, two brackets indicate evaluation phases: a Formative Evaluation bracket spanning Inputs/Resources through Outputs, and a Summative Evaluation bracket spanning Outputs through Outcomes.">
            <a:extLst>
              <a:ext uri="{FF2B5EF4-FFF2-40B4-BE49-F238E27FC236}">
                <a16:creationId xmlns:a16="http://schemas.microsoft.com/office/drawing/2014/main" id="{07DCA77E-5271-A8CF-1FEC-66BC2F494026}"/>
              </a:ext>
            </a:extLst>
          </p:cNvPr>
          <p:cNvGraphicFramePr/>
          <p:nvPr>
            <p:extLst>
              <p:ext uri="{D42A27DB-BD31-4B8C-83A1-F6EECF244321}">
                <p14:modId xmlns:p14="http://schemas.microsoft.com/office/powerpoint/2010/main" val="3968567332"/>
              </p:ext>
            </p:extLst>
          </p:nvPr>
        </p:nvGraphicFramePr>
        <p:xfrm>
          <a:off x="521072" y="639375"/>
          <a:ext cx="11149855" cy="66328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itle 2">
            <a:extLst>
              <a:ext uri="{FF2B5EF4-FFF2-40B4-BE49-F238E27FC236}">
                <a16:creationId xmlns:a16="http://schemas.microsoft.com/office/drawing/2014/main" id="{1F35D078-AAE4-5D69-66D1-0F05139BA62E}"/>
              </a:ext>
            </a:extLst>
          </p:cNvPr>
          <p:cNvSpPr>
            <a:spLocks noGrp="1"/>
          </p:cNvSpPr>
          <p:nvPr>
            <p:ph type="title"/>
          </p:nvPr>
        </p:nvSpPr>
        <p:spPr>
          <a:xfrm>
            <a:off x="711219" y="338650"/>
            <a:ext cx="10403816" cy="914958"/>
          </a:xfrm>
        </p:spPr>
        <p:txBody>
          <a:bodyPr/>
          <a:lstStyle/>
          <a:p>
            <a:r>
              <a:rPr lang="en-US" dirty="0"/>
              <a:t>Using the Logic Model for Evaluation</a:t>
            </a:r>
          </a:p>
        </p:txBody>
      </p:sp>
      <p:grpSp>
        <p:nvGrpSpPr>
          <p:cNvPr id="7" name="Group 6" descr="Logic model framework diagram titled &quot;Using the Logic Model for Evaluation,&quot; organized in three horizontal layers with a feedback arrow and evaluation brackets at the bottom.&#10;&#10;Top layer: A rounded rectangle labeled &quot;Problem Statement: What problem does this strategy, investment, or program seek to solve?&quot; Below it, a box labeled &quot;Goal: The overall aim or intended impact of the effort.&quot;&#10;Middle layer: Five boxes connected by rightward arrows in sequence: (1) Rationale and Assumptions — why the effort will produce results and what success factors are already in place; (2) Inputs/Resources — budget, staffing, infrastructure, and materials dedicated to the effort; (3) Activities — the actions taken to achieve the desired results; (4) Outputs — the tangible, direct products of the activities; (5) Outcomes — the expected changes, which may include short-, intermediate-, and long-term outcomes. A gray arrow curves from Outcomes back left to the Goal box.&#10;Bottom layer: A wide rectangle labeled &quot;Context/External Factors: Other factors influencing the results the strategy, investment, or program.&quot; Below this, two brackets indicate evaluation phases: a Formative Evaluation bracket spanning Inputs/Resources through Outputs, and a Summative Evaluation bracket spanning Outputs through Outcomes.">
            <a:extLst>
              <a:ext uri="{FF2B5EF4-FFF2-40B4-BE49-F238E27FC236}">
                <a16:creationId xmlns:a16="http://schemas.microsoft.com/office/drawing/2014/main" id="{C9CF334A-1EBF-BE69-0F2B-7EBED2036DF9}"/>
              </a:ext>
            </a:extLst>
          </p:cNvPr>
          <p:cNvGrpSpPr/>
          <p:nvPr/>
        </p:nvGrpSpPr>
        <p:grpSpPr>
          <a:xfrm>
            <a:off x="521071" y="1494162"/>
            <a:ext cx="11944053" cy="4906958"/>
            <a:chOff x="521071" y="1494162"/>
            <a:chExt cx="11944053" cy="4906958"/>
          </a:xfrm>
        </p:grpSpPr>
        <p:sp>
          <p:nvSpPr>
            <p:cNvPr id="23" name="Rectangle: Rounded Corners 22">
              <a:extLst>
                <a:ext uri="{FF2B5EF4-FFF2-40B4-BE49-F238E27FC236}">
                  <a16:creationId xmlns:a16="http://schemas.microsoft.com/office/drawing/2014/main" id="{3F0D6FE4-33A2-7435-3FC3-F57BFF4BB312}"/>
                </a:ext>
              </a:extLst>
            </p:cNvPr>
            <p:cNvSpPr/>
            <p:nvPr/>
          </p:nvSpPr>
          <p:spPr>
            <a:xfrm>
              <a:off x="521071" y="1494162"/>
              <a:ext cx="11149855" cy="61492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Problem Statement: </a:t>
              </a:r>
              <a:r>
                <a:rPr lang="en-US" sz="1600" dirty="0"/>
                <a:t>What problem does this strategy, investment, or program seek to solve?</a:t>
              </a:r>
              <a:endParaRPr lang="en-US" sz="1600" b="1" dirty="0"/>
            </a:p>
          </p:txBody>
        </p:sp>
        <p:sp>
          <p:nvSpPr>
            <p:cNvPr id="25" name="Rectangle: Rounded Corners 24">
              <a:extLst>
                <a:ext uri="{FF2B5EF4-FFF2-40B4-BE49-F238E27FC236}">
                  <a16:creationId xmlns:a16="http://schemas.microsoft.com/office/drawing/2014/main" id="{E34564DF-3753-BA07-81B7-5F0FD35861A4}"/>
                </a:ext>
              </a:extLst>
            </p:cNvPr>
            <p:cNvSpPr/>
            <p:nvPr/>
          </p:nvSpPr>
          <p:spPr>
            <a:xfrm>
              <a:off x="521071" y="2349645"/>
              <a:ext cx="5313083" cy="51838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Goal: </a:t>
              </a:r>
              <a:r>
                <a:rPr lang="en-US" sz="1600" dirty="0"/>
                <a:t>The overall aim or intended impact of the effort</a:t>
              </a:r>
              <a:endParaRPr lang="en-US" sz="1600" b="1" dirty="0"/>
            </a:p>
          </p:txBody>
        </p:sp>
        <p:sp>
          <p:nvSpPr>
            <p:cNvPr id="26" name="Rectangle: Rounded Corners 25">
              <a:extLst>
                <a:ext uri="{FF2B5EF4-FFF2-40B4-BE49-F238E27FC236}">
                  <a16:creationId xmlns:a16="http://schemas.microsoft.com/office/drawing/2014/main" id="{4EB32532-1B76-AA62-86AC-1D3C0C9F5794}"/>
                </a:ext>
              </a:extLst>
            </p:cNvPr>
            <p:cNvSpPr/>
            <p:nvPr/>
          </p:nvSpPr>
          <p:spPr>
            <a:xfrm>
              <a:off x="521071" y="5104645"/>
              <a:ext cx="11149854" cy="51838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Context/External Factors: </a:t>
              </a:r>
              <a:r>
                <a:rPr lang="en-US" sz="1600" dirty="0"/>
                <a:t>Other factors influencing the results the strategy, investment, or program</a:t>
              </a:r>
              <a:endParaRPr lang="en-US" sz="1600" b="1" dirty="0"/>
            </a:p>
          </p:txBody>
        </p:sp>
        <p:sp>
          <p:nvSpPr>
            <p:cNvPr id="27" name="Arrow: Bent-Up 26">
              <a:extLst>
                <a:ext uri="{FF2B5EF4-FFF2-40B4-BE49-F238E27FC236}">
                  <a16:creationId xmlns:a16="http://schemas.microsoft.com/office/drawing/2014/main" id="{58C56C2D-6510-C267-A229-D46F4D4466F7}"/>
                </a:ext>
              </a:extLst>
            </p:cNvPr>
            <p:cNvSpPr/>
            <p:nvPr/>
          </p:nvSpPr>
          <p:spPr>
            <a:xfrm rot="16200000">
              <a:off x="8228204" y="258469"/>
              <a:ext cx="459993" cy="4950824"/>
            </a:xfrm>
            <a:prstGeom prst="bentUpArrow">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Left Brace 2">
              <a:extLst>
                <a:ext uri="{FF2B5EF4-FFF2-40B4-BE49-F238E27FC236}">
                  <a16:creationId xmlns:a16="http://schemas.microsoft.com/office/drawing/2014/main" id="{8998D215-8C52-061D-FC89-BB7A9793399F}"/>
                </a:ext>
              </a:extLst>
            </p:cNvPr>
            <p:cNvSpPr/>
            <p:nvPr/>
          </p:nvSpPr>
          <p:spPr>
            <a:xfrm rot="16200000">
              <a:off x="5486993" y="3112881"/>
              <a:ext cx="385882" cy="5568669"/>
            </a:xfrm>
            <a:prstGeom prst="leftBrace">
              <a:avLst/>
            </a:prstGeom>
            <a:ln>
              <a:solidFill>
                <a:srgbClr val="00549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Left Brace 3">
              <a:extLst>
                <a:ext uri="{FF2B5EF4-FFF2-40B4-BE49-F238E27FC236}">
                  <a16:creationId xmlns:a16="http://schemas.microsoft.com/office/drawing/2014/main" id="{179E7962-0D9A-4427-4523-FF1D81B569AA}"/>
                </a:ext>
              </a:extLst>
            </p:cNvPr>
            <p:cNvSpPr/>
            <p:nvPr/>
          </p:nvSpPr>
          <p:spPr>
            <a:xfrm rot="16200000">
              <a:off x="9967714" y="4386946"/>
              <a:ext cx="385882" cy="3020539"/>
            </a:xfrm>
            <a:prstGeom prst="leftBrace">
              <a:avLst/>
            </a:prstGeom>
            <a:ln>
              <a:solidFill>
                <a:srgbClr val="00549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7379C838-6B7D-C8A5-9C92-7E627FDB900C}"/>
                </a:ext>
              </a:extLst>
            </p:cNvPr>
            <p:cNvSpPr txBox="1"/>
            <p:nvPr/>
          </p:nvSpPr>
          <p:spPr>
            <a:xfrm>
              <a:off x="4440491" y="6031788"/>
              <a:ext cx="3646338" cy="369332"/>
            </a:xfrm>
            <a:prstGeom prst="rect">
              <a:avLst/>
            </a:prstGeom>
            <a:noFill/>
          </p:spPr>
          <p:txBody>
            <a:bodyPr wrap="square" rtlCol="0">
              <a:spAutoFit/>
            </a:bodyPr>
            <a:lstStyle/>
            <a:p>
              <a:r>
                <a:rPr lang="en-US" b="1" dirty="0">
                  <a:solidFill>
                    <a:srgbClr val="005492"/>
                  </a:solidFill>
                </a:rPr>
                <a:t>Formative Evaluation</a:t>
              </a:r>
            </a:p>
          </p:txBody>
        </p:sp>
        <p:sp>
          <p:nvSpPr>
            <p:cNvPr id="6" name="TextBox 5">
              <a:extLst>
                <a:ext uri="{FF2B5EF4-FFF2-40B4-BE49-F238E27FC236}">
                  <a16:creationId xmlns:a16="http://schemas.microsoft.com/office/drawing/2014/main" id="{218592EE-E182-B126-7565-A01F9BA47988}"/>
                </a:ext>
              </a:extLst>
            </p:cNvPr>
            <p:cNvSpPr txBox="1"/>
            <p:nvPr/>
          </p:nvSpPr>
          <p:spPr>
            <a:xfrm>
              <a:off x="8881026" y="6031788"/>
              <a:ext cx="3584098" cy="369332"/>
            </a:xfrm>
            <a:prstGeom prst="rect">
              <a:avLst/>
            </a:prstGeom>
            <a:noFill/>
          </p:spPr>
          <p:txBody>
            <a:bodyPr wrap="square" rtlCol="0">
              <a:spAutoFit/>
            </a:bodyPr>
            <a:lstStyle/>
            <a:p>
              <a:r>
                <a:rPr lang="en-US" b="1" dirty="0">
                  <a:solidFill>
                    <a:srgbClr val="005492"/>
                  </a:solidFill>
                </a:rPr>
                <a:t>Summative Evaluation</a:t>
              </a:r>
              <a:endParaRPr lang="en-US" dirty="0">
                <a:solidFill>
                  <a:srgbClr val="005492"/>
                </a:solidFill>
              </a:endParaRPr>
            </a:p>
          </p:txBody>
        </p:sp>
      </p:grpSp>
    </p:spTree>
    <p:extLst>
      <p:ext uri="{BB962C8B-B14F-4D97-AF65-F5344CB8AC3E}">
        <p14:creationId xmlns:p14="http://schemas.microsoft.com/office/powerpoint/2010/main" val="3128112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E2EF6-5DBE-0610-60ED-0258F6AE99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A663DB-1CF9-01E1-20FA-6986EEA200D7}"/>
              </a:ext>
            </a:extLst>
          </p:cNvPr>
          <p:cNvSpPr>
            <a:spLocks noGrp="1"/>
          </p:cNvSpPr>
          <p:nvPr>
            <p:ph type="title"/>
          </p:nvPr>
        </p:nvSpPr>
        <p:spPr/>
        <p:txBody>
          <a:bodyPr/>
          <a:lstStyle/>
          <a:p>
            <a:r>
              <a:rPr lang="en-US" dirty="0"/>
              <a:t>Types of Evaluation</a:t>
            </a:r>
          </a:p>
        </p:txBody>
      </p:sp>
      <p:sp>
        <p:nvSpPr>
          <p:cNvPr id="2" name="Text Placeholder 1">
            <a:extLst>
              <a:ext uri="{FF2B5EF4-FFF2-40B4-BE49-F238E27FC236}">
                <a16:creationId xmlns:a16="http://schemas.microsoft.com/office/drawing/2014/main" id="{837C278D-17C9-DC03-B5AF-64899FE133B5}"/>
              </a:ext>
            </a:extLst>
          </p:cNvPr>
          <p:cNvSpPr>
            <a:spLocks noGrp="1"/>
          </p:cNvSpPr>
          <p:nvPr>
            <p:ph type="body" sz="quarter" idx="11"/>
          </p:nvPr>
        </p:nvSpPr>
        <p:spPr>
          <a:xfrm>
            <a:off x="731523" y="1478643"/>
            <a:ext cx="4791076" cy="674688"/>
          </a:xfrm>
        </p:spPr>
        <p:txBody>
          <a:bodyPr/>
          <a:lstStyle/>
          <a:p>
            <a:r>
              <a:rPr lang="en-US" dirty="0"/>
              <a:t>Formative Evaluation — Improve</a:t>
            </a:r>
          </a:p>
        </p:txBody>
      </p:sp>
      <p:sp>
        <p:nvSpPr>
          <p:cNvPr id="5" name="Text Placeholder 4">
            <a:extLst>
              <a:ext uri="{FF2B5EF4-FFF2-40B4-BE49-F238E27FC236}">
                <a16:creationId xmlns:a16="http://schemas.microsoft.com/office/drawing/2014/main" id="{2562A0F5-DBEA-B272-F43A-8B6C96CA50BA}"/>
              </a:ext>
            </a:extLst>
          </p:cNvPr>
          <p:cNvSpPr>
            <a:spLocks noGrp="1"/>
          </p:cNvSpPr>
          <p:nvPr>
            <p:ph type="body" sz="quarter" idx="17"/>
          </p:nvPr>
        </p:nvSpPr>
        <p:spPr>
          <a:xfrm>
            <a:off x="731522" y="2153331"/>
            <a:ext cx="4791076" cy="2957513"/>
          </a:xfrm>
        </p:spPr>
        <p:txBody>
          <a:bodyPr/>
          <a:lstStyle/>
          <a:p>
            <a:pPr marL="336550" indent="-285750">
              <a:lnSpc>
                <a:spcPct val="114000"/>
              </a:lnSpc>
              <a:spcAft>
                <a:spcPts val="800"/>
              </a:spcAft>
              <a:buClr>
                <a:schemeClr val="tx2"/>
              </a:buClr>
              <a:buFont typeface="Arial" panose="020B0604020202020204" pitchFamily="34" charset="0"/>
              <a:buChar char="•"/>
            </a:pPr>
            <a:r>
              <a:rPr lang="en-US" sz="1800" dirty="0"/>
              <a:t>Also known as </a:t>
            </a:r>
            <a:r>
              <a:rPr lang="en-US" sz="1800" b="1" dirty="0"/>
              <a:t>process evaluation</a:t>
            </a:r>
          </a:p>
          <a:p>
            <a:pPr marL="336550" indent="-285750">
              <a:lnSpc>
                <a:spcPct val="114000"/>
              </a:lnSpc>
              <a:spcAft>
                <a:spcPts val="800"/>
              </a:spcAft>
              <a:buClr>
                <a:schemeClr val="tx2"/>
              </a:buClr>
              <a:buFont typeface="Arial" panose="020B0604020202020204" pitchFamily="34" charset="0"/>
              <a:buChar char="•"/>
            </a:pPr>
            <a:r>
              <a:rPr lang="en-US" sz="1800" dirty="0"/>
              <a:t>Focuses primarily on </a:t>
            </a:r>
            <a:r>
              <a:rPr lang="en-US" sz="1800" b="1" dirty="0"/>
              <a:t>program activities and outputs </a:t>
            </a:r>
            <a:r>
              <a:rPr lang="en-US" sz="1800" dirty="0"/>
              <a:t>(also short-term outcomes)</a:t>
            </a:r>
            <a:endParaRPr lang="en-US" sz="1800" b="1" dirty="0"/>
          </a:p>
          <a:p>
            <a:pPr marL="336550" indent="-285750">
              <a:lnSpc>
                <a:spcPct val="114000"/>
              </a:lnSpc>
              <a:spcAft>
                <a:spcPts val="800"/>
              </a:spcAft>
              <a:buClr>
                <a:schemeClr val="tx2"/>
              </a:buClr>
              <a:buFont typeface="Arial" panose="020B0604020202020204" pitchFamily="34" charset="0"/>
              <a:buChar char="•"/>
            </a:pPr>
            <a:r>
              <a:rPr lang="en-US" sz="1800" dirty="0"/>
              <a:t>Ensures </a:t>
            </a:r>
            <a:r>
              <a:rPr lang="en-US" sz="1800" b="1" dirty="0"/>
              <a:t>accountability</a:t>
            </a:r>
            <a:r>
              <a:rPr lang="en-US" sz="1800" dirty="0"/>
              <a:t>, i.e. resources are managed well and used as intended </a:t>
            </a:r>
          </a:p>
          <a:p>
            <a:pPr marL="336550" indent="-285750">
              <a:lnSpc>
                <a:spcPct val="114000"/>
              </a:lnSpc>
              <a:spcAft>
                <a:spcPts val="800"/>
              </a:spcAft>
              <a:buClr>
                <a:schemeClr val="tx2"/>
              </a:buClr>
              <a:buFont typeface="Arial" panose="020B0604020202020204" pitchFamily="34" charset="0"/>
              <a:buChar char="•"/>
            </a:pPr>
            <a:r>
              <a:rPr lang="en-US" sz="1800" dirty="0"/>
              <a:t>Allows for </a:t>
            </a:r>
            <a:r>
              <a:rPr lang="en-US" sz="1800" b="1" dirty="0"/>
              <a:t>monitoring and timely reporting </a:t>
            </a:r>
            <a:r>
              <a:rPr lang="en-US" sz="1800" dirty="0"/>
              <a:t>on progress toward goals</a:t>
            </a:r>
          </a:p>
          <a:p>
            <a:pPr marL="336550" indent="-285750">
              <a:lnSpc>
                <a:spcPct val="114000"/>
              </a:lnSpc>
              <a:spcAft>
                <a:spcPts val="800"/>
              </a:spcAft>
              <a:buClr>
                <a:schemeClr val="tx2"/>
              </a:buClr>
              <a:buFont typeface="Arial" panose="020B0604020202020204" pitchFamily="34" charset="0"/>
              <a:buChar char="•"/>
            </a:pPr>
            <a:r>
              <a:rPr lang="en-US" sz="1800" dirty="0"/>
              <a:t>Helps identify </a:t>
            </a:r>
            <a:r>
              <a:rPr lang="en-US" sz="1800" b="1" dirty="0"/>
              <a:t>challenges and barriers </a:t>
            </a:r>
            <a:r>
              <a:rPr lang="en-US" sz="1800" dirty="0"/>
              <a:t>and informs </a:t>
            </a:r>
            <a:r>
              <a:rPr lang="en-US" sz="1800" b="1" dirty="0"/>
              <a:t>mid-course corrections </a:t>
            </a:r>
            <a:endParaRPr lang="en-US" sz="1800" dirty="0"/>
          </a:p>
        </p:txBody>
      </p:sp>
      <p:sp>
        <p:nvSpPr>
          <p:cNvPr id="4" name="Text Placeholder 3">
            <a:extLst>
              <a:ext uri="{FF2B5EF4-FFF2-40B4-BE49-F238E27FC236}">
                <a16:creationId xmlns:a16="http://schemas.microsoft.com/office/drawing/2014/main" id="{57426AD6-983C-27CE-E04E-711CD0E7C695}"/>
              </a:ext>
            </a:extLst>
          </p:cNvPr>
          <p:cNvSpPr>
            <a:spLocks noGrp="1"/>
          </p:cNvSpPr>
          <p:nvPr>
            <p:ph type="body" sz="quarter" idx="12"/>
          </p:nvPr>
        </p:nvSpPr>
        <p:spPr>
          <a:xfrm>
            <a:off x="6432550" y="1478643"/>
            <a:ext cx="4921250" cy="674688"/>
          </a:xfrm>
        </p:spPr>
        <p:txBody>
          <a:bodyPr/>
          <a:lstStyle/>
          <a:p>
            <a:r>
              <a:rPr lang="en-US" dirty="0"/>
              <a:t>Summative Evaluation — Prove </a:t>
            </a:r>
          </a:p>
        </p:txBody>
      </p:sp>
      <p:cxnSp>
        <p:nvCxnSpPr>
          <p:cNvPr id="7" name="Straight Connector 6">
            <a:extLst>
              <a:ext uri="{FF2B5EF4-FFF2-40B4-BE49-F238E27FC236}">
                <a16:creationId xmlns:a16="http://schemas.microsoft.com/office/drawing/2014/main" id="{40FC5AA8-B47C-2F3A-3F54-A4875C34EFF8}"/>
              </a:ext>
              <a:ext uri="{C183D7F6-B498-43B3-948B-1728B52AA6E4}">
                <adec:decorative xmlns:adec="http://schemas.microsoft.com/office/drawing/2017/decorative" val="1"/>
              </a:ext>
            </a:extLst>
          </p:cNvPr>
          <p:cNvCxnSpPr>
            <a:cxnSpLocks/>
          </p:cNvCxnSpPr>
          <p:nvPr/>
        </p:nvCxnSpPr>
        <p:spPr>
          <a:xfrm>
            <a:off x="6096000" y="1478643"/>
            <a:ext cx="0" cy="4907643"/>
          </a:xfrm>
          <a:prstGeom prst="line">
            <a:avLst/>
          </a:prstGeom>
          <a:ln w="12700">
            <a:solidFill>
              <a:srgbClr val="FF9B00"/>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9BF145DF-675B-A106-645E-81582A3942AE}"/>
              </a:ext>
            </a:extLst>
          </p:cNvPr>
          <p:cNvSpPr txBox="1">
            <a:spLocks/>
          </p:cNvSpPr>
          <p:nvPr/>
        </p:nvSpPr>
        <p:spPr>
          <a:xfrm>
            <a:off x="6418531" y="2153330"/>
            <a:ext cx="4791076" cy="2957513"/>
          </a:xfrm>
          <a:prstGeom prst="rect">
            <a:avLst/>
          </a:prstGeom>
        </p:spPr>
        <p:txBody>
          <a:bodyPr lIns="0" tIns="0" rIns="0" bIns="0"/>
          <a:lstStyle>
            <a:lvl1pPr marL="0" indent="-228600" algn="l" defTabSz="9144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4pPr>
            <a:lvl5pPr marL="2286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5pPr>
            <a:lvl6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6pPr>
            <a:lvl7pPr marL="6858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7pPr>
            <a:lvl8pPr marL="9144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6550" indent="-285750">
              <a:lnSpc>
                <a:spcPct val="114000"/>
              </a:lnSpc>
              <a:spcAft>
                <a:spcPts val="800"/>
              </a:spcAft>
              <a:buClr>
                <a:schemeClr val="tx2"/>
              </a:buClr>
              <a:buFont typeface="Arial" panose="020B0604020202020204" pitchFamily="34" charset="0"/>
              <a:buChar char="•"/>
            </a:pPr>
            <a:r>
              <a:rPr lang="en-US" sz="1800" dirty="0"/>
              <a:t>Also known as </a:t>
            </a:r>
            <a:r>
              <a:rPr lang="en-US" sz="1800" b="1" dirty="0"/>
              <a:t>outcome or impact evaluation</a:t>
            </a:r>
          </a:p>
          <a:p>
            <a:pPr marL="336550" indent="-285750">
              <a:lnSpc>
                <a:spcPct val="114000"/>
              </a:lnSpc>
              <a:spcAft>
                <a:spcPts val="800"/>
              </a:spcAft>
              <a:buClr>
                <a:schemeClr val="tx2"/>
              </a:buClr>
              <a:buFont typeface="Arial" panose="020B0604020202020204" pitchFamily="34" charset="0"/>
              <a:buChar char="•"/>
            </a:pPr>
            <a:r>
              <a:rPr lang="en-US" sz="1800" dirty="0"/>
              <a:t>Focuses primarily on results, i.e. </a:t>
            </a:r>
            <a:r>
              <a:rPr lang="en-US" sz="1800" b="1" dirty="0"/>
              <a:t>outcomes</a:t>
            </a:r>
          </a:p>
          <a:p>
            <a:pPr marL="336550" indent="-285750">
              <a:lnSpc>
                <a:spcPct val="114000"/>
              </a:lnSpc>
              <a:spcAft>
                <a:spcPts val="800"/>
              </a:spcAft>
              <a:buClr>
                <a:schemeClr val="tx2"/>
              </a:buClr>
              <a:buFont typeface="Arial" panose="020B0604020202020204" pitchFamily="34" charset="0"/>
              <a:buChar char="•"/>
            </a:pPr>
            <a:r>
              <a:rPr lang="en-US" sz="1800" dirty="0"/>
              <a:t>Allows assessment of </a:t>
            </a:r>
            <a:r>
              <a:rPr lang="en-US" sz="1800" b="1" dirty="0"/>
              <a:t>whether the initiative worked</a:t>
            </a:r>
            <a:endParaRPr lang="en-US" sz="1800" dirty="0"/>
          </a:p>
          <a:p>
            <a:pPr marL="336550" indent="-285750">
              <a:lnSpc>
                <a:spcPct val="114000"/>
              </a:lnSpc>
              <a:spcAft>
                <a:spcPts val="800"/>
              </a:spcAft>
              <a:buClr>
                <a:schemeClr val="tx2"/>
              </a:buClr>
              <a:buFont typeface="Arial" panose="020B0604020202020204" pitchFamily="34" charset="0"/>
              <a:buChar char="•"/>
            </a:pPr>
            <a:r>
              <a:rPr lang="en-US" sz="1800" dirty="0"/>
              <a:t>Helps determine whether the effort is </a:t>
            </a:r>
            <a:r>
              <a:rPr lang="en-US" sz="1800" b="1" dirty="0"/>
              <a:t>sustainable and replicable</a:t>
            </a:r>
          </a:p>
          <a:p>
            <a:pPr marL="336550" indent="-285750">
              <a:lnSpc>
                <a:spcPct val="114000"/>
              </a:lnSpc>
              <a:spcAft>
                <a:spcPts val="800"/>
              </a:spcAft>
              <a:buClr>
                <a:schemeClr val="tx2"/>
              </a:buClr>
              <a:buFont typeface="Arial" panose="020B0604020202020204" pitchFamily="34" charset="0"/>
              <a:buChar char="•"/>
            </a:pPr>
            <a:r>
              <a:rPr lang="en-US" sz="1800" dirty="0"/>
              <a:t>Supports </a:t>
            </a:r>
            <a:r>
              <a:rPr lang="en-US" sz="1800" b="1" dirty="0"/>
              <a:t>effective communication</a:t>
            </a:r>
            <a:r>
              <a:rPr lang="en-US" sz="1800" dirty="0"/>
              <a:t> about the initiative </a:t>
            </a:r>
            <a:endParaRPr lang="en-US" sz="1800" b="1" dirty="0"/>
          </a:p>
          <a:p>
            <a:pPr marL="336550" indent="-285750">
              <a:lnSpc>
                <a:spcPct val="150000"/>
              </a:lnSpc>
              <a:spcAft>
                <a:spcPts val="1200"/>
              </a:spcAft>
              <a:buClr>
                <a:schemeClr val="tx2"/>
              </a:buClr>
              <a:buFont typeface="Arial" panose="020B0604020202020204" pitchFamily="34" charset="0"/>
              <a:buChar char="•"/>
            </a:pPr>
            <a:endParaRPr lang="en-US" b="1" dirty="0"/>
          </a:p>
        </p:txBody>
      </p:sp>
    </p:spTree>
    <p:extLst>
      <p:ext uri="{BB962C8B-B14F-4D97-AF65-F5344CB8AC3E}">
        <p14:creationId xmlns:p14="http://schemas.microsoft.com/office/powerpoint/2010/main" val="614359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9C482F-0821-A8FD-430D-8AC8848CF66D}"/>
              </a:ext>
            </a:extLst>
          </p:cNvPr>
          <p:cNvSpPr>
            <a:spLocks noGrp="1"/>
          </p:cNvSpPr>
          <p:nvPr>
            <p:ph type="title" idx="4294967295"/>
          </p:nvPr>
        </p:nvSpPr>
        <p:spPr>
          <a:xfrm>
            <a:off x="714703" y="681037"/>
            <a:ext cx="3762048" cy="9283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Agenda</a:t>
            </a:r>
          </a:p>
        </p:txBody>
      </p:sp>
      <p:sp>
        <p:nvSpPr>
          <p:cNvPr id="2" name="Text Placeholder 1">
            <a:extLst>
              <a:ext uri="{FF2B5EF4-FFF2-40B4-BE49-F238E27FC236}">
                <a16:creationId xmlns:a16="http://schemas.microsoft.com/office/drawing/2014/main" id="{EC518614-7DC6-4633-35A8-38EF8671E6DC}"/>
              </a:ext>
            </a:extLst>
          </p:cNvPr>
          <p:cNvSpPr>
            <a:spLocks noGrp="1"/>
          </p:cNvSpPr>
          <p:nvPr>
            <p:ph type="body" idx="1"/>
          </p:nvPr>
        </p:nvSpPr>
        <p:spPr/>
        <p:txBody>
          <a:bodyPr/>
          <a:lstStyle/>
          <a:p>
            <a:r>
              <a:rPr lang="en-US" b="1" noProof="0" dirty="0"/>
              <a:t>Data Workshop Series</a:t>
            </a:r>
          </a:p>
          <a:p>
            <a:pPr>
              <a:lnSpc>
                <a:spcPct val="150000"/>
              </a:lnSpc>
            </a:pPr>
            <a:r>
              <a:rPr lang="en-US" dirty="0"/>
              <a:t>Evaluating the Impact of Direct Care Workforce Investments</a:t>
            </a:r>
          </a:p>
        </p:txBody>
      </p:sp>
      <p:sp>
        <p:nvSpPr>
          <p:cNvPr id="4" name="Text Placeholder 3">
            <a:extLst>
              <a:ext uri="{FF2B5EF4-FFF2-40B4-BE49-F238E27FC236}">
                <a16:creationId xmlns:a16="http://schemas.microsoft.com/office/drawing/2014/main" id="{84726533-8AB2-7B66-49C3-D0C9B8FCCAFF}"/>
              </a:ext>
            </a:extLst>
          </p:cNvPr>
          <p:cNvSpPr>
            <a:spLocks noGrp="1"/>
          </p:cNvSpPr>
          <p:nvPr>
            <p:ph type="body" idx="11"/>
          </p:nvPr>
        </p:nvSpPr>
        <p:spPr>
          <a:xfrm>
            <a:off x="6278252" y="681037"/>
            <a:ext cx="5069198" cy="685799"/>
          </a:xfrm>
        </p:spPr>
        <p:txBody>
          <a:bodyPr anchor="ctr"/>
          <a:lstStyle/>
          <a:p>
            <a:r>
              <a:rPr lang="en-US" noProof="0" dirty="0"/>
              <a:t>Introduction and Overview</a:t>
            </a:r>
          </a:p>
        </p:txBody>
      </p:sp>
      <p:pic>
        <p:nvPicPr>
          <p:cNvPr id="6" name="Graphic 5">
            <a:extLst>
              <a:ext uri="{FF2B5EF4-FFF2-40B4-BE49-F238E27FC236}">
                <a16:creationId xmlns:a16="http://schemas.microsoft.com/office/drawing/2014/main" id="{DA2DE854-97A9-0C09-F414-983A4B90A4C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0200" y="681037"/>
            <a:ext cx="685800" cy="685800"/>
          </a:xfrm>
          <a:prstGeom prst="rect">
            <a:avLst/>
          </a:prstGeom>
        </p:spPr>
      </p:pic>
      <p:pic>
        <p:nvPicPr>
          <p:cNvPr id="8" name="Graphic 7">
            <a:extLst>
              <a:ext uri="{FF2B5EF4-FFF2-40B4-BE49-F238E27FC236}">
                <a16:creationId xmlns:a16="http://schemas.microsoft.com/office/drawing/2014/main" id="{9C1318F9-7DE7-D928-625C-3ADBA9F8BE5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10200" y="1651409"/>
            <a:ext cx="685800" cy="685800"/>
          </a:xfrm>
          <a:prstGeom prst="rect">
            <a:avLst/>
          </a:prstGeom>
        </p:spPr>
      </p:pic>
      <p:pic>
        <p:nvPicPr>
          <p:cNvPr id="12" name="Graphic 11">
            <a:extLst>
              <a:ext uri="{FF2B5EF4-FFF2-40B4-BE49-F238E27FC236}">
                <a16:creationId xmlns:a16="http://schemas.microsoft.com/office/drawing/2014/main" id="{F19A08BA-1B89-F5DE-77FD-A66FC375731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49416" y="3891055"/>
            <a:ext cx="685800" cy="685800"/>
          </a:xfrm>
          <a:prstGeom prst="rect">
            <a:avLst/>
          </a:prstGeom>
        </p:spPr>
      </p:pic>
      <p:sp>
        <p:nvSpPr>
          <p:cNvPr id="16" name="Text Placeholder 3">
            <a:extLst>
              <a:ext uri="{FF2B5EF4-FFF2-40B4-BE49-F238E27FC236}">
                <a16:creationId xmlns:a16="http://schemas.microsoft.com/office/drawing/2014/main" id="{7EF010DA-82D3-E073-5C4F-D443638BECA6}"/>
              </a:ext>
            </a:extLst>
          </p:cNvPr>
          <p:cNvSpPr txBox="1">
            <a:spLocks/>
          </p:cNvSpPr>
          <p:nvPr/>
        </p:nvSpPr>
        <p:spPr>
          <a:xfrm>
            <a:off x="6278252" y="1651410"/>
            <a:ext cx="5069198" cy="685799"/>
          </a:xfrm>
          <a:prstGeom prst="rect">
            <a:avLst/>
          </a:prstGeom>
        </p:spPr>
        <p:txBody>
          <a:bodyPr lIns="0" tIns="0" rIns="0" bIns="0"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noProof="0" dirty="0"/>
              <a:t>State </a:t>
            </a:r>
            <a:r>
              <a:rPr lang="en-US" dirty="0"/>
              <a:t>Insights</a:t>
            </a:r>
            <a:r>
              <a:rPr lang="en-US" noProof="0" dirty="0"/>
              <a:t>: Michigan</a:t>
            </a:r>
          </a:p>
        </p:txBody>
      </p:sp>
      <p:sp>
        <p:nvSpPr>
          <p:cNvPr id="17" name="Text Placeholder 3">
            <a:extLst>
              <a:ext uri="{FF2B5EF4-FFF2-40B4-BE49-F238E27FC236}">
                <a16:creationId xmlns:a16="http://schemas.microsoft.com/office/drawing/2014/main" id="{1AD44535-9436-311C-2DF6-D89CC2903941}"/>
              </a:ext>
            </a:extLst>
          </p:cNvPr>
          <p:cNvSpPr txBox="1">
            <a:spLocks/>
          </p:cNvSpPr>
          <p:nvPr/>
        </p:nvSpPr>
        <p:spPr>
          <a:xfrm>
            <a:off x="6278252" y="2754536"/>
            <a:ext cx="5069198" cy="685799"/>
          </a:xfrm>
          <a:prstGeom prst="rect">
            <a:avLst/>
          </a:prstGeom>
        </p:spPr>
        <p:txBody>
          <a:bodyPr lIns="0" tIns="0" rIns="0" bIns="0"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Summary of Workshop Tools</a:t>
            </a:r>
            <a:endParaRPr lang="en-US" noProof="0" dirty="0"/>
          </a:p>
        </p:txBody>
      </p:sp>
      <p:sp>
        <p:nvSpPr>
          <p:cNvPr id="5" name="Text Placeholder 3">
            <a:extLst>
              <a:ext uri="{FF2B5EF4-FFF2-40B4-BE49-F238E27FC236}">
                <a16:creationId xmlns:a16="http://schemas.microsoft.com/office/drawing/2014/main" id="{377CBC79-D609-C63E-A2BC-515DDEAC1128}"/>
              </a:ext>
            </a:extLst>
          </p:cNvPr>
          <p:cNvSpPr txBox="1">
            <a:spLocks/>
          </p:cNvSpPr>
          <p:nvPr/>
        </p:nvSpPr>
        <p:spPr>
          <a:xfrm>
            <a:off x="6278252" y="3857662"/>
            <a:ext cx="5069198" cy="68579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mn-lt"/>
                <a:ea typeface="+mn-ea"/>
                <a:cs typeface="+mn-cs"/>
              </a:rPr>
              <a:t>Q&amp;A and Discussion</a:t>
            </a:r>
          </a:p>
        </p:txBody>
      </p:sp>
      <p:pic>
        <p:nvPicPr>
          <p:cNvPr id="9" name="Graphic 8">
            <a:extLst>
              <a:ext uri="{FF2B5EF4-FFF2-40B4-BE49-F238E27FC236}">
                <a16:creationId xmlns:a16="http://schemas.microsoft.com/office/drawing/2014/main" id="{3F8F6EB1-7B57-421B-D555-4804953CF12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10200" y="2754535"/>
            <a:ext cx="764232" cy="764232"/>
          </a:xfrm>
          <a:prstGeom prst="rect">
            <a:avLst/>
          </a:prstGeom>
        </p:spPr>
      </p:pic>
    </p:spTree>
    <p:extLst>
      <p:ext uri="{BB962C8B-B14F-4D97-AF65-F5344CB8AC3E}">
        <p14:creationId xmlns:p14="http://schemas.microsoft.com/office/powerpoint/2010/main" val="2573891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F483A9-C2ED-5CA3-A775-BBFE879E3ABD}"/>
              </a:ext>
            </a:extLst>
          </p:cNvPr>
          <p:cNvSpPr>
            <a:spLocks noGrp="1"/>
          </p:cNvSpPr>
          <p:nvPr>
            <p:ph type="body" sz="quarter" idx="11"/>
          </p:nvPr>
        </p:nvSpPr>
        <p:spPr/>
        <p:txBody>
          <a:bodyPr/>
          <a:lstStyle/>
          <a:p>
            <a:r>
              <a:rPr lang="en-US" noProof="0" dirty="0"/>
              <a:t>Process</a:t>
            </a:r>
          </a:p>
        </p:txBody>
      </p:sp>
      <p:sp>
        <p:nvSpPr>
          <p:cNvPr id="3" name="Title 2">
            <a:extLst>
              <a:ext uri="{FF2B5EF4-FFF2-40B4-BE49-F238E27FC236}">
                <a16:creationId xmlns:a16="http://schemas.microsoft.com/office/drawing/2014/main" id="{050D9061-1CE7-14BF-596F-DF2D1F65C57C}"/>
              </a:ext>
            </a:extLst>
          </p:cNvPr>
          <p:cNvSpPr>
            <a:spLocks noGrp="1"/>
          </p:cNvSpPr>
          <p:nvPr>
            <p:ph type="title"/>
          </p:nvPr>
        </p:nvSpPr>
        <p:spPr>
          <a:xfrm>
            <a:off x="764887" y="469901"/>
            <a:ext cx="10342873" cy="914961"/>
          </a:xfrm>
        </p:spPr>
        <p:txBody>
          <a:bodyPr/>
          <a:lstStyle/>
          <a:p>
            <a:r>
              <a:rPr lang="en-US" noProof="0" dirty="0"/>
              <a:t>Developing Evaluation Questions </a:t>
            </a:r>
            <a:br>
              <a:rPr lang="en-US" noProof="0" dirty="0"/>
            </a:br>
            <a:r>
              <a:rPr lang="en-US" noProof="0" dirty="0"/>
              <a:t>from the Logic Model</a:t>
            </a:r>
          </a:p>
        </p:txBody>
      </p:sp>
      <p:sp>
        <p:nvSpPr>
          <p:cNvPr id="4" name="Text Placeholder 3">
            <a:extLst>
              <a:ext uri="{FF2B5EF4-FFF2-40B4-BE49-F238E27FC236}">
                <a16:creationId xmlns:a16="http://schemas.microsoft.com/office/drawing/2014/main" id="{0B0855B0-005B-4E6F-6C05-9435756532F0}"/>
              </a:ext>
            </a:extLst>
          </p:cNvPr>
          <p:cNvSpPr>
            <a:spLocks noGrp="1"/>
          </p:cNvSpPr>
          <p:nvPr>
            <p:ph type="body" sz="quarter" idx="12"/>
          </p:nvPr>
        </p:nvSpPr>
        <p:spPr/>
        <p:txBody>
          <a:bodyPr/>
          <a:lstStyle/>
          <a:p>
            <a:r>
              <a:rPr lang="en-US" dirty="0"/>
              <a:t>Impact</a:t>
            </a:r>
            <a:endParaRPr lang="en-US" noProof="0" dirty="0"/>
          </a:p>
        </p:txBody>
      </p:sp>
      <p:sp>
        <p:nvSpPr>
          <p:cNvPr id="5" name="Text Placeholder 4">
            <a:extLst>
              <a:ext uri="{FF2B5EF4-FFF2-40B4-BE49-F238E27FC236}">
                <a16:creationId xmlns:a16="http://schemas.microsoft.com/office/drawing/2014/main" id="{E4E91FE2-218F-17AF-0B01-539505C3F7F1}"/>
              </a:ext>
            </a:extLst>
          </p:cNvPr>
          <p:cNvSpPr>
            <a:spLocks noGrp="1"/>
          </p:cNvSpPr>
          <p:nvPr>
            <p:ph type="body" sz="quarter" idx="13"/>
          </p:nvPr>
        </p:nvSpPr>
        <p:spPr/>
        <p:txBody>
          <a:bodyPr/>
          <a:lstStyle/>
          <a:p>
            <a:r>
              <a:rPr lang="en-US" noProof="0" dirty="0"/>
              <a:t>Investment</a:t>
            </a:r>
          </a:p>
        </p:txBody>
      </p:sp>
      <p:sp>
        <p:nvSpPr>
          <p:cNvPr id="6" name="Text Placeholder 5">
            <a:extLst>
              <a:ext uri="{FF2B5EF4-FFF2-40B4-BE49-F238E27FC236}">
                <a16:creationId xmlns:a16="http://schemas.microsoft.com/office/drawing/2014/main" id="{18A5303B-E49A-78D5-341F-29027C670A12}"/>
              </a:ext>
            </a:extLst>
          </p:cNvPr>
          <p:cNvSpPr>
            <a:spLocks noGrp="1"/>
          </p:cNvSpPr>
          <p:nvPr>
            <p:ph type="body" sz="quarter" idx="14"/>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noProof="0" dirty="0"/>
              <a:t>Was the effort implemented </a:t>
            </a:r>
            <a:r>
              <a:rPr lang="en-US" dirty="0"/>
              <a:t>on schedule and as intended? </a:t>
            </a:r>
          </a:p>
          <a:p>
            <a:pPr marL="282575" indent="-231775">
              <a:lnSpc>
                <a:spcPct val="150000"/>
              </a:lnSpc>
              <a:spcAft>
                <a:spcPts val="1200"/>
              </a:spcAft>
              <a:buClr>
                <a:schemeClr val="accent1"/>
              </a:buClr>
              <a:buFont typeface="Arial" panose="020B0604020202020204" pitchFamily="34" charset="0"/>
              <a:buChar char="•"/>
            </a:pPr>
            <a:r>
              <a:rPr lang="en-US" dirty="0"/>
              <a:t>Why/why not? What factors helped or hindered success? </a:t>
            </a:r>
          </a:p>
          <a:p>
            <a:pPr marL="282575" indent="-231775">
              <a:lnSpc>
                <a:spcPct val="150000"/>
              </a:lnSpc>
              <a:spcAft>
                <a:spcPts val="1200"/>
              </a:spcAft>
              <a:buClr>
                <a:schemeClr val="accent1"/>
              </a:buClr>
              <a:buFont typeface="Arial" panose="020B0604020202020204" pitchFamily="34" charset="0"/>
              <a:buChar char="•"/>
            </a:pPr>
            <a:r>
              <a:rPr lang="en-US" dirty="0"/>
              <a:t>What lessons were learned? </a:t>
            </a:r>
            <a:endParaRPr lang="en-US" noProof="0" dirty="0"/>
          </a:p>
        </p:txBody>
      </p:sp>
      <p:sp>
        <p:nvSpPr>
          <p:cNvPr id="7" name="Text Placeholder 6">
            <a:extLst>
              <a:ext uri="{FF2B5EF4-FFF2-40B4-BE49-F238E27FC236}">
                <a16:creationId xmlns:a16="http://schemas.microsoft.com/office/drawing/2014/main" id="{FCE47856-BAA8-3DB2-2B66-96ACF30A2802}"/>
              </a:ext>
            </a:extLst>
          </p:cNvPr>
          <p:cNvSpPr>
            <a:spLocks noGrp="1"/>
          </p:cNvSpPr>
          <p:nvPr>
            <p:ph type="body" sz="quarter" idx="15"/>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dirty="0"/>
              <a:t>To what extent did the effort lead to the anticipated results?</a:t>
            </a:r>
            <a:endParaRPr lang="en-US" noProof="0" dirty="0"/>
          </a:p>
          <a:p>
            <a:pPr marL="282575" indent="-231775">
              <a:lnSpc>
                <a:spcPct val="150000"/>
              </a:lnSpc>
              <a:spcAft>
                <a:spcPts val="1200"/>
              </a:spcAft>
              <a:buClr>
                <a:schemeClr val="accent1"/>
              </a:buClr>
              <a:buFont typeface="Arial" panose="020B0604020202020204" pitchFamily="34" charset="0"/>
              <a:buChar char="•"/>
            </a:pPr>
            <a:r>
              <a:rPr lang="en-US" noProof="0" dirty="0"/>
              <a:t>What changes occurred and to what extent did this effort contribute to those changes?</a:t>
            </a:r>
          </a:p>
          <a:p>
            <a:pPr marL="282575" indent="-231775">
              <a:lnSpc>
                <a:spcPct val="150000"/>
              </a:lnSpc>
              <a:spcAft>
                <a:spcPts val="1200"/>
              </a:spcAft>
              <a:buClr>
                <a:schemeClr val="accent1"/>
              </a:buClr>
              <a:buFont typeface="Arial" panose="020B0604020202020204" pitchFamily="34" charset="0"/>
              <a:buChar char="•"/>
            </a:pPr>
            <a:r>
              <a:rPr lang="en-US" dirty="0"/>
              <a:t>What were the unintended benefits? Unintended consequences?</a:t>
            </a:r>
            <a:endParaRPr lang="en-US" noProof="0" dirty="0"/>
          </a:p>
        </p:txBody>
      </p:sp>
      <p:sp>
        <p:nvSpPr>
          <p:cNvPr id="8" name="Text Placeholder 7">
            <a:extLst>
              <a:ext uri="{FF2B5EF4-FFF2-40B4-BE49-F238E27FC236}">
                <a16:creationId xmlns:a16="http://schemas.microsoft.com/office/drawing/2014/main" id="{5D0D0923-C680-029C-1D22-B6FA0303984E}"/>
              </a:ext>
            </a:extLst>
          </p:cNvPr>
          <p:cNvSpPr>
            <a:spLocks noGrp="1"/>
          </p:cNvSpPr>
          <p:nvPr>
            <p:ph type="body" sz="quarter" idx="16"/>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dirty="0"/>
              <a:t>Was the effort cost effective?</a:t>
            </a:r>
          </a:p>
          <a:p>
            <a:pPr marL="282575" indent="-231775">
              <a:lnSpc>
                <a:spcPct val="150000"/>
              </a:lnSpc>
              <a:spcAft>
                <a:spcPts val="1200"/>
              </a:spcAft>
              <a:buClr>
                <a:schemeClr val="accent1"/>
              </a:buClr>
              <a:buFont typeface="Arial" panose="020B0604020202020204" pitchFamily="34" charset="0"/>
              <a:buChar char="•"/>
            </a:pPr>
            <a:r>
              <a:rPr lang="en-US" dirty="0"/>
              <a:t>What was the return on investment?</a:t>
            </a:r>
          </a:p>
          <a:p>
            <a:pPr marL="282575" indent="-231775">
              <a:lnSpc>
                <a:spcPct val="150000"/>
              </a:lnSpc>
              <a:spcAft>
                <a:spcPts val="1200"/>
              </a:spcAft>
              <a:buClr>
                <a:schemeClr val="accent1"/>
              </a:buClr>
              <a:buFont typeface="Arial" panose="020B0604020202020204" pitchFamily="34" charset="0"/>
              <a:buChar char="•"/>
            </a:pPr>
            <a:r>
              <a:rPr lang="en-US" dirty="0"/>
              <a:t>What alternative approaches may have represented better investment and outcomes? </a:t>
            </a:r>
            <a:endParaRPr lang="en-US" noProof="0" dirty="0"/>
          </a:p>
        </p:txBody>
      </p:sp>
    </p:spTree>
    <p:extLst>
      <p:ext uri="{BB962C8B-B14F-4D97-AF65-F5344CB8AC3E}">
        <p14:creationId xmlns:p14="http://schemas.microsoft.com/office/powerpoint/2010/main" val="98403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3B506-3996-CAB9-E348-1C283D705B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EBCE60-63EB-7405-994C-9F02EF2105DF}"/>
              </a:ext>
            </a:extLst>
          </p:cNvPr>
          <p:cNvSpPr>
            <a:spLocks noGrp="1"/>
          </p:cNvSpPr>
          <p:nvPr>
            <p:ph type="body" sz="quarter" idx="11"/>
          </p:nvPr>
        </p:nvSpPr>
        <p:spPr/>
        <p:txBody>
          <a:bodyPr/>
          <a:lstStyle/>
          <a:p>
            <a:r>
              <a:rPr lang="en-US" dirty="0"/>
              <a:t>Context</a:t>
            </a:r>
          </a:p>
        </p:txBody>
      </p:sp>
      <p:sp>
        <p:nvSpPr>
          <p:cNvPr id="3" name="Title 2">
            <a:extLst>
              <a:ext uri="{FF2B5EF4-FFF2-40B4-BE49-F238E27FC236}">
                <a16:creationId xmlns:a16="http://schemas.microsoft.com/office/drawing/2014/main" id="{7D0B7A62-F6BC-CC3C-A513-E2F4530BE542}"/>
              </a:ext>
            </a:extLst>
          </p:cNvPr>
          <p:cNvSpPr>
            <a:spLocks noGrp="1"/>
          </p:cNvSpPr>
          <p:nvPr>
            <p:ph type="title"/>
          </p:nvPr>
        </p:nvSpPr>
        <p:spPr>
          <a:xfrm>
            <a:off x="764887" y="469901"/>
            <a:ext cx="10342873" cy="914961"/>
          </a:xfrm>
        </p:spPr>
        <p:txBody>
          <a:bodyPr/>
          <a:lstStyle/>
          <a:p>
            <a:r>
              <a:rPr lang="en-US" noProof="0" dirty="0"/>
              <a:t>Developing Evaluation Questions </a:t>
            </a:r>
            <a:br>
              <a:rPr lang="en-US" noProof="0" dirty="0"/>
            </a:br>
            <a:r>
              <a:rPr lang="en-US" noProof="0" dirty="0"/>
              <a:t>from the Logic Model </a:t>
            </a:r>
          </a:p>
        </p:txBody>
      </p:sp>
      <p:sp>
        <p:nvSpPr>
          <p:cNvPr id="4" name="Text Placeholder 3">
            <a:extLst>
              <a:ext uri="{FF2B5EF4-FFF2-40B4-BE49-F238E27FC236}">
                <a16:creationId xmlns:a16="http://schemas.microsoft.com/office/drawing/2014/main" id="{DA1BFCD7-429E-12E9-80F5-E9EDC7143781}"/>
              </a:ext>
            </a:extLst>
          </p:cNvPr>
          <p:cNvSpPr>
            <a:spLocks noGrp="1"/>
          </p:cNvSpPr>
          <p:nvPr>
            <p:ph type="body" sz="quarter" idx="12"/>
          </p:nvPr>
        </p:nvSpPr>
        <p:spPr/>
        <p:txBody>
          <a:bodyPr/>
          <a:lstStyle/>
          <a:p>
            <a:r>
              <a:rPr lang="en-US" noProof="0" dirty="0"/>
              <a:t>Overall Strategy</a:t>
            </a:r>
          </a:p>
        </p:txBody>
      </p:sp>
      <p:sp>
        <p:nvSpPr>
          <p:cNvPr id="5" name="Text Placeholder 4">
            <a:extLst>
              <a:ext uri="{FF2B5EF4-FFF2-40B4-BE49-F238E27FC236}">
                <a16:creationId xmlns:a16="http://schemas.microsoft.com/office/drawing/2014/main" id="{9B5BF1FF-70B1-2A9D-2963-36C503B61874}"/>
              </a:ext>
            </a:extLst>
          </p:cNvPr>
          <p:cNvSpPr>
            <a:spLocks noGrp="1"/>
          </p:cNvSpPr>
          <p:nvPr>
            <p:ph type="body" sz="quarter" idx="13"/>
          </p:nvPr>
        </p:nvSpPr>
        <p:spPr/>
        <p:txBody>
          <a:bodyPr/>
          <a:lstStyle/>
          <a:p>
            <a:r>
              <a:rPr lang="en-US" noProof="0" dirty="0"/>
              <a:t>Next Steps</a:t>
            </a:r>
          </a:p>
        </p:txBody>
      </p:sp>
      <p:sp>
        <p:nvSpPr>
          <p:cNvPr id="6" name="Text Placeholder 5">
            <a:extLst>
              <a:ext uri="{FF2B5EF4-FFF2-40B4-BE49-F238E27FC236}">
                <a16:creationId xmlns:a16="http://schemas.microsoft.com/office/drawing/2014/main" id="{51B7049E-94C7-D9C8-3B0B-2D2A07B888A3}"/>
              </a:ext>
            </a:extLst>
          </p:cNvPr>
          <p:cNvSpPr>
            <a:spLocks noGrp="1"/>
          </p:cNvSpPr>
          <p:nvPr>
            <p:ph type="body" sz="quarter" idx="14"/>
          </p:nvPr>
        </p:nvSpPr>
        <p:spPr>
          <a:xfrm>
            <a:off x="764886" y="2880467"/>
            <a:ext cx="2769975" cy="3507632"/>
          </a:xfrm>
        </p:spPr>
        <p:txBody>
          <a:bodyPr/>
          <a:lstStyle/>
          <a:p>
            <a:pPr marL="282575" indent="-231775">
              <a:lnSpc>
                <a:spcPct val="150000"/>
              </a:lnSpc>
              <a:spcAft>
                <a:spcPts val="1200"/>
              </a:spcAft>
              <a:buClr>
                <a:schemeClr val="accent1"/>
              </a:buClr>
              <a:buFont typeface="Arial" panose="020B0604020202020204" pitchFamily="34" charset="0"/>
              <a:buChar char="•"/>
            </a:pPr>
            <a:r>
              <a:rPr lang="en-US" dirty="0"/>
              <a:t>What demographic, economic, social, political, or other factors influenced implementation and outcomes?</a:t>
            </a:r>
          </a:p>
          <a:p>
            <a:pPr marL="282575" indent="-231775">
              <a:lnSpc>
                <a:spcPct val="150000"/>
              </a:lnSpc>
              <a:spcAft>
                <a:spcPts val="1200"/>
              </a:spcAft>
              <a:buClr>
                <a:schemeClr val="accent1"/>
              </a:buClr>
              <a:buFont typeface="Arial" panose="020B0604020202020204" pitchFamily="34" charset="0"/>
              <a:buChar char="•"/>
            </a:pPr>
            <a:r>
              <a:rPr lang="en-US" dirty="0"/>
              <a:t>What internal factors might have affected the effort, e.g. staffing, budget, priorities?</a:t>
            </a:r>
          </a:p>
        </p:txBody>
      </p:sp>
      <p:sp>
        <p:nvSpPr>
          <p:cNvPr id="7" name="Text Placeholder 6">
            <a:extLst>
              <a:ext uri="{FF2B5EF4-FFF2-40B4-BE49-F238E27FC236}">
                <a16:creationId xmlns:a16="http://schemas.microsoft.com/office/drawing/2014/main" id="{7175E1CC-9C6F-0B7D-F369-988812BBF414}"/>
              </a:ext>
            </a:extLst>
          </p:cNvPr>
          <p:cNvSpPr>
            <a:spLocks noGrp="1"/>
          </p:cNvSpPr>
          <p:nvPr>
            <p:ph type="body" sz="quarter" idx="15"/>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dirty="0"/>
              <a:t>Was the logic model correct/ appropriate/ helpful?</a:t>
            </a:r>
          </a:p>
          <a:p>
            <a:pPr marL="282575" indent="-231775">
              <a:lnSpc>
                <a:spcPct val="150000"/>
              </a:lnSpc>
              <a:spcAft>
                <a:spcPts val="1200"/>
              </a:spcAft>
              <a:buClr>
                <a:schemeClr val="accent1"/>
              </a:buClr>
              <a:buFont typeface="Arial" panose="020B0604020202020204" pitchFamily="34" charset="0"/>
              <a:buChar char="•"/>
            </a:pPr>
            <a:r>
              <a:rPr lang="en-US" dirty="0"/>
              <a:t>What aspects of the logic model did not happen in practice and why or why not?</a:t>
            </a:r>
          </a:p>
        </p:txBody>
      </p:sp>
      <p:sp>
        <p:nvSpPr>
          <p:cNvPr id="8" name="Text Placeholder 7">
            <a:extLst>
              <a:ext uri="{FF2B5EF4-FFF2-40B4-BE49-F238E27FC236}">
                <a16:creationId xmlns:a16="http://schemas.microsoft.com/office/drawing/2014/main" id="{E935646D-1ABC-9D1E-C30B-65888E55A5DB}"/>
              </a:ext>
            </a:extLst>
          </p:cNvPr>
          <p:cNvSpPr>
            <a:spLocks noGrp="1"/>
          </p:cNvSpPr>
          <p:nvPr>
            <p:ph type="body" sz="quarter" idx="16"/>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dirty="0"/>
              <a:t>What continued investment/oversight is required to sustain the effort? </a:t>
            </a:r>
          </a:p>
          <a:p>
            <a:pPr marL="282575" indent="-231775">
              <a:lnSpc>
                <a:spcPct val="150000"/>
              </a:lnSpc>
              <a:spcAft>
                <a:spcPts val="1200"/>
              </a:spcAft>
              <a:buClr>
                <a:schemeClr val="accent1"/>
              </a:buClr>
              <a:buFont typeface="Arial" panose="020B0604020202020204" pitchFamily="34" charset="0"/>
              <a:buChar char="•"/>
            </a:pPr>
            <a:r>
              <a:rPr lang="en-US" noProof="0" dirty="0"/>
              <a:t>Can and should the effort be scaled up? </a:t>
            </a:r>
          </a:p>
          <a:p>
            <a:pPr marL="282575" indent="-231775">
              <a:lnSpc>
                <a:spcPct val="150000"/>
              </a:lnSpc>
              <a:spcAft>
                <a:spcPts val="1200"/>
              </a:spcAft>
              <a:buClr>
                <a:schemeClr val="accent1"/>
              </a:buClr>
              <a:buFont typeface="Arial" panose="020B0604020202020204" pitchFamily="34" charset="0"/>
              <a:buChar char="•"/>
            </a:pPr>
            <a:r>
              <a:rPr lang="en-US" dirty="0"/>
              <a:t>Can and should the effort be replicated elsewhere?</a:t>
            </a:r>
          </a:p>
        </p:txBody>
      </p:sp>
    </p:spTree>
    <p:extLst>
      <p:ext uri="{BB962C8B-B14F-4D97-AF65-F5344CB8AC3E}">
        <p14:creationId xmlns:p14="http://schemas.microsoft.com/office/powerpoint/2010/main" val="2976388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897C4-4655-79B0-A416-A1C10AE34CD3}"/>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59E7E3B0-B243-54D6-5A5A-08C0A0E1DA41}"/>
              </a:ext>
            </a:extLst>
          </p:cNvPr>
          <p:cNvSpPr>
            <a:spLocks noGrp="1"/>
          </p:cNvSpPr>
          <p:nvPr>
            <p:ph type="title"/>
          </p:nvPr>
        </p:nvSpPr>
        <p:spPr>
          <a:xfrm>
            <a:off x="764887" y="469901"/>
            <a:ext cx="10342873" cy="914961"/>
          </a:xfrm>
        </p:spPr>
        <p:txBody>
          <a:bodyPr/>
          <a:lstStyle/>
          <a:p>
            <a:r>
              <a:rPr lang="en-US" dirty="0"/>
              <a:t>Assessing and Refining </a:t>
            </a:r>
            <a:r>
              <a:rPr lang="en-US" noProof="0" dirty="0"/>
              <a:t>Evaluation Questions</a:t>
            </a:r>
          </a:p>
        </p:txBody>
      </p:sp>
      <p:sp>
        <p:nvSpPr>
          <p:cNvPr id="5" name="Text Placeholder 4">
            <a:extLst>
              <a:ext uri="{FF2B5EF4-FFF2-40B4-BE49-F238E27FC236}">
                <a16:creationId xmlns:a16="http://schemas.microsoft.com/office/drawing/2014/main" id="{03D2C642-10C8-F870-2E39-E5A28E0AA12A}"/>
              </a:ext>
            </a:extLst>
          </p:cNvPr>
          <p:cNvSpPr>
            <a:spLocks noGrp="1"/>
          </p:cNvSpPr>
          <p:nvPr>
            <p:ph type="body" sz="quarter" idx="17"/>
          </p:nvPr>
        </p:nvSpPr>
        <p:spPr>
          <a:xfrm>
            <a:off x="764887" y="1658528"/>
            <a:ext cx="9554430" cy="3583437"/>
          </a:xfrm>
        </p:spPr>
        <p:txBody>
          <a:bodyPr/>
          <a:lstStyle/>
          <a:p>
            <a:pPr marL="50800" indent="0">
              <a:lnSpc>
                <a:spcPct val="150000"/>
              </a:lnSpc>
              <a:spcAft>
                <a:spcPts val="1800"/>
              </a:spcAft>
              <a:buClr>
                <a:schemeClr val="accent1"/>
              </a:buClr>
            </a:pPr>
            <a:r>
              <a:rPr lang="en-US" sz="2000" b="1" dirty="0">
                <a:solidFill>
                  <a:srgbClr val="005492"/>
                </a:solidFill>
              </a:rPr>
              <a:t>Review and revise your evaluation questions, considering: </a:t>
            </a:r>
          </a:p>
          <a:p>
            <a:pPr marL="336550" indent="-285750">
              <a:lnSpc>
                <a:spcPct val="150000"/>
              </a:lnSpc>
              <a:spcAft>
                <a:spcPts val="1800"/>
              </a:spcAft>
              <a:buClr>
                <a:srgbClr val="005492"/>
              </a:buClr>
              <a:buFont typeface="Wingdings" panose="05000000000000000000" pitchFamily="2" charset="2"/>
              <a:buChar char="q"/>
            </a:pPr>
            <a:r>
              <a:rPr lang="en-US" sz="1800" dirty="0"/>
              <a:t>Have a variety of audiences been considered when crafting the questions?</a:t>
            </a:r>
          </a:p>
          <a:p>
            <a:pPr marL="336550" indent="-285750">
              <a:lnSpc>
                <a:spcPct val="150000"/>
              </a:lnSpc>
              <a:spcAft>
                <a:spcPts val="1800"/>
              </a:spcAft>
              <a:buClr>
                <a:srgbClr val="005492"/>
              </a:buClr>
              <a:buFont typeface="Wingdings" panose="05000000000000000000" pitchFamily="2" charset="2"/>
              <a:buChar char="q"/>
            </a:pPr>
            <a:r>
              <a:rPr lang="en-US" sz="1800" dirty="0"/>
              <a:t>Have the highest priority questions been selected?</a:t>
            </a:r>
          </a:p>
          <a:p>
            <a:pPr marL="336550" indent="-285750">
              <a:lnSpc>
                <a:spcPct val="150000"/>
              </a:lnSpc>
              <a:spcAft>
                <a:spcPts val="1800"/>
              </a:spcAft>
              <a:buClr>
                <a:srgbClr val="005492"/>
              </a:buClr>
              <a:buFont typeface="Wingdings" panose="05000000000000000000" pitchFamily="2" charset="2"/>
              <a:buChar char="q"/>
            </a:pPr>
            <a:r>
              <a:rPr lang="en-US" sz="1800" dirty="0"/>
              <a:t>Will each question generate useful, actionable insight? </a:t>
            </a:r>
          </a:p>
          <a:p>
            <a:pPr marL="336550" indent="-285750">
              <a:lnSpc>
                <a:spcPct val="150000"/>
              </a:lnSpc>
              <a:spcAft>
                <a:spcPts val="1800"/>
              </a:spcAft>
              <a:buClr>
                <a:srgbClr val="005492"/>
              </a:buClr>
              <a:buFont typeface="Wingdings" panose="05000000000000000000" pitchFamily="2" charset="2"/>
              <a:buChar char="q"/>
            </a:pPr>
            <a:r>
              <a:rPr lang="en-US" sz="1800" dirty="0"/>
              <a:t>Is it clear how each question relates to the logic model?</a:t>
            </a:r>
          </a:p>
          <a:p>
            <a:pPr marL="336550" indent="-285750">
              <a:lnSpc>
                <a:spcPct val="150000"/>
              </a:lnSpc>
              <a:spcAft>
                <a:spcPts val="1800"/>
              </a:spcAft>
              <a:buClr>
                <a:srgbClr val="005492"/>
              </a:buClr>
              <a:buFont typeface="Wingdings" panose="05000000000000000000" pitchFamily="2" charset="2"/>
              <a:buChar char="q"/>
            </a:pPr>
            <a:r>
              <a:rPr lang="en-US" sz="1800" dirty="0"/>
              <a:t>Are the questions specific about what information is needed?</a:t>
            </a:r>
          </a:p>
          <a:p>
            <a:pPr marL="336550" indent="-285750">
              <a:lnSpc>
                <a:spcPct val="150000"/>
              </a:lnSpc>
              <a:spcAft>
                <a:spcPts val="1800"/>
              </a:spcAft>
              <a:buClr>
                <a:srgbClr val="005492"/>
              </a:buClr>
              <a:buFont typeface="Wingdings" panose="05000000000000000000" pitchFamily="2" charset="2"/>
              <a:buChar char="q"/>
            </a:pPr>
            <a:r>
              <a:rPr lang="en-US" sz="1800" dirty="0"/>
              <a:t>Do the questions capture lessons learned along the way?</a:t>
            </a:r>
          </a:p>
        </p:txBody>
      </p:sp>
    </p:spTree>
    <p:extLst>
      <p:ext uri="{BB962C8B-B14F-4D97-AF65-F5344CB8AC3E}">
        <p14:creationId xmlns:p14="http://schemas.microsoft.com/office/powerpoint/2010/main" val="1036087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70D3D-0DB2-A784-39B2-660B00F9CCF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3CAC483-76CF-D68B-3C41-8095BFA4C4DD}"/>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in Designing an Effective Evaluation Plan   </a:t>
            </a:r>
          </a:p>
        </p:txBody>
      </p:sp>
      <p:sp>
        <p:nvSpPr>
          <p:cNvPr id="2" name="Text Placeholder 1">
            <a:extLst>
              <a:ext uri="{FF2B5EF4-FFF2-40B4-BE49-F238E27FC236}">
                <a16:creationId xmlns:a16="http://schemas.microsoft.com/office/drawing/2014/main" id="{572FF82A-724D-CFA5-9D6B-D5BE7DAD9B61}"/>
              </a:ext>
            </a:extLst>
          </p:cNvPr>
          <p:cNvSpPr>
            <a:spLocks noGrp="1"/>
          </p:cNvSpPr>
          <p:nvPr>
            <p:ph type="body" idx="1"/>
          </p:nvPr>
        </p:nvSpPr>
        <p:spPr>
          <a:xfrm>
            <a:off x="843199" y="4476709"/>
            <a:ext cx="8667751" cy="1260053"/>
          </a:xfrm>
        </p:spPr>
        <p:txBody>
          <a:bodyPr/>
          <a:lstStyle/>
          <a:p>
            <a:pPr>
              <a:spcBef>
                <a:spcPts val="1200"/>
              </a:spcBef>
            </a:pPr>
            <a:r>
              <a:rPr lang="en-US" b="1" dirty="0"/>
              <a:t>Developing a Measurement Framework</a:t>
            </a:r>
            <a:endParaRPr lang="en-US" dirty="0"/>
          </a:p>
        </p:txBody>
      </p:sp>
      <p:sp>
        <p:nvSpPr>
          <p:cNvPr id="4" name="TextBox 3">
            <a:extLst>
              <a:ext uri="{FF2B5EF4-FFF2-40B4-BE49-F238E27FC236}">
                <a16:creationId xmlns:a16="http://schemas.microsoft.com/office/drawing/2014/main" id="{F0A2B6F7-BA03-2733-24EA-012FDD2CC653}"/>
              </a:ext>
            </a:extLst>
          </p:cNvPr>
          <p:cNvSpPr txBox="1"/>
          <p:nvPr/>
        </p:nvSpPr>
        <p:spPr>
          <a:xfrm>
            <a:off x="9739914" y="3282299"/>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9EC5E6"/>
                </a:solidFill>
                <a:effectLst/>
                <a:uLnTx/>
                <a:uFillTx/>
                <a:latin typeface="Arial" panose="020B0604020202020204"/>
                <a:ea typeface="+mn-ea"/>
                <a:cs typeface="+mn-cs"/>
              </a:rPr>
              <a:t>4</a:t>
            </a:r>
          </a:p>
        </p:txBody>
      </p:sp>
    </p:spTree>
    <p:extLst>
      <p:ext uri="{BB962C8B-B14F-4D97-AF65-F5344CB8AC3E}">
        <p14:creationId xmlns:p14="http://schemas.microsoft.com/office/powerpoint/2010/main" val="2590539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5D2FFD-6CE6-FDD8-8EB1-23146564F717}"/>
              </a:ext>
            </a:extLst>
          </p:cNvPr>
          <p:cNvSpPr>
            <a:spLocks noGrp="1"/>
          </p:cNvSpPr>
          <p:nvPr>
            <p:ph type="title"/>
          </p:nvPr>
        </p:nvSpPr>
        <p:spPr>
          <a:xfrm>
            <a:off x="711220" y="727247"/>
            <a:ext cx="10403816" cy="914958"/>
          </a:xfrm>
        </p:spPr>
        <p:txBody>
          <a:bodyPr/>
          <a:lstStyle/>
          <a:p>
            <a:r>
              <a:rPr lang="en-US" dirty="0"/>
              <a:t>Components of a Measurement Framework</a:t>
            </a:r>
          </a:p>
        </p:txBody>
      </p:sp>
      <p:sp>
        <p:nvSpPr>
          <p:cNvPr id="9" name="Text Placeholder 5">
            <a:extLst>
              <a:ext uri="{FF2B5EF4-FFF2-40B4-BE49-F238E27FC236}">
                <a16:creationId xmlns:a16="http://schemas.microsoft.com/office/drawing/2014/main" id="{86F989C3-21D2-C432-87AA-2B61490B5379}"/>
              </a:ext>
            </a:extLst>
          </p:cNvPr>
          <p:cNvSpPr txBox="1">
            <a:spLocks/>
          </p:cNvSpPr>
          <p:nvPr/>
        </p:nvSpPr>
        <p:spPr>
          <a:xfrm>
            <a:off x="711220" y="1912937"/>
            <a:ext cx="10067369" cy="3032125"/>
          </a:xfrm>
          <a:prstGeom prst="rect">
            <a:avLst/>
          </a:prstGeom>
        </p:spPr>
        <p:txBody>
          <a:bodyPr lIns="0" tIns="0" rIns="0" bIns="0"/>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285750">
              <a:lnSpc>
                <a:spcPct val="250000"/>
              </a:lnSpc>
              <a:buFont typeface="Wingdings" panose="05000000000000000000" pitchFamily="2" charset="2"/>
              <a:buChar char="v"/>
            </a:pPr>
            <a:r>
              <a:rPr lang="en-US" sz="1800" b="1" dirty="0"/>
              <a:t>Output/Outcome </a:t>
            </a:r>
            <a:r>
              <a:rPr lang="en-US" sz="1800" dirty="0"/>
              <a:t>– Specific outputs or changes expected; pull directly from logic model</a:t>
            </a:r>
          </a:p>
          <a:p>
            <a:pPr marL="57150" indent="-285750">
              <a:lnSpc>
                <a:spcPct val="250000"/>
              </a:lnSpc>
              <a:buFont typeface="Wingdings" panose="05000000000000000000" pitchFamily="2" charset="2"/>
              <a:buChar char="v"/>
            </a:pPr>
            <a:r>
              <a:rPr lang="en-US" sz="1800" b="1" dirty="0"/>
              <a:t>Indicator </a:t>
            </a:r>
            <a:r>
              <a:rPr lang="en-US" sz="1800" dirty="0"/>
              <a:t>– Specific markers indicating achievement or progress</a:t>
            </a:r>
            <a:endParaRPr lang="en-US" sz="1800" b="1" dirty="0"/>
          </a:p>
          <a:p>
            <a:pPr marL="57150" indent="-285750">
              <a:lnSpc>
                <a:spcPct val="250000"/>
              </a:lnSpc>
              <a:buFont typeface="Wingdings" panose="05000000000000000000" pitchFamily="2" charset="2"/>
              <a:buChar char="v"/>
            </a:pPr>
            <a:r>
              <a:rPr lang="en-US" sz="1800" b="1" dirty="0"/>
              <a:t>Measures of Change </a:t>
            </a:r>
            <a:r>
              <a:rPr lang="en-US" sz="1800" dirty="0"/>
              <a:t>–</a:t>
            </a:r>
            <a:r>
              <a:rPr lang="en-US" sz="1800" b="1" dirty="0"/>
              <a:t> </a:t>
            </a:r>
            <a:r>
              <a:rPr lang="en-US" sz="1800" dirty="0"/>
              <a:t>Actual value for assessing progress</a:t>
            </a:r>
          </a:p>
          <a:p>
            <a:pPr marL="57150" indent="-285750">
              <a:lnSpc>
                <a:spcPct val="250000"/>
              </a:lnSpc>
              <a:buFont typeface="Wingdings" panose="05000000000000000000" pitchFamily="2" charset="2"/>
              <a:buChar char="v"/>
            </a:pPr>
            <a:r>
              <a:rPr lang="en-US" sz="1800" b="1" dirty="0"/>
              <a:t>Data Source </a:t>
            </a:r>
            <a:r>
              <a:rPr lang="en-US" sz="1800" dirty="0"/>
              <a:t>–</a:t>
            </a:r>
            <a:r>
              <a:rPr lang="en-US" sz="1800" b="1" dirty="0"/>
              <a:t> </a:t>
            </a:r>
            <a:r>
              <a:rPr lang="en-US" sz="1800" dirty="0"/>
              <a:t>Where data will be collected/obtained</a:t>
            </a:r>
          </a:p>
          <a:p>
            <a:pPr marL="285750" indent="-285750">
              <a:lnSpc>
                <a:spcPct val="250000"/>
              </a:lnSpc>
              <a:buFont typeface="Wingdings" panose="05000000000000000000" pitchFamily="2" charset="2"/>
              <a:buChar char="v"/>
            </a:pPr>
            <a:r>
              <a:rPr lang="en-US" sz="1800" b="1" dirty="0"/>
              <a:t>Data Frequency </a:t>
            </a:r>
            <a:r>
              <a:rPr lang="en-US" sz="1800" dirty="0"/>
              <a:t>– How often data will be collected/obtained </a:t>
            </a:r>
          </a:p>
          <a:p>
            <a:pPr indent="0">
              <a:lnSpc>
                <a:spcPct val="250000"/>
              </a:lnSpc>
            </a:pPr>
            <a:endParaRPr lang="en-US" sz="1800" dirty="0"/>
          </a:p>
          <a:p>
            <a:pPr indent="0">
              <a:lnSpc>
                <a:spcPct val="250000"/>
              </a:lnSpc>
            </a:pPr>
            <a:endParaRPr lang="en-US" sz="1800" b="1" dirty="0"/>
          </a:p>
          <a:p>
            <a:pPr>
              <a:lnSpc>
                <a:spcPct val="250000"/>
              </a:lnSpc>
            </a:pPr>
            <a:endParaRPr lang="en-US" dirty="0"/>
          </a:p>
        </p:txBody>
      </p:sp>
    </p:spTree>
    <p:extLst>
      <p:ext uri="{BB962C8B-B14F-4D97-AF65-F5344CB8AC3E}">
        <p14:creationId xmlns:p14="http://schemas.microsoft.com/office/powerpoint/2010/main" val="4086633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29908-754F-CA8D-4148-B5217AD13F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9468BD-3F34-B47F-FB08-6360B3C6CEA8}"/>
              </a:ext>
            </a:extLst>
          </p:cNvPr>
          <p:cNvSpPr>
            <a:spLocks noGrp="1"/>
          </p:cNvSpPr>
          <p:nvPr>
            <p:ph type="title"/>
          </p:nvPr>
        </p:nvSpPr>
        <p:spPr>
          <a:xfrm>
            <a:off x="431316" y="54013"/>
            <a:ext cx="10393678" cy="663439"/>
          </a:xfrm>
        </p:spPr>
        <p:txBody>
          <a:bodyPr/>
          <a:lstStyle/>
          <a:p>
            <a:r>
              <a:rPr lang="en-US" dirty="0"/>
              <a:t>Example: Wage Floor Policy</a:t>
            </a:r>
          </a:p>
        </p:txBody>
      </p:sp>
      <p:graphicFrame>
        <p:nvGraphicFramePr>
          <p:cNvPr id="2" name="Table 1" descr="Five-column table for tracking program outputs and outcomes, mapping each to an indicator, measure of change, data source, and frequency of data collection. Rows are grouped by type — Output and Outcome — with two example rows and blank rows for additional entries.">
            <a:extLst>
              <a:ext uri="{FF2B5EF4-FFF2-40B4-BE49-F238E27FC236}">
                <a16:creationId xmlns:a16="http://schemas.microsoft.com/office/drawing/2014/main" id="{0438ED17-DBDD-55D6-DB4C-2B31F14E856C}"/>
              </a:ext>
            </a:extLst>
          </p:cNvPr>
          <p:cNvGraphicFramePr>
            <a:graphicFrameLocks noGrp="1"/>
          </p:cNvGraphicFramePr>
          <p:nvPr>
            <p:extLst>
              <p:ext uri="{D42A27DB-BD31-4B8C-83A1-F6EECF244321}">
                <p14:modId xmlns:p14="http://schemas.microsoft.com/office/powerpoint/2010/main" val="3650857436"/>
              </p:ext>
            </p:extLst>
          </p:nvPr>
        </p:nvGraphicFramePr>
        <p:xfrm>
          <a:off x="693868" y="851278"/>
          <a:ext cx="10478110" cy="5889027"/>
        </p:xfrm>
        <a:graphic>
          <a:graphicData uri="http://schemas.openxmlformats.org/drawingml/2006/table">
            <a:tbl>
              <a:tblPr firstRow="1" lastCol="1" bandRow="1">
                <a:tableStyleId>{5940675A-B579-460E-94D1-54222C63F5DA}</a:tableStyleId>
              </a:tblPr>
              <a:tblGrid>
                <a:gridCol w="2095622">
                  <a:extLst>
                    <a:ext uri="{9D8B030D-6E8A-4147-A177-3AD203B41FA5}">
                      <a16:colId xmlns:a16="http://schemas.microsoft.com/office/drawing/2014/main" val="2888360857"/>
                    </a:ext>
                  </a:extLst>
                </a:gridCol>
                <a:gridCol w="2095622">
                  <a:extLst>
                    <a:ext uri="{9D8B030D-6E8A-4147-A177-3AD203B41FA5}">
                      <a16:colId xmlns:a16="http://schemas.microsoft.com/office/drawing/2014/main" val="4290630979"/>
                    </a:ext>
                  </a:extLst>
                </a:gridCol>
                <a:gridCol w="2095622">
                  <a:extLst>
                    <a:ext uri="{9D8B030D-6E8A-4147-A177-3AD203B41FA5}">
                      <a16:colId xmlns:a16="http://schemas.microsoft.com/office/drawing/2014/main" val="2031969144"/>
                    </a:ext>
                  </a:extLst>
                </a:gridCol>
                <a:gridCol w="2095622">
                  <a:extLst>
                    <a:ext uri="{9D8B030D-6E8A-4147-A177-3AD203B41FA5}">
                      <a16:colId xmlns:a16="http://schemas.microsoft.com/office/drawing/2014/main" val="2224519964"/>
                    </a:ext>
                  </a:extLst>
                </a:gridCol>
                <a:gridCol w="2095622">
                  <a:extLst>
                    <a:ext uri="{9D8B030D-6E8A-4147-A177-3AD203B41FA5}">
                      <a16:colId xmlns:a16="http://schemas.microsoft.com/office/drawing/2014/main" val="1375043928"/>
                    </a:ext>
                  </a:extLst>
                </a:gridCol>
              </a:tblGrid>
              <a:tr h="950006">
                <a:tc>
                  <a:txBody>
                    <a:bodyPr/>
                    <a:lstStyle/>
                    <a:p>
                      <a:r>
                        <a:rPr lang="en-US" sz="1700" b="1" dirty="0">
                          <a:solidFill>
                            <a:schemeClr val="bg1"/>
                          </a:solidFill>
                        </a:rPr>
                        <a:t>Output/Outcome</a:t>
                      </a:r>
                    </a:p>
                  </a:txBody>
                  <a:tcPr marL="86917" marR="86917" marT="43459" marB="43459" anchor="ctr">
                    <a:solidFill>
                      <a:srgbClr val="005492"/>
                    </a:solidFill>
                  </a:tcPr>
                </a:tc>
                <a:tc>
                  <a:txBody>
                    <a:bodyPr/>
                    <a:lstStyle/>
                    <a:p>
                      <a:r>
                        <a:rPr lang="en-US" sz="1700" b="1" dirty="0">
                          <a:solidFill>
                            <a:schemeClr val="bg1"/>
                          </a:solidFill>
                        </a:rPr>
                        <a:t>Indicator</a:t>
                      </a:r>
                    </a:p>
                  </a:txBody>
                  <a:tcPr marL="86917" marR="86917" marT="43459" marB="43459" anchor="ctr">
                    <a:solidFill>
                      <a:srgbClr val="005492"/>
                    </a:solidFill>
                  </a:tcPr>
                </a:tc>
                <a:tc>
                  <a:txBody>
                    <a:bodyPr/>
                    <a:lstStyle/>
                    <a:p>
                      <a:r>
                        <a:rPr lang="en-US" sz="1700" b="1" dirty="0">
                          <a:solidFill>
                            <a:schemeClr val="bg1"/>
                          </a:solidFill>
                        </a:rPr>
                        <a:t>Measure of Change</a:t>
                      </a:r>
                    </a:p>
                  </a:txBody>
                  <a:tcPr marL="86917" marR="86917" marT="43459" marB="43459" anchor="ctr">
                    <a:solidFill>
                      <a:srgbClr val="005492"/>
                    </a:solidFill>
                  </a:tcPr>
                </a:tc>
                <a:tc>
                  <a:txBody>
                    <a:bodyPr/>
                    <a:lstStyle/>
                    <a:p>
                      <a:r>
                        <a:rPr lang="en-US" sz="1700" b="1" dirty="0">
                          <a:solidFill>
                            <a:schemeClr val="bg1"/>
                          </a:solidFill>
                        </a:rPr>
                        <a:t>Data Source</a:t>
                      </a:r>
                    </a:p>
                  </a:txBody>
                  <a:tcPr marL="86917" marR="86917" marT="43459" marB="43459" anchor="ctr">
                    <a:solidFill>
                      <a:srgbClr val="005492"/>
                    </a:solidFill>
                  </a:tcPr>
                </a:tc>
                <a:tc>
                  <a:txBody>
                    <a:bodyPr/>
                    <a:lstStyle/>
                    <a:p>
                      <a:r>
                        <a:rPr lang="en-US" sz="1700" b="1" dirty="0">
                          <a:solidFill>
                            <a:schemeClr val="bg1"/>
                          </a:solidFill>
                        </a:rPr>
                        <a:t>Frequency of Data</a:t>
                      </a:r>
                    </a:p>
                  </a:txBody>
                  <a:tcPr marL="86917" marR="86917" marT="43459" marB="43459" anchor="ctr">
                    <a:solidFill>
                      <a:srgbClr val="005492"/>
                    </a:solidFill>
                  </a:tcPr>
                </a:tc>
                <a:extLst>
                  <a:ext uri="{0D108BD9-81ED-4DB2-BD59-A6C34878D82A}">
                    <a16:rowId xmlns:a16="http://schemas.microsoft.com/office/drawing/2014/main" val="1816170708"/>
                  </a:ext>
                </a:extLst>
              </a:tr>
              <a:tr h="604604">
                <a:tc>
                  <a:txBody>
                    <a:bodyPr/>
                    <a:lstStyle/>
                    <a:p>
                      <a:r>
                        <a:rPr lang="en-US" sz="1700" i="0" dirty="0">
                          <a:solidFill>
                            <a:schemeClr val="bg1">
                              <a:lumMod val="10000"/>
                            </a:schemeClr>
                          </a:solidFill>
                        </a:rPr>
                        <a:t>Output</a:t>
                      </a:r>
                    </a:p>
                  </a:txBody>
                  <a:tcPr marL="86917" marR="86917" marT="43459" marB="43459"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Output</a:t>
                      </a:r>
                    </a:p>
                  </a:txBody>
                  <a:tcPr marL="86917" marR="86917" marT="43459" marB="43459"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Output</a:t>
                      </a:r>
                    </a:p>
                  </a:txBody>
                  <a:tcPr marL="86917" marR="86917" marT="43459" marB="43459"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Output</a:t>
                      </a:r>
                    </a:p>
                  </a:txBody>
                  <a:tcPr marL="86917" marR="86917" marT="43459" marB="43459"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Output</a:t>
                      </a:r>
                    </a:p>
                  </a:txBody>
                  <a:tcPr marL="86917" marR="86917" marT="43459" marB="43459" anchor="ctr">
                    <a:solidFill>
                      <a:srgbClr val="00B0F0"/>
                    </a:solidFill>
                  </a:tcPr>
                </a:tc>
                <a:extLst>
                  <a:ext uri="{0D108BD9-81ED-4DB2-BD59-A6C34878D82A}">
                    <a16:rowId xmlns:a16="http://schemas.microsoft.com/office/drawing/2014/main" val="4125319894"/>
                  </a:ext>
                </a:extLst>
              </a:tr>
              <a:tr h="1651431">
                <a:tc>
                  <a:txBody>
                    <a:bodyPr/>
                    <a:lstStyle/>
                    <a:p>
                      <a:r>
                        <a:rPr lang="en-US" sz="1700" i="1" dirty="0">
                          <a:solidFill>
                            <a:schemeClr val="tx1"/>
                          </a:solidFill>
                        </a:rPr>
                        <a:t>Wage policy implemented</a:t>
                      </a:r>
                    </a:p>
                  </a:txBody>
                  <a:tcPr marL="86917" marR="86917" marT="43459" marB="43459" anchor="ctr">
                    <a:solidFill>
                      <a:srgbClr val="ADCEE9"/>
                    </a:solidFill>
                  </a:tcPr>
                </a:tc>
                <a:tc>
                  <a:txBody>
                    <a:bodyPr/>
                    <a:lstStyle/>
                    <a:p>
                      <a:r>
                        <a:rPr lang="en-US" sz="1700" i="1" dirty="0">
                          <a:solidFill>
                            <a:schemeClr val="tx1"/>
                          </a:solidFill>
                        </a:rPr>
                        <a:t>Wages adjusted up to the wage floor as needed</a:t>
                      </a:r>
                    </a:p>
                  </a:txBody>
                  <a:tcPr marL="86917" marR="86917" marT="43459" marB="43459" anchor="ctr">
                    <a:solidFill>
                      <a:srgbClr val="ADCEE9"/>
                    </a:solidFill>
                  </a:tcPr>
                </a:tc>
                <a:tc>
                  <a:txBody>
                    <a:bodyPr/>
                    <a:lstStyle/>
                    <a:p>
                      <a:r>
                        <a:rPr lang="en-US" sz="1700" i="1" dirty="0">
                          <a:solidFill>
                            <a:schemeClr val="tx1"/>
                          </a:solidFill>
                        </a:rPr>
                        <a:t>Wages for all eligible worker wages who were paid less than the wage floor have been adjusted up</a:t>
                      </a:r>
                    </a:p>
                  </a:txBody>
                  <a:tcPr marL="86917" marR="86917" marT="43459" marB="43459" anchor="ctr">
                    <a:solidFill>
                      <a:srgbClr val="ADCEE9"/>
                    </a:solidFill>
                  </a:tcPr>
                </a:tc>
                <a:tc>
                  <a:txBody>
                    <a:bodyPr/>
                    <a:lstStyle/>
                    <a:p>
                      <a:r>
                        <a:rPr lang="en-US" sz="1700" i="1" dirty="0">
                          <a:solidFill>
                            <a:schemeClr val="tx1"/>
                          </a:solidFill>
                        </a:rPr>
                        <a:t>Employer attestation</a:t>
                      </a:r>
                    </a:p>
                  </a:txBody>
                  <a:tcPr marL="86917" marR="86917" marT="43459" marB="43459" anchor="ctr">
                    <a:solidFill>
                      <a:srgbClr val="ADCEE9"/>
                    </a:solidFill>
                  </a:tcPr>
                </a:tc>
                <a:tc>
                  <a:txBody>
                    <a:bodyPr/>
                    <a:lstStyle/>
                    <a:p>
                      <a:r>
                        <a:rPr lang="en-US" sz="1700" i="1" dirty="0">
                          <a:solidFill>
                            <a:schemeClr val="tx1"/>
                          </a:solidFill>
                        </a:rPr>
                        <a:t>Annual</a:t>
                      </a:r>
                    </a:p>
                  </a:txBody>
                  <a:tcPr marL="86917" marR="86917" marT="43459" marB="43459" anchor="ctr">
                    <a:solidFill>
                      <a:srgbClr val="ADCEE9"/>
                    </a:solidFill>
                  </a:tcPr>
                </a:tc>
                <a:extLst>
                  <a:ext uri="{0D108BD9-81ED-4DB2-BD59-A6C34878D82A}">
                    <a16:rowId xmlns:a16="http://schemas.microsoft.com/office/drawing/2014/main" val="450536932"/>
                  </a:ext>
                </a:extLst>
              </a:tr>
              <a:tr h="604604">
                <a:tc>
                  <a:txBody>
                    <a:bodyPr/>
                    <a:lstStyle/>
                    <a:p>
                      <a:endParaRPr lang="en-US" sz="1700" i="1" dirty="0">
                        <a:solidFill>
                          <a:schemeClr val="bg1"/>
                        </a:solidFill>
                      </a:endParaRPr>
                    </a:p>
                  </a:txBody>
                  <a:tcPr marL="86917" marR="86917" marT="43459" marB="43459" anchor="ctr">
                    <a:solidFill>
                      <a:srgbClr val="ADCEE9"/>
                    </a:solidFill>
                  </a:tcPr>
                </a:tc>
                <a:tc>
                  <a:txBody>
                    <a:bodyPr/>
                    <a:lstStyle/>
                    <a:p>
                      <a:endParaRPr lang="en-US" sz="1700" i="1" dirty="0">
                        <a:solidFill>
                          <a:schemeClr val="bg1"/>
                        </a:solidFill>
                      </a:endParaRPr>
                    </a:p>
                  </a:txBody>
                  <a:tcPr marL="86917" marR="86917" marT="43459" marB="43459" anchor="ctr">
                    <a:solidFill>
                      <a:srgbClr val="ADCEE9"/>
                    </a:solidFill>
                  </a:tcPr>
                </a:tc>
                <a:tc>
                  <a:txBody>
                    <a:bodyPr/>
                    <a:lstStyle/>
                    <a:p>
                      <a:endParaRPr lang="en-US" sz="1700" i="1" dirty="0">
                        <a:solidFill>
                          <a:schemeClr val="bg1"/>
                        </a:solidFill>
                      </a:endParaRPr>
                    </a:p>
                  </a:txBody>
                  <a:tcPr marL="86917" marR="86917" marT="43459" marB="43459" anchor="ctr">
                    <a:solidFill>
                      <a:srgbClr val="ADCEE9"/>
                    </a:solidFill>
                  </a:tcPr>
                </a:tc>
                <a:tc>
                  <a:txBody>
                    <a:bodyPr/>
                    <a:lstStyle/>
                    <a:p>
                      <a:endParaRPr lang="en-US" sz="1700" i="1" dirty="0">
                        <a:solidFill>
                          <a:schemeClr val="bg1"/>
                        </a:solidFill>
                      </a:endParaRPr>
                    </a:p>
                  </a:txBody>
                  <a:tcPr marL="86917" marR="86917" marT="43459" marB="43459" anchor="ctr">
                    <a:solidFill>
                      <a:srgbClr val="ADCEE9"/>
                    </a:solidFill>
                  </a:tcPr>
                </a:tc>
                <a:tc>
                  <a:txBody>
                    <a:bodyPr/>
                    <a:lstStyle/>
                    <a:p>
                      <a:endParaRPr lang="en-US" sz="1700" i="1" dirty="0">
                        <a:solidFill>
                          <a:schemeClr val="bg1"/>
                        </a:solidFill>
                      </a:endParaRPr>
                    </a:p>
                  </a:txBody>
                  <a:tcPr marL="86917" marR="86917" marT="43459" marB="43459" anchor="ctr">
                    <a:solidFill>
                      <a:srgbClr val="ADCEE9"/>
                    </a:solidFill>
                  </a:tcPr>
                </a:tc>
                <a:extLst>
                  <a:ext uri="{0D108BD9-81ED-4DB2-BD59-A6C34878D82A}">
                    <a16:rowId xmlns:a16="http://schemas.microsoft.com/office/drawing/2014/main" val="777503192"/>
                  </a:ext>
                </a:extLst>
              </a:tr>
              <a:tr h="604604">
                <a:tc>
                  <a:txBody>
                    <a:bodyPr/>
                    <a:lstStyle/>
                    <a:p>
                      <a:r>
                        <a:rPr lang="en-US" sz="1700" i="0" dirty="0">
                          <a:solidFill>
                            <a:schemeClr val="bg1">
                              <a:lumMod val="10000"/>
                            </a:schemeClr>
                          </a:solidFill>
                        </a:rPr>
                        <a:t>Outcome</a:t>
                      </a:r>
                    </a:p>
                  </a:txBody>
                  <a:tcPr marL="86917" marR="86917" marT="43459" marB="43459" anchor="ctr">
                    <a:solidFill>
                      <a:srgbClr val="23B8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Outcome</a:t>
                      </a:r>
                    </a:p>
                  </a:txBody>
                  <a:tcPr marL="86917" marR="86917" marT="43459" marB="43459" anchor="ctr">
                    <a:solidFill>
                      <a:srgbClr val="23B8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Outcome</a:t>
                      </a:r>
                    </a:p>
                  </a:txBody>
                  <a:tcPr marL="86917" marR="86917" marT="43459" marB="43459" anchor="ctr">
                    <a:solidFill>
                      <a:srgbClr val="23B8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Outcome</a:t>
                      </a:r>
                    </a:p>
                  </a:txBody>
                  <a:tcPr marL="86917" marR="86917" marT="43459" marB="43459" anchor="ctr">
                    <a:solidFill>
                      <a:srgbClr val="23B8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i="0" dirty="0">
                          <a:solidFill>
                            <a:schemeClr val="bg1">
                              <a:lumMod val="10000"/>
                            </a:schemeClr>
                          </a:solidFill>
                        </a:rPr>
                        <a:t>Outcome</a:t>
                      </a:r>
                    </a:p>
                  </a:txBody>
                  <a:tcPr marL="86917" marR="86917" marT="43459" marB="43459" anchor="ctr">
                    <a:solidFill>
                      <a:srgbClr val="23B8E7"/>
                    </a:solidFill>
                  </a:tcPr>
                </a:tc>
                <a:extLst>
                  <a:ext uri="{0D108BD9-81ED-4DB2-BD59-A6C34878D82A}">
                    <a16:rowId xmlns:a16="http://schemas.microsoft.com/office/drawing/2014/main" val="222611870"/>
                  </a:ext>
                </a:extLst>
              </a:tr>
              <a:tr h="869174">
                <a:tc>
                  <a:txBody>
                    <a:bodyPr/>
                    <a:lstStyle/>
                    <a:p>
                      <a:r>
                        <a:rPr lang="en-US" sz="1700" i="1" dirty="0"/>
                        <a:t>Improved earnings for eligible workers</a:t>
                      </a:r>
                    </a:p>
                  </a:txBody>
                  <a:tcPr marL="86917" marR="86917" marT="43459" marB="43459" anchor="ctr">
                    <a:solidFill>
                      <a:srgbClr val="ADCEE9"/>
                    </a:solidFill>
                  </a:tcPr>
                </a:tc>
                <a:tc>
                  <a:txBody>
                    <a:bodyPr/>
                    <a:lstStyle/>
                    <a:p>
                      <a:r>
                        <a:rPr lang="en-US" sz="1700" i="1" dirty="0"/>
                        <a:t>Higher monthly income for eligible workers</a:t>
                      </a:r>
                    </a:p>
                  </a:txBody>
                  <a:tcPr marL="86917" marR="86917" marT="43459" marB="43459" anchor="ctr">
                    <a:solidFill>
                      <a:srgbClr val="ADCEE9"/>
                    </a:solidFill>
                  </a:tcPr>
                </a:tc>
                <a:tc>
                  <a:txBody>
                    <a:bodyPr/>
                    <a:lstStyle/>
                    <a:p>
                      <a:r>
                        <a:rPr lang="en-US" sz="1700" i="1" dirty="0"/>
                        <a:t>Number of workers reporting higher monthly income</a:t>
                      </a:r>
                    </a:p>
                  </a:txBody>
                  <a:tcPr marL="86917" marR="86917" marT="43459" marB="43459" anchor="ctr">
                    <a:solidFill>
                      <a:srgbClr val="ADCEE9"/>
                    </a:solidFill>
                  </a:tcPr>
                </a:tc>
                <a:tc>
                  <a:txBody>
                    <a:bodyPr/>
                    <a:lstStyle/>
                    <a:p>
                      <a:r>
                        <a:rPr lang="en-US" sz="1700" i="1" dirty="0"/>
                        <a:t>Workforce survey</a:t>
                      </a:r>
                    </a:p>
                  </a:txBody>
                  <a:tcPr marL="86917" marR="86917" marT="43459" marB="43459" anchor="ctr">
                    <a:solidFill>
                      <a:srgbClr val="ADCEE9"/>
                    </a:solidFill>
                  </a:tcPr>
                </a:tc>
                <a:tc>
                  <a:txBody>
                    <a:bodyPr/>
                    <a:lstStyle/>
                    <a:p>
                      <a:r>
                        <a:rPr lang="en-US" sz="1700" i="1" dirty="0"/>
                        <a:t>Annual</a:t>
                      </a:r>
                    </a:p>
                  </a:txBody>
                  <a:tcPr marL="86917" marR="86917" marT="43459" marB="43459" anchor="ctr">
                    <a:solidFill>
                      <a:srgbClr val="ADCEE9"/>
                    </a:solidFill>
                  </a:tcPr>
                </a:tc>
                <a:extLst>
                  <a:ext uri="{0D108BD9-81ED-4DB2-BD59-A6C34878D82A}">
                    <a16:rowId xmlns:a16="http://schemas.microsoft.com/office/drawing/2014/main" val="1457668300"/>
                  </a:ext>
                </a:extLst>
              </a:tr>
              <a:tr h="604604">
                <a:tc>
                  <a:txBody>
                    <a:bodyPr/>
                    <a:lstStyle/>
                    <a:p>
                      <a:endParaRPr lang="en-US" sz="1700" i="1" dirty="0"/>
                    </a:p>
                  </a:txBody>
                  <a:tcPr marL="86917" marR="86917" marT="43459" marB="43459" anchor="ctr">
                    <a:solidFill>
                      <a:srgbClr val="ADCEE9"/>
                    </a:solidFill>
                  </a:tcPr>
                </a:tc>
                <a:tc>
                  <a:txBody>
                    <a:bodyPr/>
                    <a:lstStyle/>
                    <a:p>
                      <a:endParaRPr lang="en-US" sz="1700" dirty="0"/>
                    </a:p>
                  </a:txBody>
                  <a:tcPr marL="86917" marR="86917" marT="43459" marB="43459" anchor="ctr">
                    <a:solidFill>
                      <a:srgbClr val="ADCEE9"/>
                    </a:solidFill>
                  </a:tcPr>
                </a:tc>
                <a:tc>
                  <a:txBody>
                    <a:bodyPr/>
                    <a:lstStyle/>
                    <a:p>
                      <a:endParaRPr lang="en-US" sz="1700" dirty="0"/>
                    </a:p>
                  </a:txBody>
                  <a:tcPr marL="86917" marR="86917" marT="43459" marB="43459" anchor="ctr">
                    <a:solidFill>
                      <a:srgbClr val="ADCEE9"/>
                    </a:solidFill>
                  </a:tcPr>
                </a:tc>
                <a:tc>
                  <a:txBody>
                    <a:bodyPr/>
                    <a:lstStyle/>
                    <a:p>
                      <a:endParaRPr lang="en-US" sz="1700" dirty="0"/>
                    </a:p>
                  </a:txBody>
                  <a:tcPr marL="86917" marR="86917" marT="43459" marB="43459" anchor="ctr">
                    <a:solidFill>
                      <a:srgbClr val="ADCEE9"/>
                    </a:solidFill>
                  </a:tcPr>
                </a:tc>
                <a:tc>
                  <a:txBody>
                    <a:bodyPr/>
                    <a:lstStyle/>
                    <a:p>
                      <a:endParaRPr lang="en-US" sz="1700" dirty="0"/>
                    </a:p>
                  </a:txBody>
                  <a:tcPr marL="86917" marR="86917" marT="43459" marB="43459" anchor="ctr">
                    <a:solidFill>
                      <a:srgbClr val="ADCEE9"/>
                    </a:solidFill>
                  </a:tcPr>
                </a:tc>
                <a:extLst>
                  <a:ext uri="{0D108BD9-81ED-4DB2-BD59-A6C34878D82A}">
                    <a16:rowId xmlns:a16="http://schemas.microsoft.com/office/drawing/2014/main" val="1259493424"/>
                  </a:ext>
                </a:extLst>
              </a:tr>
            </a:tbl>
          </a:graphicData>
        </a:graphic>
      </p:graphicFrame>
    </p:spTree>
    <p:extLst>
      <p:ext uri="{BB962C8B-B14F-4D97-AF65-F5344CB8AC3E}">
        <p14:creationId xmlns:p14="http://schemas.microsoft.com/office/powerpoint/2010/main" val="1104842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9E16-9F40-1DAA-B89F-47EA2C136C2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90D25D-8746-B8A0-DCB4-A2009072042C}"/>
              </a:ext>
            </a:extLst>
          </p:cNvPr>
          <p:cNvSpPr>
            <a:spLocks noGrp="1"/>
          </p:cNvSpPr>
          <p:nvPr>
            <p:ph type="title" idx="4294967295"/>
          </p:nvPr>
        </p:nvSpPr>
        <p:spPr>
          <a:xfrm>
            <a:off x="819148" y="1595438"/>
            <a:ext cx="9036052" cy="1516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Learnings from the Field: State Insights on Workforce Data and Evaluation </a:t>
            </a:r>
          </a:p>
        </p:txBody>
      </p:sp>
      <p:sp>
        <p:nvSpPr>
          <p:cNvPr id="2" name="Text Placeholder 1">
            <a:extLst>
              <a:ext uri="{FF2B5EF4-FFF2-40B4-BE49-F238E27FC236}">
                <a16:creationId xmlns:a16="http://schemas.microsoft.com/office/drawing/2014/main" id="{B4CA18D0-F9CD-9D5B-4556-D954A52541B4}"/>
              </a:ext>
            </a:extLst>
          </p:cNvPr>
          <p:cNvSpPr>
            <a:spLocks noGrp="1"/>
          </p:cNvSpPr>
          <p:nvPr>
            <p:ph type="body" idx="1"/>
          </p:nvPr>
        </p:nvSpPr>
        <p:spPr>
          <a:xfrm>
            <a:off x="755648" y="3963324"/>
            <a:ext cx="8518033" cy="1549401"/>
          </a:xfrm>
        </p:spPr>
        <p:txBody>
          <a:bodyPr/>
          <a:lstStyle/>
          <a:p>
            <a:pPr>
              <a:spcBef>
                <a:spcPts val="1200"/>
              </a:spcBef>
            </a:pPr>
            <a:r>
              <a:rPr lang="en-US" noProof="0" dirty="0"/>
              <a:t>Michigan’s Direct Care Workforce Integrated Strategies Model</a:t>
            </a:r>
          </a:p>
        </p:txBody>
      </p:sp>
    </p:spTree>
    <p:extLst>
      <p:ext uri="{BB962C8B-B14F-4D97-AF65-F5344CB8AC3E}">
        <p14:creationId xmlns:p14="http://schemas.microsoft.com/office/powerpoint/2010/main" val="4083618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BC8AC-D620-4644-A522-10868831DD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8891E15-339D-876B-6A96-D08AD87BAEAF}"/>
              </a:ext>
            </a:extLst>
          </p:cNvPr>
          <p:cNvSpPr>
            <a:spLocks noGrp="1"/>
          </p:cNvSpPr>
          <p:nvPr>
            <p:ph type="title"/>
          </p:nvPr>
        </p:nvSpPr>
        <p:spPr>
          <a:xfrm>
            <a:off x="0" y="0"/>
            <a:ext cx="12192000" cy="2565400"/>
          </a:xfrm>
        </p:spPr>
        <p:txBody>
          <a:bodyPr/>
          <a:lstStyle/>
          <a:p>
            <a:pPr algn="ctr"/>
            <a:r>
              <a:rPr lang="en-US" dirty="0"/>
              <a:t>State Spotlight: MICHIGAN</a:t>
            </a:r>
          </a:p>
        </p:txBody>
      </p:sp>
    </p:spTree>
    <p:extLst>
      <p:ext uri="{BB962C8B-B14F-4D97-AF65-F5344CB8AC3E}">
        <p14:creationId xmlns:p14="http://schemas.microsoft.com/office/powerpoint/2010/main" val="2886714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397630-24CE-947F-DFD9-95ADF294B5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256C647-905F-78E3-86CC-3BAAFFC2FB0E}"/>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Revisiting Direct Care Workforce Data and Evaluation Tools  </a:t>
            </a:r>
          </a:p>
        </p:txBody>
      </p:sp>
    </p:spTree>
    <p:extLst>
      <p:ext uri="{BB962C8B-B14F-4D97-AF65-F5344CB8AC3E}">
        <p14:creationId xmlns:p14="http://schemas.microsoft.com/office/powerpoint/2010/main" val="835425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F0426-26D2-F79A-5289-14B79690CA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9EE696-1149-EA21-4D20-389BDC1E262F}"/>
              </a:ext>
            </a:extLst>
          </p:cNvPr>
          <p:cNvSpPr>
            <a:spLocks noGrp="1"/>
          </p:cNvSpPr>
          <p:nvPr>
            <p:ph type="title"/>
          </p:nvPr>
        </p:nvSpPr>
        <p:spPr>
          <a:xfrm>
            <a:off x="711220" y="596343"/>
            <a:ext cx="10403816" cy="914958"/>
          </a:xfrm>
        </p:spPr>
        <p:txBody>
          <a:bodyPr/>
          <a:lstStyle/>
          <a:p>
            <a:r>
              <a:rPr lang="en-US" dirty="0"/>
              <a:t>Data and Evaluation </a:t>
            </a:r>
            <a:br>
              <a:rPr lang="en-US" dirty="0"/>
            </a:br>
            <a:r>
              <a:rPr lang="en-US" dirty="0"/>
              <a:t>Tools</a:t>
            </a:r>
          </a:p>
        </p:txBody>
      </p:sp>
      <p:sp>
        <p:nvSpPr>
          <p:cNvPr id="4" name="Text Placeholder 3">
            <a:extLst>
              <a:ext uri="{FF2B5EF4-FFF2-40B4-BE49-F238E27FC236}">
                <a16:creationId xmlns:a16="http://schemas.microsoft.com/office/drawing/2014/main" id="{4EDC9032-45CB-1577-CE04-445A11370E9D}"/>
              </a:ext>
            </a:extLst>
          </p:cNvPr>
          <p:cNvSpPr>
            <a:spLocks noGrp="1"/>
          </p:cNvSpPr>
          <p:nvPr>
            <p:ph type="body" sz="quarter" idx="12"/>
          </p:nvPr>
        </p:nvSpPr>
        <p:spPr>
          <a:xfrm>
            <a:off x="5257780" y="1181101"/>
            <a:ext cx="6223000" cy="3023329"/>
          </a:xfrm>
        </p:spPr>
        <p:txBody>
          <a:bodyPr/>
          <a:lstStyle/>
          <a:p>
            <a:pPr>
              <a:lnSpc>
                <a:spcPct val="120000"/>
              </a:lnSpc>
              <a:spcAft>
                <a:spcPts val="1200"/>
              </a:spcAft>
            </a:pPr>
            <a:r>
              <a:rPr lang="en-US" sz="2000" b="1" dirty="0"/>
              <a:t>Use the tools that were shared through this workshop series to work with colleagues to: </a:t>
            </a:r>
          </a:p>
          <a:p>
            <a:pPr marL="57150" lvl="0" indent="-285750" defTabSz="914400" eaLnBrk="0" fontAlgn="base" hangingPunct="0">
              <a:lnSpc>
                <a:spcPct val="150000"/>
              </a:lnSpc>
              <a:spcBef>
                <a:spcPct val="0"/>
              </a:spcBef>
              <a:spcAft>
                <a:spcPct val="0"/>
              </a:spcAft>
              <a:buClr>
                <a:srgbClr val="099157"/>
              </a:buClr>
              <a:buFont typeface="Arial" panose="020B0604020202020204" pitchFamily="34" charset="0"/>
              <a:buChar char="•"/>
              <a:tabLst/>
            </a:pPr>
            <a:r>
              <a:rPr lang="en-US" dirty="0">
                <a:latin typeface="Arial" panose="020B0604020202020204" pitchFamily="34" charset="0"/>
              </a:rPr>
              <a:t>Identify and engage partners</a:t>
            </a:r>
          </a:p>
          <a:p>
            <a:pPr marL="57150" lvl="0" indent="-285750" defTabSz="914400" eaLnBrk="0" fontAlgn="base" hangingPunct="0">
              <a:lnSpc>
                <a:spcPct val="150000"/>
              </a:lnSpc>
              <a:spcBef>
                <a:spcPct val="0"/>
              </a:spcBef>
              <a:spcAft>
                <a:spcPct val="0"/>
              </a:spcAft>
              <a:buClr>
                <a:srgbClr val="099157"/>
              </a:buClr>
              <a:buFont typeface="Arial" panose="020B0604020202020204" pitchFamily="34" charset="0"/>
              <a:buChar char="•"/>
              <a:tabLst/>
            </a:pPr>
            <a:r>
              <a:rPr lang="en-US" dirty="0">
                <a:latin typeface="Arial" panose="020B0604020202020204" pitchFamily="34" charset="0"/>
              </a:rPr>
              <a:t>Define the workforce</a:t>
            </a:r>
          </a:p>
          <a:p>
            <a:pPr marL="57150" lvl="0" indent="-285750" defTabSz="914400" eaLnBrk="0" fontAlgn="base" hangingPunct="0">
              <a:lnSpc>
                <a:spcPct val="150000"/>
              </a:lnSpc>
              <a:spcBef>
                <a:spcPct val="0"/>
              </a:spcBef>
              <a:spcAft>
                <a:spcPct val="0"/>
              </a:spcAft>
              <a:buClr>
                <a:srgbClr val="099157"/>
              </a:buClr>
              <a:buFont typeface="Arial" panose="020B0604020202020204" pitchFamily="34" charset="0"/>
              <a:buChar char="•"/>
              <a:tabLst/>
            </a:pPr>
            <a:r>
              <a:rPr lang="en-US" dirty="0">
                <a:latin typeface="Arial" panose="020B0604020202020204" pitchFamily="34" charset="0"/>
              </a:rPr>
              <a:t>Specify data needs</a:t>
            </a:r>
          </a:p>
          <a:p>
            <a:pPr marL="57150" lvl="0" indent="-285750" defTabSz="914400" eaLnBrk="0" fontAlgn="base" hangingPunct="0">
              <a:lnSpc>
                <a:spcPct val="150000"/>
              </a:lnSpc>
              <a:spcBef>
                <a:spcPct val="0"/>
              </a:spcBef>
              <a:spcAft>
                <a:spcPts val="1200"/>
              </a:spcAft>
              <a:buClr>
                <a:srgbClr val="099157"/>
              </a:buClr>
              <a:buFont typeface="Arial" panose="020B0604020202020204" pitchFamily="34" charset="0"/>
              <a:buChar char="•"/>
              <a:tabLst/>
            </a:pPr>
            <a:r>
              <a:rPr lang="en-US" dirty="0">
                <a:latin typeface="Arial" panose="020B0604020202020204" pitchFamily="34" charset="0"/>
              </a:rPr>
              <a:t>Explore data sources</a:t>
            </a:r>
          </a:p>
          <a:p>
            <a:pPr marL="57150" indent="-285750" eaLnBrk="0" fontAlgn="base" hangingPunct="0">
              <a:lnSpc>
                <a:spcPct val="150000"/>
              </a:lnSpc>
              <a:spcBef>
                <a:spcPct val="0"/>
              </a:spcBef>
              <a:spcAft>
                <a:spcPct val="0"/>
              </a:spcAft>
              <a:buClr>
                <a:srgbClr val="099157"/>
              </a:buClr>
              <a:buFont typeface="Arial" panose="020B0604020202020204" pitchFamily="34" charset="0"/>
              <a:buChar char="•"/>
            </a:pPr>
            <a:r>
              <a:rPr lang="en-US" dirty="0">
                <a:latin typeface="Arial" panose="020B0604020202020204" pitchFamily="34" charset="0"/>
              </a:rPr>
              <a:t>Understand data sources</a:t>
            </a:r>
          </a:p>
          <a:p>
            <a:pPr marL="57150" indent="-285750" eaLnBrk="0" fontAlgn="base" hangingPunct="0">
              <a:lnSpc>
                <a:spcPct val="150000"/>
              </a:lnSpc>
              <a:spcBef>
                <a:spcPct val="0"/>
              </a:spcBef>
              <a:spcAft>
                <a:spcPct val="0"/>
              </a:spcAft>
              <a:buClr>
                <a:srgbClr val="099157"/>
              </a:buClr>
              <a:buFont typeface="Arial" panose="020B0604020202020204" pitchFamily="34" charset="0"/>
              <a:buChar char="•"/>
            </a:pPr>
            <a:r>
              <a:rPr lang="en-US" dirty="0">
                <a:latin typeface="Arial" panose="020B0604020202020204" pitchFamily="34" charset="0"/>
              </a:rPr>
              <a:t>Align data sources</a:t>
            </a:r>
          </a:p>
          <a:p>
            <a:pPr marL="57150" indent="-285750" eaLnBrk="0" fontAlgn="base" hangingPunct="0">
              <a:lnSpc>
                <a:spcPct val="150000"/>
              </a:lnSpc>
              <a:spcBef>
                <a:spcPct val="0"/>
              </a:spcBef>
              <a:spcAft>
                <a:spcPts val="1200"/>
              </a:spcAft>
              <a:buClr>
                <a:srgbClr val="099157"/>
              </a:buClr>
              <a:buFont typeface="Arial" panose="020B0604020202020204" pitchFamily="34" charset="0"/>
              <a:buChar char="•"/>
            </a:pPr>
            <a:r>
              <a:rPr lang="en-US" dirty="0">
                <a:latin typeface="Arial" panose="020B0604020202020204" pitchFamily="34" charset="0"/>
              </a:rPr>
              <a:t>Understand gaps</a:t>
            </a:r>
          </a:p>
          <a:p>
            <a:pPr marL="57150" lvl="0" indent="-285750" defTabSz="914400" eaLnBrk="0" fontAlgn="base" hangingPunct="0">
              <a:lnSpc>
                <a:spcPct val="150000"/>
              </a:lnSpc>
              <a:spcBef>
                <a:spcPct val="0"/>
              </a:spcBef>
              <a:spcAft>
                <a:spcPct val="0"/>
              </a:spcAft>
              <a:buClr>
                <a:srgbClr val="099157"/>
              </a:buClr>
              <a:buFont typeface="Arial" panose="020B0604020202020204" pitchFamily="34" charset="0"/>
              <a:buChar char="•"/>
              <a:tabLst/>
            </a:pPr>
            <a:r>
              <a:rPr lang="en-US" dirty="0">
                <a:latin typeface="Arial" panose="020B0604020202020204" pitchFamily="34" charset="0"/>
              </a:rPr>
              <a:t>Engage partners (again)</a:t>
            </a:r>
          </a:p>
          <a:p>
            <a:pPr marL="57150" indent="-285750" eaLnBrk="0" fontAlgn="base" hangingPunct="0">
              <a:lnSpc>
                <a:spcPct val="150000"/>
              </a:lnSpc>
              <a:spcBef>
                <a:spcPct val="0"/>
              </a:spcBef>
              <a:spcAft>
                <a:spcPct val="0"/>
              </a:spcAft>
              <a:buClr>
                <a:srgbClr val="099157"/>
              </a:buClr>
              <a:buFont typeface="Arial" panose="020B0604020202020204" pitchFamily="34" charset="0"/>
              <a:buChar char="•"/>
            </a:pPr>
            <a:r>
              <a:rPr lang="en-US" dirty="0">
                <a:latin typeface="Arial" panose="020B0604020202020204" pitchFamily="34" charset="0"/>
              </a:rPr>
              <a:t>Create a logic model</a:t>
            </a:r>
          </a:p>
          <a:p>
            <a:pPr marL="57150" indent="-285750" eaLnBrk="0" fontAlgn="base" hangingPunct="0">
              <a:lnSpc>
                <a:spcPct val="150000"/>
              </a:lnSpc>
              <a:spcBef>
                <a:spcPct val="0"/>
              </a:spcBef>
              <a:spcAft>
                <a:spcPct val="0"/>
              </a:spcAft>
              <a:buClr>
                <a:srgbClr val="099157"/>
              </a:buClr>
              <a:buFont typeface="Arial" panose="020B0604020202020204" pitchFamily="34" charset="0"/>
              <a:buChar char="•"/>
            </a:pPr>
            <a:r>
              <a:rPr lang="en-US" dirty="0">
                <a:latin typeface="Arial" panose="020B0604020202020204" pitchFamily="34" charset="0"/>
              </a:rPr>
              <a:t>Craft evaluation questions</a:t>
            </a:r>
          </a:p>
          <a:p>
            <a:pPr marL="57150" indent="-285750" eaLnBrk="0" fontAlgn="base" hangingPunct="0">
              <a:lnSpc>
                <a:spcPct val="150000"/>
              </a:lnSpc>
              <a:spcBef>
                <a:spcPct val="0"/>
              </a:spcBef>
              <a:spcAft>
                <a:spcPct val="0"/>
              </a:spcAft>
              <a:buClr>
                <a:srgbClr val="099157"/>
              </a:buClr>
              <a:buFont typeface="Arial" panose="020B0604020202020204" pitchFamily="34" charset="0"/>
              <a:buChar char="•"/>
            </a:pPr>
            <a:r>
              <a:rPr lang="en-US" dirty="0">
                <a:latin typeface="Arial" panose="020B0604020202020204" pitchFamily="34" charset="0"/>
              </a:rPr>
              <a:t>Develop a measurement framework</a:t>
            </a:r>
          </a:p>
        </p:txBody>
      </p:sp>
      <p:pic>
        <p:nvPicPr>
          <p:cNvPr id="8" name="Picture 7">
            <a:extLst>
              <a:ext uri="{FF2B5EF4-FFF2-40B4-BE49-F238E27FC236}">
                <a16:creationId xmlns:a16="http://schemas.microsoft.com/office/drawing/2014/main" id="{573881A3-E653-EFF3-2A09-D9526346254A}"/>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11220" y="2124805"/>
            <a:ext cx="3822680" cy="3560269"/>
          </a:xfrm>
          <a:prstGeom prst="rect">
            <a:avLst/>
          </a:prstGeom>
        </p:spPr>
      </p:pic>
    </p:spTree>
    <p:extLst>
      <p:ext uri="{BB962C8B-B14F-4D97-AF65-F5344CB8AC3E}">
        <p14:creationId xmlns:p14="http://schemas.microsoft.com/office/powerpoint/2010/main" val="1354468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7D452-A7EA-39C7-04E4-3DA1FE72396B}"/>
              </a:ext>
            </a:extLst>
          </p:cNvPr>
          <p:cNvSpPr>
            <a:spLocks noGrp="1"/>
          </p:cNvSpPr>
          <p:nvPr>
            <p:ph type="title"/>
          </p:nvPr>
        </p:nvSpPr>
        <p:spPr>
          <a:xfrm>
            <a:off x="711220" y="-914958"/>
            <a:ext cx="10403816" cy="914958"/>
          </a:xfrm>
        </p:spPr>
        <p:txBody>
          <a:bodyPr vert="horz" lIns="0" tIns="0" rIns="0" bIns="0" rtlCol="0" anchor="b">
            <a:normAutofit/>
          </a:bodyPr>
          <a:lstStyle/>
          <a:p>
            <a:r>
              <a:rPr lang="en-US" dirty="0"/>
              <a:t>Speaker</a:t>
            </a:r>
          </a:p>
        </p:txBody>
      </p:sp>
      <p:pic>
        <p:nvPicPr>
          <p:cNvPr id="16" name="Picture Placeholder 15" descr="Nicole Howell">
            <a:extLst>
              <a:ext uri="{FF2B5EF4-FFF2-40B4-BE49-F238E27FC236}">
                <a16:creationId xmlns:a16="http://schemas.microsoft.com/office/drawing/2014/main" id="{C3776884-AA4C-51A1-EE20-C998741B02A5}"/>
              </a:ext>
            </a:extLst>
          </p:cNvPr>
          <p:cNvPicPr>
            <a:picLocks noGrp="1" noChangeAspect="1"/>
          </p:cNvPicPr>
          <p:nvPr>
            <p:ph type="pic" sz="quarter" idx="11"/>
          </p:nvPr>
        </p:nvPicPr>
        <p:blipFill>
          <a:blip r:embed="rId3"/>
          <a:srcRect t="14288" b="14288"/>
          <a:stretch/>
        </p:blipFill>
        <p:spPr>
          <a:xfrm>
            <a:off x="1730297" y="2090174"/>
            <a:ext cx="2897462" cy="2897461"/>
          </a:xfrm>
          <a:prstGeom prst="ellipse">
            <a:avLst/>
          </a:prstGeom>
          <a:solidFill>
            <a:srgbClr val="DADADA"/>
          </a:solidFill>
        </p:spPr>
      </p:pic>
      <p:sp>
        <p:nvSpPr>
          <p:cNvPr id="5" name="Content Placeholder 4">
            <a:extLst>
              <a:ext uri="{FF2B5EF4-FFF2-40B4-BE49-F238E27FC236}">
                <a16:creationId xmlns:a16="http://schemas.microsoft.com/office/drawing/2014/main" id="{F2916EE6-1B21-7DA9-51F5-493068D911F1}"/>
              </a:ext>
            </a:extLst>
          </p:cNvPr>
          <p:cNvSpPr>
            <a:spLocks noGrp="1"/>
          </p:cNvSpPr>
          <p:nvPr>
            <p:ph idx="1"/>
          </p:nvPr>
        </p:nvSpPr>
        <p:spPr>
          <a:xfrm>
            <a:off x="4979987" y="2893290"/>
            <a:ext cx="6634514" cy="2094345"/>
          </a:xfrm>
          <a:prstGeom prst="rect">
            <a:avLst/>
          </a:prstGeom>
        </p:spPr>
        <p:txBody>
          <a:bodyPr/>
          <a:lstStyle/>
          <a:p>
            <a:pPr algn="ctr"/>
            <a:r>
              <a:rPr lang="en-US" sz="2800" dirty="0"/>
              <a:t>Nicole Howell, BA</a:t>
            </a:r>
          </a:p>
          <a:p>
            <a:pPr algn="ctr"/>
            <a:r>
              <a:rPr lang="en-US" sz="2800" dirty="0"/>
              <a:t>Director, DCW Strategies Center</a:t>
            </a:r>
          </a:p>
        </p:txBody>
      </p:sp>
    </p:spTree>
    <p:extLst>
      <p:ext uri="{BB962C8B-B14F-4D97-AF65-F5344CB8AC3E}">
        <p14:creationId xmlns:p14="http://schemas.microsoft.com/office/powerpoint/2010/main" val="2870524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F8412-BB9D-F439-3CBB-957201B43C9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D7B532-2342-5BD7-B266-3B8EC619A1C7}"/>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Prioritizing Workforce Questions and Data Sources (Workshop 1)</a:t>
            </a:r>
          </a:p>
        </p:txBody>
      </p:sp>
      <p:sp>
        <p:nvSpPr>
          <p:cNvPr id="2" name="Content Placeholder 1">
            <a:extLst>
              <a:ext uri="{FF2B5EF4-FFF2-40B4-BE49-F238E27FC236}">
                <a16:creationId xmlns:a16="http://schemas.microsoft.com/office/drawing/2014/main" id="{FCE812D0-69D5-2075-D837-DAADF6E1B161}"/>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Workforce Data Planning Tool</a:t>
            </a:r>
          </a:p>
          <a:p>
            <a:pPr>
              <a:spcAft>
                <a:spcPts val="600"/>
              </a:spcAft>
            </a:pPr>
            <a:r>
              <a:rPr lang="en-US" dirty="0"/>
              <a:t>Step 1  </a:t>
            </a:r>
          </a:p>
        </p:txBody>
      </p:sp>
      <p:pic>
        <p:nvPicPr>
          <p:cNvPr id="5" name="Picture 4" descr="Document page titled &quot;Step 1: Identify and Engage Partners&quot; with three numbered prompts:&#10;&#10;1a. Recruitment: List key individuals or organizations and specify how their unique expertise will fill gaps in your current landscape. A two-column table with headers Potential Partner and Areas of Expertise follows, with one example row showing the Assistant Secretary of Home and Community-Based Services (HCBS) with in-depth knowledge of operations and data sources related to the state's three HCBS waivers. Two blank rows follow for additional entries.&#10;1b. Risk Assessment: Identify partners on your list who may raise concerns about workforce data collection. What specific concerns might these partners have, and why? A blank response area follows.&#10;1c. Value Proposition: Craft a tailored value proposition that addresses these concerns and highlights the mutual benefits of participation. A blank response area follows.">
            <a:extLst>
              <a:ext uri="{FF2B5EF4-FFF2-40B4-BE49-F238E27FC236}">
                <a16:creationId xmlns:a16="http://schemas.microsoft.com/office/drawing/2014/main" id="{A582F457-76C8-3ED8-EA1D-5172A83DEE01}"/>
              </a:ext>
            </a:extLst>
          </p:cNvPr>
          <p:cNvPicPr>
            <a:picLocks noChangeAspect="1"/>
          </p:cNvPicPr>
          <p:nvPr/>
        </p:nvPicPr>
        <p:blipFill>
          <a:blip r:embed="rId3"/>
          <a:stretch>
            <a:fillRect/>
          </a:stretch>
        </p:blipFill>
        <p:spPr>
          <a:xfrm>
            <a:off x="5600700" y="510418"/>
            <a:ext cx="4870744" cy="58371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44601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E586E-1BC6-D203-8E39-27C0585CBD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5B9606-0186-7456-AFEF-5590429BF95E}"/>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Prioritizing Workforce Questions and Data Sources (Workshop 1) </a:t>
            </a:r>
          </a:p>
        </p:txBody>
      </p:sp>
      <p:sp>
        <p:nvSpPr>
          <p:cNvPr id="2" name="Content Placeholder 1">
            <a:extLst>
              <a:ext uri="{FF2B5EF4-FFF2-40B4-BE49-F238E27FC236}">
                <a16:creationId xmlns:a16="http://schemas.microsoft.com/office/drawing/2014/main" id="{8A6DEFE2-70BD-D70F-FCF5-7470E7A678E5}"/>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Workforce Data Planning Tool</a:t>
            </a:r>
          </a:p>
          <a:p>
            <a:pPr>
              <a:spcAft>
                <a:spcPts val="600"/>
              </a:spcAft>
            </a:pPr>
            <a:r>
              <a:rPr lang="en-US" dirty="0"/>
              <a:t>Step 2 </a:t>
            </a:r>
          </a:p>
        </p:txBody>
      </p:sp>
      <p:pic>
        <p:nvPicPr>
          <p:cNvPr id="6" name="Picture 5" descr="Document page titled &quot;Step 2: Define the Workforce.&quot; Introductory text instructs users to complete the table below to create a clearer picture of the direct care workforce landscape in their state, engaging both internal and external partners in the process, listing worker roles and job titles, where they typically work, and which programs fund their services. Below is a three-column table with headers: Worker Role/Job Title, Primary Employers, and Related Programs/Payers. One example row shows Personal Care Aide, with primary employers of home care agencies and self-directing consumers, and related programs of 1915(c) waivers and state plan PCS. Two blank rows follow for additional entries.">
            <a:extLst>
              <a:ext uri="{FF2B5EF4-FFF2-40B4-BE49-F238E27FC236}">
                <a16:creationId xmlns:a16="http://schemas.microsoft.com/office/drawing/2014/main" id="{C77F6743-45D8-4E5C-3474-A5487BB8B9A9}"/>
              </a:ext>
            </a:extLst>
          </p:cNvPr>
          <p:cNvPicPr>
            <a:picLocks noChangeAspect="1"/>
          </p:cNvPicPr>
          <p:nvPr/>
        </p:nvPicPr>
        <p:blipFill>
          <a:blip r:embed="rId3"/>
          <a:stretch>
            <a:fillRect/>
          </a:stretch>
        </p:blipFill>
        <p:spPr>
          <a:xfrm>
            <a:off x="5613399" y="1831340"/>
            <a:ext cx="4934668" cy="3195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8096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78CBC-2C5F-345B-2000-E9980FA698A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E0ABDC-F755-8F98-3B95-DD96EDCB8655}"/>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Prioritizing Workforce Questions and Data Sources (Workshop 1)  </a:t>
            </a:r>
          </a:p>
        </p:txBody>
      </p:sp>
      <p:sp>
        <p:nvSpPr>
          <p:cNvPr id="2" name="Content Placeholder 1">
            <a:extLst>
              <a:ext uri="{FF2B5EF4-FFF2-40B4-BE49-F238E27FC236}">
                <a16:creationId xmlns:a16="http://schemas.microsoft.com/office/drawing/2014/main" id="{9C1AC575-A42E-E44C-EB52-2056B1097AEE}"/>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Workforce Data Planning Tool</a:t>
            </a:r>
          </a:p>
          <a:p>
            <a:pPr>
              <a:spcAft>
                <a:spcPts val="600"/>
              </a:spcAft>
            </a:pPr>
            <a:r>
              <a:rPr lang="en-US" dirty="0"/>
              <a:t>Step 3 </a:t>
            </a:r>
          </a:p>
        </p:txBody>
      </p:sp>
      <p:pic>
        <p:nvPicPr>
          <p:cNvPr id="10" name="Picture 9" descr="Document page titled &quot;Step 3: Specify Data Needs.&quot; Introductory text instructs users to answer the questions below to brainstorm the data needs they hope to address through their efforts. Seven numbered prompts follow:&#10;&#10;3a. Policy and Planning: Which programs, initiatives, or policies most urgently need better workforce data to support evaluation, oversight, or strategic planning? Are there upcoming decisions, renewals, or reporting requirements that increase the urgency of data needs?&#10;3b. Stakeholder Demand: What questions are stakeholder groups asking frequently? Are there workforce challenges that are widely reported and acknowledged but not well evidenced by existing data?&#10;3c. Readiness and Momentum: What data is already in use? Is there existing attention, leadership interest, or political momentum around an issue? Has preliminary work been done on workforce data that could be built upon?&#10;&#10;A transition prompt instructs users to choose one data need to prioritize, ensuring the priority specifies three elements:&#10;&#10;3d. Workforce: Which specific group are you primarily interested in? (Example: home care aides providing waiver services)&#10;3e. Timeframe: What is the observation period and reporting frequency? (Example: quarterly from 2019 to 2025)&#10;3f. Measures: Define outcomes according to established standards to ensure they can be consistently implemented and tracked over time. (Example: turnover and retention)&#10;3g. How would you combine these elements into a clear and concise data need? (Example: How did wage increases funded by ARPA affect quarterly turnover and retention of home care aides providing waiver services from 2019 to 2025?)">
            <a:extLst>
              <a:ext uri="{FF2B5EF4-FFF2-40B4-BE49-F238E27FC236}">
                <a16:creationId xmlns:a16="http://schemas.microsoft.com/office/drawing/2014/main" id="{53168D2D-6735-5499-2CBB-E4C126905594}"/>
              </a:ext>
            </a:extLst>
          </p:cNvPr>
          <p:cNvPicPr>
            <a:picLocks noChangeAspect="1"/>
          </p:cNvPicPr>
          <p:nvPr/>
        </p:nvPicPr>
        <p:blipFill>
          <a:blip r:embed="rId3"/>
          <a:stretch>
            <a:fillRect/>
          </a:stretch>
        </p:blipFill>
        <p:spPr>
          <a:xfrm>
            <a:off x="5549814" y="395380"/>
            <a:ext cx="4737185" cy="60672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86358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866DD-944B-C492-ED55-71D72069B9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D98CAB1-9060-54D1-7526-6C32C5D506F6}"/>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Prioritizing Workforce Questions and Data Sources (Workshop 1)   </a:t>
            </a:r>
          </a:p>
        </p:txBody>
      </p:sp>
      <p:sp>
        <p:nvSpPr>
          <p:cNvPr id="2" name="Content Placeholder 1">
            <a:extLst>
              <a:ext uri="{FF2B5EF4-FFF2-40B4-BE49-F238E27FC236}">
                <a16:creationId xmlns:a16="http://schemas.microsoft.com/office/drawing/2014/main" id="{BCC7AACD-044A-BC65-6D84-C3EE9FCC970C}"/>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Workforce Data Planning Tool </a:t>
            </a:r>
          </a:p>
          <a:p>
            <a:pPr>
              <a:spcAft>
                <a:spcPts val="600"/>
              </a:spcAft>
            </a:pPr>
            <a:r>
              <a:rPr lang="en-US" dirty="0"/>
              <a:t>Step 4</a:t>
            </a:r>
          </a:p>
        </p:txBody>
      </p:sp>
      <p:pic>
        <p:nvPicPr>
          <p:cNvPr id="7" name="Picture 6" descr="Document page titled &quot;Step 4: Explore Data Sources.&quot; Introductory text instructs users to identify potential data sources that can address their priority need, considering existing or potential sources across three bulleted categories:&#10;&#10;Labor Market Data: Bureau of Labor Statistics (BLS) Occupational Employment and Wage Statistics (OEWS) and Unemployment Insurance Records.&#10;Program Data: Fiscal management service (FMS) or electronic visit verification (EVV) vendors, state registries, training systems, and enrollment records.&#10;Worker &amp; Provider Data: Direct care worker and provider surveys.&#10;Following the bullets, users are prompted to describe why they selected a specific source and how it uniquely addresses their prioritized data need. Below is a two-column table with headers: Data Source and Potential Value. One example row shows EVV Vendors with the note that tracking individual worker hours by quarter allows for granular analysis of workforce turnover and retention. Two blank rows follow for additional entries.&#10;&#10;&#10;&#10;&#10;&#10;&#10;">
            <a:extLst>
              <a:ext uri="{FF2B5EF4-FFF2-40B4-BE49-F238E27FC236}">
                <a16:creationId xmlns:a16="http://schemas.microsoft.com/office/drawing/2014/main" id="{A3FF3796-D4B3-B69E-F1C3-4EE1F6F8B2FD}"/>
              </a:ext>
            </a:extLst>
          </p:cNvPr>
          <p:cNvPicPr>
            <a:picLocks noChangeAspect="1"/>
          </p:cNvPicPr>
          <p:nvPr/>
        </p:nvPicPr>
        <p:blipFill>
          <a:blip r:embed="rId3"/>
          <a:stretch>
            <a:fillRect/>
          </a:stretch>
        </p:blipFill>
        <p:spPr>
          <a:xfrm>
            <a:off x="5683168" y="855653"/>
            <a:ext cx="5188032" cy="51466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745735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E6569-E3B5-BA8F-AC7B-984B23E8756E}"/>
            </a:ext>
          </a:extLst>
        </p:cNvPr>
        <p:cNvGrpSpPr/>
        <p:nvPr/>
      </p:nvGrpSpPr>
      <p:grpSpPr>
        <a:xfrm>
          <a:off x="0" y="0"/>
          <a:ext cx="0" cy="0"/>
          <a:chOff x="0" y="0"/>
          <a:chExt cx="0" cy="0"/>
        </a:xfrm>
      </p:grpSpPr>
      <p:sp>
        <p:nvSpPr>
          <p:cNvPr id="32" name="Graphic 17">
            <a:extLst>
              <a:ext uri="{FF2B5EF4-FFF2-40B4-BE49-F238E27FC236}">
                <a16:creationId xmlns:a16="http://schemas.microsoft.com/office/drawing/2014/main" id="{54E633C1-EBA1-1A77-DA12-E0270A8DEFEE}"/>
              </a:ext>
              <a:ext uri="{C183D7F6-B498-43B3-948B-1728B52AA6E4}">
                <adec:decorative xmlns:adec="http://schemas.microsoft.com/office/drawing/2017/decorative" val="1"/>
              </a:ext>
            </a:extLst>
          </p:cNvPr>
          <p:cNvSpPr/>
          <p:nvPr/>
        </p:nvSpPr>
        <p:spPr>
          <a:xfrm>
            <a:off x="5433899" y="5770727"/>
            <a:ext cx="2732856" cy="84146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31" name="Graphic 17">
            <a:extLst>
              <a:ext uri="{FF2B5EF4-FFF2-40B4-BE49-F238E27FC236}">
                <a16:creationId xmlns:a16="http://schemas.microsoft.com/office/drawing/2014/main" id="{AF292C97-CC90-04E6-27A3-39A57C1E1F9E}"/>
              </a:ext>
              <a:ext uri="{C183D7F6-B498-43B3-948B-1728B52AA6E4}">
                <adec:decorative xmlns:adec="http://schemas.microsoft.com/office/drawing/2017/decorative" val="1"/>
              </a:ext>
            </a:extLst>
          </p:cNvPr>
          <p:cNvSpPr/>
          <p:nvPr/>
        </p:nvSpPr>
        <p:spPr>
          <a:xfrm>
            <a:off x="5406591" y="2382028"/>
            <a:ext cx="2732856" cy="876294"/>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42E19430-3C81-B831-8FA0-BA1465BE3DDE}"/>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Aligning Data Sources and Understanding Gaps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(Workshop 2)</a:t>
            </a:r>
          </a:p>
        </p:txBody>
      </p:sp>
      <p:sp>
        <p:nvSpPr>
          <p:cNvPr id="2" name="Content Placeholder 1">
            <a:extLst>
              <a:ext uri="{FF2B5EF4-FFF2-40B4-BE49-F238E27FC236}">
                <a16:creationId xmlns:a16="http://schemas.microsoft.com/office/drawing/2014/main" id="{0F68672B-D410-C207-502B-0CB9AEC39C67}"/>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Workforce Data Audit and Assessment Tool </a:t>
            </a:r>
          </a:p>
          <a:p>
            <a:pPr>
              <a:spcAft>
                <a:spcPts val="600"/>
              </a:spcAft>
            </a:pPr>
            <a:r>
              <a:rPr lang="en-US" dirty="0"/>
              <a:t>Step 1</a:t>
            </a:r>
          </a:p>
        </p:txBody>
      </p:sp>
      <p:pic>
        <p:nvPicPr>
          <p:cNvPr id="30" name="Picture 29" descr="Step 1: Understand your data sources. &#10;Select a potential workforce data source for further understanding.&#10;Understand and document the following details about the data source.">
            <a:extLst>
              <a:ext uri="{FF2B5EF4-FFF2-40B4-BE49-F238E27FC236}">
                <a16:creationId xmlns:a16="http://schemas.microsoft.com/office/drawing/2014/main" id="{0E218B45-B9DA-92CF-7506-82CB765B1771}"/>
              </a:ext>
            </a:extLst>
          </p:cNvPr>
          <p:cNvPicPr>
            <a:picLocks noChangeAspect="1"/>
          </p:cNvPicPr>
          <p:nvPr/>
        </p:nvPicPr>
        <p:blipFill>
          <a:blip r:embed="rId3"/>
          <a:stretch>
            <a:fillRect/>
          </a:stretch>
        </p:blipFill>
        <p:spPr>
          <a:xfrm>
            <a:off x="5406591" y="833570"/>
            <a:ext cx="4928218" cy="1304845"/>
          </a:xfrm>
          <a:prstGeom prst="rect">
            <a:avLst/>
          </a:prstGeom>
          <a:effectLst>
            <a:outerShdw blurRad="50800" dist="38100" dir="2700000" algn="tl" rotWithShape="0">
              <a:prstClr val="black">
                <a:alpha val="40000"/>
              </a:prstClr>
            </a:outerShdw>
          </a:effectLst>
        </p:spPr>
      </p:pic>
      <p:sp>
        <p:nvSpPr>
          <p:cNvPr id="17" name="Textbox 20">
            <a:extLst>
              <a:ext uri="{FF2B5EF4-FFF2-40B4-BE49-F238E27FC236}">
                <a16:creationId xmlns:a16="http://schemas.microsoft.com/office/drawing/2014/main" id="{58A655A8-7BE7-7FC6-54E5-123799EA5E4E}"/>
              </a:ext>
            </a:extLst>
          </p:cNvPr>
          <p:cNvSpPr txBox="1"/>
          <p:nvPr/>
        </p:nvSpPr>
        <p:spPr>
          <a:xfrm>
            <a:off x="5408996" y="2552706"/>
            <a:ext cx="2730451" cy="876294"/>
          </a:xfrm>
          <a:prstGeom prst="rect">
            <a:avLst/>
          </a:prstGeom>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62865" lvl="0" algn="ctr" defTabSz="457200" rtl="0" eaLnBrk="1" fontAlgn="auto" latinLnBrk="0" hangingPunct="1">
              <a:lnSpc>
                <a:spcPct val="120000"/>
              </a:lnSpc>
              <a:spcBef>
                <a:spcPts val="0"/>
              </a:spcBef>
              <a:spcAft>
                <a:spcPts val="600"/>
              </a:spcAft>
              <a:buClr>
                <a:srgbClr val="4C4D4C"/>
              </a:buClr>
              <a:buSzPct val="125000"/>
              <a:tabLst>
                <a:tab pos="122555" algn="l"/>
              </a:tabLst>
              <a:defRPr/>
            </a:pPr>
            <a:r>
              <a:rPr lang="en-US" b="1" dirty="0"/>
              <a:t>1a. Administrative details</a:t>
            </a:r>
          </a:p>
        </p:txBody>
      </p:sp>
      <p:sp>
        <p:nvSpPr>
          <p:cNvPr id="20" name="Graphic 17">
            <a:extLst>
              <a:ext uri="{FF2B5EF4-FFF2-40B4-BE49-F238E27FC236}">
                <a16:creationId xmlns:a16="http://schemas.microsoft.com/office/drawing/2014/main" id="{67411F48-5825-836A-92DC-AB444B5C32F9}"/>
              </a:ext>
              <a:ext uri="{C183D7F6-B498-43B3-948B-1728B52AA6E4}">
                <adec:decorative xmlns:adec="http://schemas.microsoft.com/office/drawing/2017/decorative" val="1"/>
              </a:ext>
            </a:extLst>
          </p:cNvPr>
          <p:cNvSpPr/>
          <p:nvPr/>
        </p:nvSpPr>
        <p:spPr>
          <a:xfrm>
            <a:off x="8389430" y="2435439"/>
            <a:ext cx="2732857" cy="853006"/>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24" name="Textbox 20">
            <a:extLst>
              <a:ext uri="{FF2B5EF4-FFF2-40B4-BE49-F238E27FC236}">
                <a16:creationId xmlns:a16="http://schemas.microsoft.com/office/drawing/2014/main" id="{C104C78E-4BA1-4F8C-1053-44ECFAAC699C}"/>
              </a:ext>
            </a:extLst>
          </p:cNvPr>
          <p:cNvSpPr txBox="1"/>
          <p:nvPr/>
        </p:nvSpPr>
        <p:spPr>
          <a:xfrm>
            <a:off x="8530395" y="2553061"/>
            <a:ext cx="2450925" cy="695256"/>
          </a:xfrm>
          <a:prstGeom prst="rect">
            <a:avLst/>
          </a:prstGeom>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62865" lvl="0" algn="ctr" defTabSz="457200">
              <a:lnSpc>
                <a:spcPct val="120000"/>
              </a:lnSpc>
              <a:spcAft>
                <a:spcPts val="1200"/>
              </a:spcAft>
              <a:buClr>
                <a:srgbClr val="4C4D4C"/>
              </a:buClr>
              <a:buSzPct val="125000"/>
              <a:tabLst>
                <a:tab pos="122555" algn="l"/>
              </a:tabLst>
              <a:defRPr/>
            </a:pPr>
            <a:r>
              <a:rPr lang="en-US" b="1" dirty="0"/>
              <a:t>1e. Data quality and limitations </a:t>
            </a:r>
          </a:p>
        </p:txBody>
      </p:sp>
      <p:sp>
        <p:nvSpPr>
          <p:cNvPr id="18" name="Graphic 17">
            <a:extLst>
              <a:ext uri="{FF2B5EF4-FFF2-40B4-BE49-F238E27FC236}">
                <a16:creationId xmlns:a16="http://schemas.microsoft.com/office/drawing/2014/main" id="{1A1037C8-0CC7-4538-008F-746A4EC0B065}"/>
              </a:ext>
              <a:ext uri="{C183D7F6-B498-43B3-948B-1728B52AA6E4}">
                <adec:decorative xmlns:adec="http://schemas.microsoft.com/office/drawing/2017/decorative" val="1"/>
              </a:ext>
            </a:extLst>
          </p:cNvPr>
          <p:cNvSpPr/>
          <p:nvPr/>
        </p:nvSpPr>
        <p:spPr>
          <a:xfrm>
            <a:off x="8404663" y="4632902"/>
            <a:ext cx="2732856" cy="89675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19" name="Graphic 17">
            <a:extLst>
              <a:ext uri="{FF2B5EF4-FFF2-40B4-BE49-F238E27FC236}">
                <a16:creationId xmlns:a16="http://schemas.microsoft.com/office/drawing/2014/main" id="{7D7A4D57-75D3-0DF7-77C1-66FEC3F22E5A}"/>
              </a:ext>
              <a:ext uri="{C183D7F6-B498-43B3-948B-1728B52AA6E4}">
                <adec:decorative xmlns:adec="http://schemas.microsoft.com/office/drawing/2017/decorative" val="1"/>
              </a:ext>
            </a:extLst>
          </p:cNvPr>
          <p:cNvSpPr/>
          <p:nvPr/>
        </p:nvSpPr>
        <p:spPr>
          <a:xfrm>
            <a:off x="5406591" y="3507465"/>
            <a:ext cx="2732856" cy="876294"/>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26" name="Graphic 17">
            <a:extLst>
              <a:ext uri="{FF2B5EF4-FFF2-40B4-BE49-F238E27FC236}">
                <a16:creationId xmlns:a16="http://schemas.microsoft.com/office/drawing/2014/main" id="{0F90A9D6-E5E7-664C-4AD3-2E99F01ECBB8}"/>
              </a:ext>
              <a:ext uri="{C183D7F6-B498-43B3-948B-1728B52AA6E4}">
                <adec:decorative xmlns:adec="http://schemas.microsoft.com/office/drawing/2017/decorative" val="1"/>
              </a:ext>
            </a:extLst>
          </p:cNvPr>
          <p:cNvSpPr/>
          <p:nvPr/>
        </p:nvSpPr>
        <p:spPr>
          <a:xfrm>
            <a:off x="5406591" y="4632902"/>
            <a:ext cx="2732856" cy="876294"/>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25" name="Graphic 17">
            <a:extLst>
              <a:ext uri="{FF2B5EF4-FFF2-40B4-BE49-F238E27FC236}">
                <a16:creationId xmlns:a16="http://schemas.microsoft.com/office/drawing/2014/main" id="{A155AE1B-06F3-D36D-84BC-4EAC5C4B1ABB}"/>
              </a:ext>
              <a:ext uri="{C183D7F6-B498-43B3-948B-1728B52AA6E4}">
                <adec:decorative xmlns:adec="http://schemas.microsoft.com/office/drawing/2017/decorative" val="1"/>
              </a:ext>
            </a:extLst>
          </p:cNvPr>
          <p:cNvSpPr/>
          <p:nvPr/>
        </p:nvSpPr>
        <p:spPr>
          <a:xfrm>
            <a:off x="8389430" y="3487009"/>
            <a:ext cx="2732856" cy="89675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23" name="Textbox 20">
            <a:extLst>
              <a:ext uri="{FF2B5EF4-FFF2-40B4-BE49-F238E27FC236}">
                <a16:creationId xmlns:a16="http://schemas.microsoft.com/office/drawing/2014/main" id="{D0D500C5-B89E-1460-CECB-75DE5BC54FE6}"/>
              </a:ext>
            </a:extLst>
          </p:cNvPr>
          <p:cNvSpPr txBox="1"/>
          <p:nvPr/>
        </p:nvSpPr>
        <p:spPr>
          <a:xfrm>
            <a:off x="5519266" y="3651248"/>
            <a:ext cx="2415075" cy="671977"/>
          </a:xfrm>
          <a:prstGeom prst="rect">
            <a:avLst/>
          </a:prstGeom>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62865" lvl="0" algn="ctr" defTabSz="457200" rtl="0" eaLnBrk="1" fontAlgn="auto" latinLnBrk="0" hangingPunct="1">
              <a:lnSpc>
                <a:spcPct val="120000"/>
              </a:lnSpc>
              <a:spcBef>
                <a:spcPts val="0"/>
              </a:spcBef>
              <a:spcAft>
                <a:spcPts val="1200"/>
              </a:spcAft>
              <a:buClr>
                <a:srgbClr val="4C4D4C"/>
              </a:buClr>
              <a:buSzPct val="125000"/>
              <a:tabLst>
                <a:tab pos="122555" algn="l"/>
              </a:tabLst>
              <a:defRPr/>
            </a:pPr>
            <a:r>
              <a:rPr lang="en-US" b="1" dirty="0"/>
              <a:t>1b. Population and coverage</a:t>
            </a:r>
          </a:p>
        </p:txBody>
      </p:sp>
      <p:sp>
        <p:nvSpPr>
          <p:cNvPr id="28" name="Textbox 20">
            <a:extLst>
              <a:ext uri="{FF2B5EF4-FFF2-40B4-BE49-F238E27FC236}">
                <a16:creationId xmlns:a16="http://schemas.microsoft.com/office/drawing/2014/main" id="{D74D5AE2-BC51-5918-252B-43A21C2837C0}"/>
              </a:ext>
            </a:extLst>
          </p:cNvPr>
          <p:cNvSpPr txBox="1"/>
          <p:nvPr/>
        </p:nvSpPr>
        <p:spPr>
          <a:xfrm>
            <a:off x="8389430" y="3641421"/>
            <a:ext cx="2415075" cy="540453"/>
          </a:xfrm>
          <a:prstGeom prst="rect">
            <a:avLst/>
          </a:prstGeom>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62865" lvl="0" algn="ctr" defTabSz="457200">
              <a:lnSpc>
                <a:spcPct val="120000"/>
              </a:lnSpc>
              <a:spcAft>
                <a:spcPts val="1200"/>
              </a:spcAft>
              <a:buClr>
                <a:srgbClr val="4C4D4C"/>
              </a:buClr>
              <a:buSzPct val="125000"/>
              <a:tabLst>
                <a:tab pos="122555" algn="l"/>
              </a:tabLst>
              <a:defRPr/>
            </a:pPr>
            <a:r>
              <a:rPr lang="en-US" b="1" dirty="0"/>
              <a:t>1f. Linkage and integration</a:t>
            </a:r>
          </a:p>
        </p:txBody>
      </p:sp>
      <p:sp>
        <p:nvSpPr>
          <p:cNvPr id="27" name="Textbox 20">
            <a:extLst>
              <a:ext uri="{FF2B5EF4-FFF2-40B4-BE49-F238E27FC236}">
                <a16:creationId xmlns:a16="http://schemas.microsoft.com/office/drawing/2014/main" id="{7E6842C0-1AA6-49FC-10AE-8E02330544AC}"/>
              </a:ext>
            </a:extLst>
          </p:cNvPr>
          <p:cNvSpPr txBox="1"/>
          <p:nvPr/>
        </p:nvSpPr>
        <p:spPr>
          <a:xfrm>
            <a:off x="5481545" y="4735060"/>
            <a:ext cx="2582948" cy="671977"/>
          </a:xfrm>
          <a:prstGeom prst="rect">
            <a:avLst/>
          </a:prstGeom>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62865" lvl="0" algn="ctr" defTabSz="457200">
              <a:lnSpc>
                <a:spcPct val="120000"/>
              </a:lnSpc>
              <a:spcAft>
                <a:spcPts val="1200"/>
              </a:spcAft>
              <a:buClr>
                <a:srgbClr val="4C4D4C"/>
              </a:buClr>
              <a:buSzPct val="125000"/>
              <a:tabLst>
                <a:tab pos="122555" algn="l"/>
              </a:tabLst>
              <a:defRPr/>
            </a:pPr>
            <a:r>
              <a:rPr lang="en-US" b="1" dirty="0"/>
              <a:t>1c. Data elements included</a:t>
            </a:r>
          </a:p>
        </p:txBody>
      </p:sp>
      <p:sp>
        <p:nvSpPr>
          <p:cNvPr id="22" name="Textbox 20">
            <a:extLst>
              <a:ext uri="{FF2B5EF4-FFF2-40B4-BE49-F238E27FC236}">
                <a16:creationId xmlns:a16="http://schemas.microsoft.com/office/drawing/2014/main" id="{75205D28-18EB-1354-098A-B608A9A32745}"/>
              </a:ext>
            </a:extLst>
          </p:cNvPr>
          <p:cNvSpPr txBox="1"/>
          <p:nvPr/>
        </p:nvSpPr>
        <p:spPr>
          <a:xfrm>
            <a:off x="8303070" y="4854354"/>
            <a:ext cx="2936041" cy="671977"/>
          </a:xfrm>
          <a:prstGeom prst="rect">
            <a:avLst/>
          </a:prstGeom>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62865" lvl="0" algn="ctr" defTabSz="457200">
              <a:lnSpc>
                <a:spcPct val="120000"/>
              </a:lnSpc>
              <a:spcAft>
                <a:spcPts val="1200"/>
              </a:spcAft>
              <a:buClr>
                <a:srgbClr val="4C4D4C"/>
              </a:buClr>
              <a:buSzPct val="125000"/>
              <a:tabLst>
                <a:tab pos="122555" algn="l"/>
              </a:tabLst>
              <a:defRPr/>
            </a:pPr>
            <a:r>
              <a:rPr lang="en-US" b="1" dirty="0"/>
              <a:t>1g. Access and use</a:t>
            </a:r>
          </a:p>
        </p:txBody>
      </p:sp>
      <p:sp>
        <p:nvSpPr>
          <p:cNvPr id="21" name="Textbox 20">
            <a:extLst>
              <a:ext uri="{FF2B5EF4-FFF2-40B4-BE49-F238E27FC236}">
                <a16:creationId xmlns:a16="http://schemas.microsoft.com/office/drawing/2014/main" id="{AC6F93C8-8582-769B-0A28-7B6A6911FA8E}"/>
              </a:ext>
            </a:extLst>
          </p:cNvPr>
          <p:cNvSpPr txBox="1"/>
          <p:nvPr/>
        </p:nvSpPr>
        <p:spPr>
          <a:xfrm>
            <a:off x="5220820" y="5817014"/>
            <a:ext cx="3011966" cy="671977"/>
          </a:xfrm>
          <a:prstGeom prst="rect">
            <a:avLst/>
          </a:prstGeom>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62865" lvl="0" algn="ctr" defTabSz="457200" rtl="0" eaLnBrk="1" fontAlgn="auto" latinLnBrk="0" hangingPunct="1">
              <a:lnSpc>
                <a:spcPct val="120000"/>
              </a:lnSpc>
              <a:spcBef>
                <a:spcPts val="0"/>
              </a:spcBef>
              <a:spcAft>
                <a:spcPts val="1200"/>
              </a:spcAft>
              <a:buClr>
                <a:srgbClr val="4C4D4C"/>
              </a:buClr>
              <a:buSzPct val="125000"/>
              <a:tabLst>
                <a:tab pos="122555" algn="l"/>
              </a:tabLst>
              <a:defRPr/>
            </a:pPr>
            <a:r>
              <a:rPr lang="en-US" b="1" dirty="0"/>
              <a:t>1d. Data </a:t>
            </a:r>
            <a:br>
              <a:rPr lang="en-US" b="1" dirty="0"/>
            </a:br>
            <a:r>
              <a:rPr lang="en-US" b="1" dirty="0"/>
              <a:t>characteristics</a:t>
            </a:r>
          </a:p>
        </p:txBody>
      </p:sp>
    </p:spTree>
    <p:extLst>
      <p:ext uri="{BB962C8B-B14F-4D97-AF65-F5344CB8AC3E}">
        <p14:creationId xmlns:p14="http://schemas.microsoft.com/office/powerpoint/2010/main" val="2190346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01DB0-BF1F-87DA-B3D1-C7D9E37535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D04A80-8973-76B5-7C9B-3CA67E9854B6}"/>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Aligning Data Sources and Understanding Gaps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(Workshop 2) </a:t>
            </a:r>
          </a:p>
        </p:txBody>
      </p:sp>
      <p:sp>
        <p:nvSpPr>
          <p:cNvPr id="2" name="Content Placeholder 1">
            <a:extLst>
              <a:ext uri="{FF2B5EF4-FFF2-40B4-BE49-F238E27FC236}">
                <a16:creationId xmlns:a16="http://schemas.microsoft.com/office/drawing/2014/main" id="{D7DB0E45-077F-B8A3-3563-28ABE360D217}"/>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Workforce Data Audit and Assessment Tool </a:t>
            </a:r>
          </a:p>
          <a:p>
            <a:pPr>
              <a:spcAft>
                <a:spcPts val="600"/>
              </a:spcAft>
            </a:pPr>
            <a:r>
              <a:rPr lang="en-US" dirty="0"/>
              <a:t>Step 2</a:t>
            </a:r>
          </a:p>
        </p:txBody>
      </p:sp>
      <p:sp>
        <p:nvSpPr>
          <p:cNvPr id="8" name="TextBox 7">
            <a:extLst>
              <a:ext uri="{FF2B5EF4-FFF2-40B4-BE49-F238E27FC236}">
                <a16:creationId xmlns:a16="http://schemas.microsoft.com/office/drawing/2014/main" id="{6BA0D02D-A7A0-51E3-5406-07CE93113A33}"/>
              </a:ext>
            </a:extLst>
          </p:cNvPr>
          <p:cNvSpPr txBox="1"/>
          <p:nvPr/>
        </p:nvSpPr>
        <p:spPr>
          <a:xfrm>
            <a:off x="5455920" y="455758"/>
            <a:ext cx="6096000" cy="1237326"/>
          </a:xfrm>
          <a:prstGeom prst="rect">
            <a:avLst/>
          </a:prstGeom>
          <a:noFill/>
        </p:spPr>
        <p:txBody>
          <a:bodyPr wrap="square">
            <a:spAutoFit/>
          </a:bodyPr>
          <a:lstStyle/>
          <a:p>
            <a:pPr marL="0" marR="0">
              <a:lnSpc>
                <a:spcPct val="150000"/>
              </a:lnSpc>
              <a:spcBef>
                <a:spcPts val="1800"/>
              </a:spcBef>
              <a:spcAft>
                <a:spcPts val="600"/>
              </a:spcAft>
              <a:buNone/>
            </a:pPr>
            <a:r>
              <a:rPr lang="en-US" sz="2000" b="0" dirty="0">
                <a:solidFill>
                  <a:srgbClr val="0F4761"/>
                </a:solidFill>
                <a:effectLst/>
                <a:latin typeface="Aptos Display" panose="020B0004020202020204" pitchFamily="34" charset="0"/>
                <a:ea typeface="Aptos Display" panose="020B0004020202020204" pitchFamily="34" charset="0"/>
                <a:cs typeface="Aptos Display" panose="020B0004020202020204" pitchFamily="34" charset="0"/>
              </a:rPr>
              <a:t>Step 2: Aling data source to the workforce question</a:t>
            </a:r>
            <a:endParaRPr lang="en-US" sz="2000" b="1" dirty="0">
              <a:solidFill>
                <a:srgbClr val="2F5496"/>
              </a:solidFill>
              <a:effectLst/>
              <a:latin typeface="Times New Roman" panose="02020603050405020304" pitchFamily="18" charset="0"/>
            </a:endParaRPr>
          </a:p>
          <a:p>
            <a:pPr marL="0" marR="0">
              <a:lnSpc>
                <a:spcPct val="150000"/>
              </a:lnSpc>
              <a:spcAft>
                <a:spcPts val="600"/>
              </a:spcAft>
              <a:buNone/>
            </a:pPr>
            <a:r>
              <a:rPr lang="en-US" sz="1400" dirty="0">
                <a:effectLst/>
                <a:latin typeface="Arial" panose="020B0604020202020204" pitchFamily="34" charset="0"/>
                <a:ea typeface="Arial" panose="020B0604020202020204" pitchFamily="34" charset="0"/>
              </a:rPr>
              <a:t>Evaluate the data source </a:t>
            </a:r>
            <a:r>
              <a:rPr lang="en-US" sz="1400" i="1" dirty="0">
                <a:effectLst/>
                <a:latin typeface="Arial" panose="020B0604020202020204" pitchFamily="34" charset="0"/>
                <a:ea typeface="Arial" panose="020B0604020202020204" pitchFamily="34" charset="0"/>
              </a:rPr>
              <a:t>in relation to your key workforce question</a:t>
            </a:r>
            <a:r>
              <a:rPr lang="en-US" sz="1400" dirty="0">
                <a:effectLst/>
                <a:latin typeface="Arial" panose="020B0604020202020204" pitchFamily="34" charset="0"/>
                <a:ea typeface="Arial" panose="020B0604020202020204" pitchFamily="34" charset="0"/>
              </a:rPr>
              <a:t> along several dimensions below.  </a:t>
            </a:r>
          </a:p>
        </p:txBody>
      </p:sp>
      <p:graphicFrame>
        <p:nvGraphicFramePr>
          <p:cNvPr id="5" name="Table 4" descr="Five-column scoring rubric rating five dimensions — Coverage, Workforce Content, and Data Quality — on a scale from 0 (lowest) to 3 (highest)">
            <a:extLst>
              <a:ext uri="{FF2B5EF4-FFF2-40B4-BE49-F238E27FC236}">
                <a16:creationId xmlns:a16="http://schemas.microsoft.com/office/drawing/2014/main" id="{C6E47BCF-EDE5-C44B-CB59-1D90D4C03432}"/>
              </a:ext>
            </a:extLst>
          </p:cNvPr>
          <p:cNvGraphicFramePr>
            <a:graphicFrameLocks noGrp="1"/>
          </p:cNvGraphicFramePr>
          <p:nvPr>
            <p:extLst>
              <p:ext uri="{D42A27DB-BD31-4B8C-83A1-F6EECF244321}">
                <p14:modId xmlns:p14="http://schemas.microsoft.com/office/powerpoint/2010/main" val="144654162"/>
              </p:ext>
            </p:extLst>
          </p:nvPr>
        </p:nvGraphicFramePr>
        <p:xfrm>
          <a:off x="5549402" y="1849045"/>
          <a:ext cx="5909035" cy="3870959"/>
        </p:xfrm>
        <a:graphic>
          <a:graphicData uri="http://schemas.openxmlformats.org/drawingml/2006/table">
            <a:tbl>
              <a:tblPr firstRow="1" firstCol="1" bandRow="1">
                <a:tableStyleId>{073A0DAA-6AF3-43AB-8588-CEC1D06C72B9}</a:tableStyleId>
              </a:tblPr>
              <a:tblGrid>
                <a:gridCol w="1165421">
                  <a:extLst>
                    <a:ext uri="{9D8B030D-6E8A-4147-A177-3AD203B41FA5}">
                      <a16:colId xmlns:a16="http://schemas.microsoft.com/office/drawing/2014/main" val="3562239887"/>
                    </a:ext>
                  </a:extLst>
                </a:gridCol>
                <a:gridCol w="25400">
                  <a:extLst>
                    <a:ext uri="{9D8B030D-6E8A-4147-A177-3AD203B41FA5}">
                      <a16:colId xmlns:a16="http://schemas.microsoft.com/office/drawing/2014/main" val="2258800996"/>
                    </a:ext>
                  </a:extLst>
                </a:gridCol>
                <a:gridCol w="1168960">
                  <a:extLst>
                    <a:ext uri="{9D8B030D-6E8A-4147-A177-3AD203B41FA5}">
                      <a16:colId xmlns:a16="http://schemas.microsoft.com/office/drawing/2014/main" val="2885661928"/>
                    </a:ext>
                  </a:extLst>
                </a:gridCol>
                <a:gridCol w="1183115">
                  <a:extLst>
                    <a:ext uri="{9D8B030D-6E8A-4147-A177-3AD203B41FA5}">
                      <a16:colId xmlns:a16="http://schemas.microsoft.com/office/drawing/2014/main" val="1767761110"/>
                    </a:ext>
                  </a:extLst>
                </a:gridCol>
                <a:gridCol w="1183115">
                  <a:extLst>
                    <a:ext uri="{9D8B030D-6E8A-4147-A177-3AD203B41FA5}">
                      <a16:colId xmlns:a16="http://schemas.microsoft.com/office/drawing/2014/main" val="269823765"/>
                    </a:ext>
                  </a:extLst>
                </a:gridCol>
                <a:gridCol w="1183024">
                  <a:extLst>
                    <a:ext uri="{9D8B030D-6E8A-4147-A177-3AD203B41FA5}">
                      <a16:colId xmlns:a16="http://schemas.microsoft.com/office/drawing/2014/main" val="3233910479"/>
                    </a:ext>
                  </a:extLst>
                </a:gridCol>
              </a:tblGrid>
              <a:tr h="511203">
                <a:tc>
                  <a:txBody>
                    <a:bodyPr/>
                    <a:lstStyle/>
                    <a:p>
                      <a:pPr marL="0" marR="0">
                        <a:spcBef>
                          <a:spcPts val="600"/>
                        </a:spcBef>
                        <a:spcAft>
                          <a:spcPts val="600"/>
                        </a:spcAft>
                        <a:buNone/>
                      </a:pPr>
                      <a:r>
                        <a:rPr lang="en-US" sz="1200" dirty="0">
                          <a:effectLst/>
                        </a:rPr>
                        <a:t>Dimension</a:t>
                      </a:r>
                      <a:endParaRPr lang="en-US" sz="1100" dirty="0">
                        <a:effectLst/>
                        <a:latin typeface="Arial" panose="020B0604020202020204" pitchFamily="34" charset="0"/>
                        <a:ea typeface="Arial" panose="020B0604020202020204" pitchFamily="34" charset="0"/>
                      </a:endParaRPr>
                    </a:p>
                  </a:txBody>
                  <a:tcPr marL="114300" marR="114300" marT="63500" marB="63500" anchor="ctr">
                    <a:solidFill>
                      <a:srgbClr val="005492"/>
                    </a:solidFill>
                  </a:tcPr>
                </a:tc>
                <a:tc>
                  <a:txBody>
                    <a:bodyPr/>
                    <a:lstStyle/>
                    <a:p>
                      <a:pPr marL="0" marR="0">
                        <a:spcBef>
                          <a:spcPts val="600"/>
                        </a:spcBef>
                        <a:spcAft>
                          <a:spcPts val="600"/>
                        </a:spcAft>
                        <a:buNone/>
                      </a:pPr>
                      <a:r>
                        <a:rPr lang="en-US" sz="1200">
                          <a:effectLst/>
                        </a:rPr>
                        <a:t> </a:t>
                      </a:r>
                      <a:endParaRPr lang="en-US" sz="1100">
                        <a:effectLst/>
                        <a:latin typeface="Arial" panose="020B0604020202020204" pitchFamily="34" charset="0"/>
                        <a:ea typeface="Arial" panose="020B0604020202020204" pitchFamily="34" charset="0"/>
                      </a:endParaRPr>
                    </a:p>
                  </a:txBody>
                  <a:tcPr marL="0" marR="0" marT="0" marB="0" anchor="ctr">
                    <a:solidFill>
                      <a:srgbClr val="005492"/>
                    </a:solidFill>
                  </a:tcPr>
                </a:tc>
                <a:tc>
                  <a:txBody>
                    <a:bodyPr/>
                    <a:lstStyle/>
                    <a:p>
                      <a:pPr marL="0" marR="0" algn="ctr">
                        <a:spcBef>
                          <a:spcPts val="600"/>
                        </a:spcBef>
                        <a:spcAft>
                          <a:spcPts val="600"/>
                        </a:spcAft>
                        <a:buNone/>
                      </a:pPr>
                      <a:r>
                        <a:rPr lang="en-US" sz="1200">
                          <a:effectLst/>
                        </a:rPr>
                        <a:t>Score = 0</a:t>
                      </a:r>
                      <a:endParaRPr lang="en-US" sz="1100">
                        <a:effectLst/>
                        <a:latin typeface="Arial" panose="020B0604020202020204" pitchFamily="34" charset="0"/>
                        <a:ea typeface="Arial" panose="020B0604020202020204" pitchFamily="34" charset="0"/>
                      </a:endParaRPr>
                    </a:p>
                  </a:txBody>
                  <a:tcPr marL="0" marR="0" marT="0" marB="0" anchor="ctr">
                    <a:solidFill>
                      <a:srgbClr val="005492"/>
                    </a:solidFill>
                  </a:tcPr>
                </a:tc>
                <a:tc>
                  <a:txBody>
                    <a:bodyPr/>
                    <a:lstStyle/>
                    <a:p>
                      <a:pPr marL="0" marR="0" algn="ctr">
                        <a:spcBef>
                          <a:spcPts val="600"/>
                        </a:spcBef>
                        <a:spcAft>
                          <a:spcPts val="600"/>
                        </a:spcAft>
                        <a:buNone/>
                      </a:pPr>
                      <a:r>
                        <a:rPr lang="en-US" sz="1200">
                          <a:effectLst/>
                        </a:rPr>
                        <a:t>Score = 1</a:t>
                      </a:r>
                      <a:endParaRPr lang="en-US" sz="1100">
                        <a:effectLst/>
                        <a:latin typeface="Arial" panose="020B0604020202020204" pitchFamily="34" charset="0"/>
                        <a:ea typeface="Arial" panose="020B0604020202020204" pitchFamily="34" charset="0"/>
                      </a:endParaRPr>
                    </a:p>
                  </a:txBody>
                  <a:tcPr marL="0" marR="0" marT="0" marB="0" anchor="ctr">
                    <a:solidFill>
                      <a:srgbClr val="005492"/>
                    </a:solidFill>
                  </a:tcPr>
                </a:tc>
                <a:tc>
                  <a:txBody>
                    <a:bodyPr/>
                    <a:lstStyle/>
                    <a:p>
                      <a:pPr marL="0" marR="0" algn="ctr">
                        <a:spcBef>
                          <a:spcPts val="600"/>
                        </a:spcBef>
                        <a:spcAft>
                          <a:spcPts val="600"/>
                        </a:spcAft>
                        <a:buNone/>
                      </a:pPr>
                      <a:r>
                        <a:rPr lang="en-US" sz="1200">
                          <a:effectLst/>
                        </a:rPr>
                        <a:t>Score = 2</a:t>
                      </a:r>
                      <a:endParaRPr lang="en-US" sz="1100">
                        <a:effectLst/>
                        <a:latin typeface="Arial" panose="020B0604020202020204" pitchFamily="34" charset="0"/>
                        <a:ea typeface="Arial" panose="020B0604020202020204" pitchFamily="34" charset="0"/>
                      </a:endParaRPr>
                    </a:p>
                  </a:txBody>
                  <a:tcPr marL="0" marR="0" marT="0" marB="0" anchor="ctr">
                    <a:solidFill>
                      <a:srgbClr val="005492"/>
                    </a:solidFill>
                  </a:tcPr>
                </a:tc>
                <a:tc>
                  <a:txBody>
                    <a:bodyPr/>
                    <a:lstStyle/>
                    <a:p>
                      <a:pPr marL="0" marR="0" algn="ctr">
                        <a:spcBef>
                          <a:spcPts val="600"/>
                        </a:spcBef>
                        <a:spcAft>
                          <a:spcPts val="600"/>
                        </a:spcAft>
                        <a:buNone/>
                      </a:pPr>
                      <a:r>
                        <a:rPr lang="en-US" sz="1200" dirty="0">
                          <a:effectLst/>
                        </a:rPr>
                        <a:t>Score = 3</a:t>
                      </a:r>
                      <a:endParaRPr lang="en-US" sz="1100" dirty="0">
                        <a:effectLst/>
                        <a:latin typeface="Arial" panose="020B0604020202020204" pitchFamily="34" charset="0"/>
                        <a:ea typeface="Arial" panose="020B0604020202020204" pitchFamily="34" charset="0"/>
                      </a:endParaRPr>
                    </a:p>
                  </a:txBody>
                  <a:tcPr marL="0" marR="0" marT="0" marB="0" anchor="ctr">
                    <a:solidFill>
                      <a:srgbClr val="005492"/>
                    </a:solidFill>
                  </a:tcPr>
                </a:tc>
                <a:extLst>
                  <a:ext uri="{0D108BD9-81ED-4DB2-BD59-A6C34878D82A}">
                    <a16:rowId xmlns:a16="http://schemas.microsoft.com/office/drawing/2014/main" val="1842563213"/>
                  </a:ext>
                </a:extLst>
              </a:tr>
              <a:tr h="502338">
                <a:tc>
                  <a:txBody>
                    <a:bodyPr/>
                    <a:lstStyle/>
                    <a:p>
                      <a:pPr marL="0" marR="0">
                        <a:spcBef>
                          <a:spcPts val="600"/>
                        </a:spcBef>
                        <a:spcAft>
                          <a:spcPts val="600"/>
                        </a:spcAft>
                        <a:buNone/>
                      </a:pPr>
                      <a:r>
                        <a:rPr lang="en-US" sz="1100" dirty="0">
                          <a:effectLst/>
                        </a:rPr>
                        <a:t>Coverage</a:t>
                      </a:r>
                      <a:endParaRPr lang="en-US" sz="1100" dirty="0">
                        <a:effectLst/>
                        <a:latin typeface="Arial" panose="020B0604020202020204" pitchFamily="34" charset="0"/>
                        <a:ea typeface="Arial" panose="020B0604020202020204" pitchFamily="34" charset="0"/>
                      </a:endParaRPr>
                    </a:p>
                  </a:txBody>
                  <a:tcPr marL="114300" marR="114300" marT="63500" marB="63500" anchor="ctr">
                    <a:solidFill>
                      <a:srgbClr val="005492"/>
                    </a:solidFill>
                  </a:tcPr>
                </a:tc>
                <a:tc>
                  <a:txBody>
                    <a:bodyPr/>
                    <a:lstStyle/>
                    <a:p>
                      <a:pPr marL="0" marR="0">
                        <a:spcBef>
                          <a:spcPts val="600"/>
                        </a:spcBef>
                        <a:spcAft>
                          <a:spcPts val="600"/>
                        </a:spcAft>
                        <a:buNone/>
                      </a:pPr>
                      <a:r>
                        <a:rPr lang="en-US" sz="1100">
                          <a:effectLst/>
                        </a:rPr>
                        <a:t> </a:t>
                      </a:r>
                      <a:endParaRPr lang="en-US" sz="110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Narrow</a:t>
                      </a:r>
                      <a:endParaRPr lang="en-US" sz="1100" dirty="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a:effectLst/>
                        </a:rPr>
                        <a:t>Partial</a:t>
                      </a:r>
                      <a:endParaRPr lang="en-US" sz="110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a:effectLst/>
                        </a:rPr>
                        <a:t>Most workforce</a:t>
                      </a:r>
                      <a:endParaRPr lang="en-US" sz="110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dirty="0">
                          <a:effectLst/>
                        </a:rPr>
                        <a:t>Comprehensive</a:t>
                      </a:r>
                      <a:endParaRPr lang="en-US" sz="1100" dirty="0">
                        <a:effectLst/>
                        <a:latin typeface="Arial" panose="020B0604020202020204" pitchFamily="34" charset="0"/>
                        <a:ea typeface="Arial" panose="020B0604020202020204" pitchFamily="34" charset="0"/>
                      </a:endParaRPr>
                    </a:p>
                  </a:txBody>
                  <a:tcPr marL="0" marR="0" marT="0" marB="0" anchor="ctr">
                    <a:solidFill>
                      <a:schemeClr val="bg1"/>
                    </a:solidFill>
                  </a:tcPr>
                </a:tc>
                <a:extLst>
                  <a:ext uri="{0D108BD9-81ED-4DB2-BD59-A6C34878D82A}">
                    <a16:rowId xmlns:a16="http://schemas.microsoft.com/office/drawing/2014/main" val="4019880083"/>
                  </a:ext>
                </a:extLst>
              </a:tr>
              <a:tr h="717063">
                <a:tc>
                  <a:txBody>
                    <a:bodyPr/>
                    <a:lstStyle/>
                    <a:p>
                      <a:pPr marL="0" marR="0">
                        <a:spcBef>
                          <a:spcPts val="600"/>
                        </a:spcBef>
                        <a:spcAft>
                          <a:spcPts val="600"/>
                        </a:spcAft>
                        <a:buNone/>
                      </a:pPr>
                      <a:r>
                        <a:rPr lang="en-US" sz="1100" dirty="0">
                          <a:effectLst/>
                        </a:rPr>
                        <a:t>Workforce Content</a:t>
                      </a:r>
                      <a:endParaRPr lang="en-US" sz="1100" dirty="0">
                        <a:effectLst/>
                        <a:latin typeface="Arial" panose="020B0604020202020204" pitchFamily="34" charset="0"/>
                        <a:ea typeface="Arial" panose="020B0604020202020204" pitchFamily="34" charset="0"/>
                      </a:endParaRPr>
                    </a:p>
                  </a:txBody>
                  <a:tcPr marL="114300" marR="114300" marT="63500" marB="63500" anchor="ctr">
                    <a:solidFill>
                      <a:srgbClr val="005492"/>
                    </a:solidFill>
                  </a:tcPr>
                </a:tc>
                <a:tc>
                  <a:txBody>
                    <a:bodyPr/>
                    <a:lstStyle/>
                    <a:p>
                      <a:pPr marL="0" marR="0">
                        <a:spcBef>
                          <a:spcPts val="600"/>
                        </a:spcBef>
                        <a:spcAft>
                          <a:spcPts val="600"/>
                        </a:spcAft>
                        <a:buNone/>
                      </a:pPr>
                      <a:r>
                        <a:rPr lang="en-US" sz="1100">
                          <a:effectLst/>
                        </a:rPr>
                        <a:t> </a:t>
                      </a:r>
                      <a:endParaRPr lang="en-US" sz="110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Minimal</a:t>
                      </a:r>
                      <a:endParaRPr lang="en-US" sz="1100" dirty="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Some elements</a:t>
                      </a:r>
                      <a:endParaRPr lang="en-US" sz="1100" dirty="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a:effectLst/>
                        </a:rPr>
                        <a:t>Many elements</a:t>
                      </a:r>
                      <a:endParaRPr lang="en-US" sz="110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Most or all elements</a:t>
                      </a:r>
                      <a:endParaRPr lang="en-US" sz="1100" dirty="0">
                        <a:effectLst/>
                        <a:latin typeface="Arial" panose="020B0604020202020204" pitchFamily="34" charset="0"/>
                        <a:ea typeface="Arial" panose="020B0604020202020204" pitchFamily="34" charset="0"/>
                      </a:endParaRPr>
                    </a:p>
                  </a:txBody>
                  <a:tcPr marL="0" marR="0" marT="0" marB="0" anchor="ctr"/>
                </a:tc>
                <a:extLst>
                  <a:ext uri="{0D108BD9-81ED-4DB2-BD59-A6C34878D82A}">
                    <a16:rowId xmlns:a16="http://schemas.microsoft.com/office/drawing/2014/main" val="3720081076"/>
                  </a:ext>
                </a:extLst>
              </a:tr>
              <a:tr h="457029">
                <a:tc>
                  <a:txBody>
                    <a:bodyPr/>
                    <a:lstStyle/>
                    <a:p>
                      <a:pPr marL="0" marR="0">
                        <a:spcBef>
                          <a:spcPts val="600"/>
                        </a:spcBef>
                        <a:spcAft>
                          <a:spcPts val="600"/>
                        </a:spcAft>
                        <a:buNone/>
                      </a:pPr>
                      <a:r>
                        <a:rPr lang="en-US" sz="1100" dirty="0">
                          <a:effectLst/>
                        </a:rPr>
                        <a:t>Data Quality</a:t>
                      </a:r>
                      <a:endParaRPr lang="en-US" sz="1100" dirty="0">
                        <a:effectLst/>
                        <a:latin typeface="Arial" panose="020B0604020202020204" pitchFamily="34" charset="0"/>
                        <a:ea typeface="Arial" panose="020B0604020202020204" pitchFamily="34" charset="0"/>
                      </a:endParaRPr>
                    </a:p>
                  </a:txBody>
                  <a:tcPr marL="114300" marR="114300" marT="63500" marB="63500" anchor="ctr">
                    <a:solidFill>
                      <a:srgbClr val="005492"/>
                    </a:solidFill>
                  </a:tcPr>
                </a:tc>
                <a:tc>
                  <a:txBody>
                    <a:bodyPr/>
                    <a:lstStyle/>
                    <a:p>
                      <a:pPr marL="0" marR="0">
                        <a:spcBef>
                          <a:spcPts val="600"/>
                        </a:spcBef>
                        <a:spcAft>
                          <a:spcPts val="600"/>
                        </a:spcAft>
                        <a:buNone/>
                      </a:pPr>
                      <a:r>
                        <a:rPr lang="en-US" sz="1100">
                          <a:effectLst/>
                        </a:rPr>
                        <a:t> </a:t>
                      </a:r>
                      <a:endParaRPr lang="en-US" sz="110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Poor</a:t>
                      </a:r>
                      <a:endParaRPr lang="en-US" sz="1100" dirty="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dirty="0">
                          <a:effectLst/>
                        </a:rPr>
                        <a:t>Inconsistent</a:t>
                      </a:r>
                      <a:endParaRPr lang="en-US" sz="1100" dirty="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a:effectLst/>
                        </a:rPr>
                        <a:t>Generally reliable</a:t>
                      </a:r>
                      <a:endParaRPr lang="en-US" sz="110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dirty="0">
                          <a:effectLst/>
                        </a:rPr>
                        <a:t>High quality</a:t>
                      </a:r>
                      <a:endParaRPr lang="en-US" sz="1100" dirty="0">
                        <a:effectLst/>
                        <a:latin typeface="Arial" panose="020B0604020202020204" pitchFamily="34" charset="0"/>
                        <a:ea typeface="Arial" panose="020B0604020202020204" pitchFamily="34" charset="0"/>
                      </a:endParaRPr>
                    </a:p>
                  </a:txBody>
                  <a:tcPr marL="0" marR="0" marT="0" marB="0" anchor="ctr">
                    <a:solidFill>
                      <a:schemeClr val="bg1"/>
                    </a:solidFill>
                  </a:tcPr>
                </a:tc>
                <a:extLst>
                  <a:ext uri="{0D108BD9-81ED-4DB2-BD59-A6C34878D82A}">
                    <a16:rowId xmlns:a16="http://schemas.microsoft.com/office/drawing/2014/main" val="1002817708"/>
                  </a:ext>
                </a:extLst>
              </a:tr>
              <a:tr h="706229">
                <a:tc>
                  <a:txBody>
                    <a:bodyPr/>
                    <a:lstStyle/>
                    <a:p>
                      <a:pPr marL="0" marR="0">
                        <a:spcBef>
                          <a:spcPts val="600"/>
                        </a:spcBef>
                        <a:spcAft>
                          <a:spcPts val="600"/>
                        </a:spcAft>
                        <a:buNone/>
                      </a:pPr>
                      <a:r>
                        <a:rPr lang="en-US" sz="1100" dirty="0">
                          <a:effectLst/>
                        </a:rPr>
                        <a:t>Timeliness</a:t>
                      </a:r>
                      <a:endParaRPr lang="en-US" sz="1100" dirty="0">
                        <a:effectLst/>
                        <a:latin typeface="Arial" panose="020B0604020202020204" pitchFamily="34" charset="0"/>
                        <a:ea typeface="Arial" panose="020B0604020202020204" pitchFamily="34" charset="0"/>
                      </a:endParaRPr>
                    </a:p>
                  </a:txBody>
                  <a:tcPr marL="114300" marR="114300" marT="63500" marB="63500" anchor="ctr">
                    <a:solidFill>
                      <a:srgbClr val="005492"/>
                    </a:solidFill>
                  </a:tcPr>
                </a:tc>
                <a:tc>
                  <a:txBody>
                    <a:bodyPr/>
                    <a:lstStyle/>
                    <a:p>
                      <a:pPr marL="0" marR="0">
                        <a:spcBef>
                          <a:spcPts val="600"/>
                        </a:spcBef>
                        <a:spcAft>
                          <a:spcPts val="600"/>
                        </a:spcAft>
                        <a:buNone/>
                      </a:pPr>
                      <a:r>
                        <a:rPr lang="en-US" sz="1100">
                          <a:effectLst/>
                        </a:rPr>
                        <a:t> </a:t>
                      </a:r>
                      <a:endParaRPr lang="en-US" sz="110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a:effectLst/>
                        </a:rPr>
                        <a:t>Old</a:t>
                      </a:r>
                      <a:endParaRPr lang="en-US" sz="110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intermittent and/or Inconsistent</a:t>
                      </a:r>
                      <a:endParaRPr lang="en-US" sz="1100" dirty="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Regular, short delay</a:t>
                      </a:r>
                      <a:endParaRPr lang="en-US" sz="1100" dirty="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dirty="0">
                          <a:effectLst/>
                        </a:rPr>
                        <a:t>Near real-time</a:t>
                      </a:r>
                      <a:endParaRPr lang="en-US" sz="1100" dirty="0">
                        <a:effectLst/>
                        <a:latin typeface="Arial" panose="020B0604020202020204" pitchFamily="34" charset="0"/>
                        <a:ea typeface="Arial" panose="020B0604020202020204" pitchFamily="34" charset="0"/>
                      </a:endParaRPr>
                    </a:p>
                  </a:txBody>
                  <a:tcPr marL="0" marR="0" marT="0" marB="0" anchor="ctr"/>
                </a:tc>
                <a:extLst>
                  <a:ext uri="{0D108BD9-81ED-4DB2-BD59-A6C34878D82A}">
                    <a16:rowId xmlns:a16="http://schemas.microsoft.com/office/drawing/2014/main" val="510011604"/>
                  </a:ext>
                </a:extLst>
              </a:tr>
              <a:tr h="977097">
                <a:tc>
                  <a:txBody>
                    <a:bodyPr/>
                    <a:lstStyle/>
                    <a:p>
                      <a:pPr marL="0" marR="0">
                        <a:spcBef>
                          <a:spcPts val="600"/>
                        </a:spcBef>
                        <a:spcAft>
                          <a:spcPts val="600"/>
                        </a:spcAft>
                        <a:buNone/>
                      </a:pPr>
                      <a:r>
                        <a:rPr lang="en-US" sz="1100" dirty="0">
                          <a:effectLst/>
                        </a:rPr>
                        <a:t>Integration Potential (if applicable)</a:t>
                      </a:r>
                      <a:endParaRPr lang="en-US" sz="1100" dirty="0">
                        <a:effectLst/>
                        <a:latin typeface="Arial" panose="020B0604020202020204" pitchFamily="34" charset="0"/>
                        <a:ea typeface="Arial" panose="020B0604020202020204" pitchFamily="34" charset="0"/>
                      </a:endParaRPr>
                    </a:p>
                  </a:txBody>
                  <a:tcPr marL="114300" marR="114300" marT="63500" marB="63500" anchor="ctr">
                    <a:solidFill>
                      <a:srgbClr val="005492"/>
                    </a:solidFill>
                  </a:tcPr>
                </a:tc>
                <a:tc>
                  <a:txBody>
                    <a:bodyPr/>
                    <a:lstStyle/>
                    <a:p>
                      <a:pPr marL="0" marR="0">
                        <a:spcBef>
                          <a:spcPts val="600"/>
                        </a:spcBef>
                        <a:spcAft>
                          <a:spcPts val="600"/>
                        </a:spcAft>
                        <a:buNone/>
                      </a:pPr>
                      <a:r>
                        <a:rPr lang="en-US" sz="1100">
                          <a:effectLst/>
                        </a:rPr>
                        <a:t> </a:t>
                      </a:r>
                      <a:endParaRPr lang="en-US" sz="1100">
                        <a:effectLst/>
                        <a:latin typeface="Arial" panose="020B0604020202020204" pitchFamily="34" charset="0"/>
                        <a:ea typeface="Arial" panose="020B0604020202020204" pitchFamily="34" charset="0"/>
                      </a:endParaRPr>
                    </a:p>
                  </a:txBody>
                  <a:tcPr marL="0" marR="0" marT="0" marB="0" anchor="ctr"/>
                </a:tc>
                <a:tc>
                  <a:txBody>
                    <a:bodyPr/>
                    <a:lstStyle/>
                    <a:p>
                      <a:pPr marL="0" marR="0" algn="ctr">
                        <a:spcBef>
                          <a:spcPts val="600"/>
                        </a:spcBef>
                        <a:spcAft>
                          <a:spcPts val="600"/>
                        </a:spcAft>
                        <a:buNone/>
                      </a:pPr>
                      <a:r>
                        <a:rPr lang="en-US" sz="1100">
                          <a:effectLst/>
                        </a:rPr>
                        <a:t>None</a:t>
                      </a:r>
                      <a:endParaRPr lang="en-US" sz="110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a:effectLst/>
                        </a:rPr>
                        <a:t>Limited</a:t>
                      </a:r>
                      <a:endParaRPr lang="en-US" sz="110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dirty="0">
                          <a:effectLst/>
                        </a:rPr>
                        <a:t>Some linkage</a:t>
                      </a:r>
                      <a:endParaRPr lang="en-US" sz="1100" dirty="0">
                        <a:effectLst/>
                        <a:latin typeface="Arial" panose="020B0604020202020204" pitchFamily="34" charset="0"/>
                        <a:ea typeface="Arial" panose="020B0604020202020204" pitchFamily="34" charset="0"/>
                      </a:endParaRPr>
                    </a:p>
                  </a:txBody>
                  <a:tcPr marL="0" marR="0" marT="0" marB="0" anchor="ctr">
                    <a:solidFill>
                      <a:schemeClr val="bg1"/>
                    </a:solidFill>
                  </a:tcPr>
                </a:tc>
                <a:tc>
                  <a:txBody>
                    <a:bodyPr/>
                    <a:lstStyle/>
                    <a:p>
                      <a:pPr marL="0" marR="0" algn="ctr">
                        <a:spcBef>
                          <a:spcPts val="600"/>
                        </a:spcBef>
                        <a:spcAft>
                          <a:spcPts val="600"/>
                        </a:spcAft>
                        <a:buNone/>
                      </a:pPr>
                      <a:r>
                        <a:rPr lang="en-US" sz="1100" dirty="0">
                          <a:effectLst/>
                        </a:rPr>
                        <a:t>Easily linked</a:t>
                      </a:r>
                      <a:endParaRPr lang="en-US" sz="1100" dirty="0">
                        <a:effectLst/>
                        <a:latin typeface="Arial" panose="020B0604020202020204" pitchFamily="34" charset="0"/>
                        <a:ea typeface="Arial" panose="020B0604020202020204" pitchFamily="34" charset="0"/>
                      </a:endParaRPr>
                    </a:p>
                  </a:txBody>
                  <a:tcPr marL="0" marR="0" marT="0" marB="0" anchor="ctr">
                    <a:solidFill>
                      <a:schemeClr val="bg1"/>
                    </a:solidFill>
                  </a:tcPr>
                </a:tc>
                <a:extLst>
                  <a:ext uri="{0D108BD9-81ED-4DB2-BD59-A6C34878D82A}">
                    <a16:rowId xmlns:a16="http://schemas.microsoft.com/office/drawing/2014/main" val="3220032667"/>
                  </a:ext>
                </a:extLst>
              </a:tr>
            </a:tbl>
          </a:graphicData>
        </a:graphic>
      </p:graphicFrame>
      <p:sp>
        <p:nvSpPr>
          <p:cNvPr id="10" name="TextBox 9">
            <a:extLst>
              <a:ext uri="{FF2B5EF4-FFF2-40B4-BE49-F238E27FC236}">
                <a16:creationId xmlns:a16="http://schemas.microsoft.com/office/drawing/2014/main" id="{D216B94A-4D04-855E-4585-0E14B9814626}"/>
              </a:ext>
            </a:extLst>
          </p:cNvPr>
          <p:cNvSpPr txBox="1"/>
          <p:nvPr/>
        </p:nvSpPr>
        <p:spPr>
          <a:xfrm>
            <a:off x="5455920" y="5720004"/>
            <a:ext cx="6096000" cy="966098"/>
          </a:xfrm>
          <a:prstGeom prst="rect">
            <a:avLst/>
          </a:prstGeom>
          <a:noFill/>
        </p:spPr>
        <p:txBody>
          <a:bodyPr wrap="square">
            <a:spAutoFit/>
          </a:bodyPr>
          <a:lstStyle/>
          <a:p>
            <a:pPr marL="0" marR="0">
              <a:lnSpc>
                <a:spcPct val="150000"/>
              </a:lnSpc>
              <a:spcAft>
                <a:spcPts val="600"/>
              </a:spcAft>
              <a:buNone/>
            </a:pPr>
            <a:r>
              <a:rPr lang="en-US" sz="1200" dirty="0">
                <a:effectLst/>
                <a:latin typeface="Arial" panose="020B0604020202020204" pitchFamily="34" charset="0"/>
                <a:ea typeface="Arial" panose="020B0604020202020204" pitchFamily="34" charset="0"/>
              </a:rPr>
              <a:t>Total score  ___________</a:t>
            </a:r>
          </a:p>
          <a:p>
            <a:pPr marL="0" marR="0">
              <a:lnSpc>
                <a:spcPct val="150000"/>
              </a:lnSpc>
              <a:spcAft>
                <a:spcPts val="600"/>
              </a:spcAft>
              <a:buNone/>
            </a:pPr>
            <a:r>
              <a:rPr lang="en-US" sz="1200" dirty="0">
                <a:effectLst/>
                <a:latin typeface="Arial" panose="020B0604020202020204" pitchFamily="34" charset="0"/>
                <a:ea typeface="Arial" panose="020B0604020202020204" pitchFamily="34" charset="0"/>
              </a:rPr>
              <a:t>The higher the total score, the more aligned is the data source to your workforce question.</a:t>
            </a:r>
          </a:p>
        </p:txBody>
      </p:sp>
    </p:spTree>
    <p:extLst>
      <p:ext uri="{BB962C8B-B14F-4D97-AF65-F5344CB8AC3E}">
        <p14:creationId xmlns:p14="http://schemas.microsoft.com/office/powerpoint/2010/main" val="1873317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2DD2A-2159-4749-1549-B2FF95BBF3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23D77B-D0D5-555E-28E9-DD25C657A769}"/>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Aligning Data Sources and Understanding Gaps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(Workshop 2)  </a:t>
            </a:r>
          </a:p>
        </p:txBody>
      </p:sp>
      <p:sp>
        <p:nvSpPr>
          <p:cNvPr id="2" name="Content Placeholder 1">
            <a:extLst>
              <a:ext uri="{FF2B5EF4-FFF2-40B4-BE49-F238E27FC236}">
                <a16:creationId xmlns:a16="http://schemas.microsoft.com/office/drawing/2014/main" id="{0C37C909-92AD-D486-4E02-41DC3291E173}"/>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Workforce Data Audit and Assessment Tool </a:t>
            </a:r>
          </a:p>
          <a:p>
            <a:pPr>
              <a:spcAft>
                <a:spcPts val="600"/>
              </a:spcAft>
            </a:pPr>
            <a:r>
              <a:rPr lang="en-US" dirty="0"/>
              <a:t>Step 3</a:t>
            </a:r>
          </a:p>
        </p:txBody>
      </p:sp>
      <p:pic>
        <p:nvPicPr>
          <p:cNvPr id="7" name="Picture 6" descr="Document page titled &quot;Step 3: Understand Gaps&quot; with three numbered prompts:&#10;&#10;3a. For scores 0 and 1, what information is missing/what are the gaps? Five blank response fields are provided for: Coverage, Workforce Content, Data Quality, Timeliness, and Integration Potential.&#10;3b. What is causing or contributing to these gaps (e.g., cost, reporting burden, lack of coordination, policies, technology limitations, etc.)?&#10;3c. Which gaps can be prioritized? Instructional text advises prioritizing based on impact on workforce questions, feasibility, and quick wins versus long-term fixes.">
            <a:extLst>
              <a:ext uri="{FF2B5EF4-FFF2-40B4-BE49-F238E27FC236}">
                <a16:creationId xmlns:a16="http://schemas.microsoft.com/office/drawing/2014/main" id="{C2F9C3E1-8D11-5DAB-8078-274E3529B35A}"/>
              </a:ext>
            </a:extLst>
          </p:cNvPr>
          <p:cNvPicPr>
            <a:picLocks noChangeAspect="1"/>
          </p:cNvPicPr>
          <p:nvPr/>
        </p:nvPicPr>
        <p:blipFill>
          <a:blip r:embed="rId3"/>
          <a:stretch>
            <a:fillRect/>
          </a:stretch>
        </p:blipFill>
        <p:spPr>
          <a:xfrm>
            <a:off x="5441850" y="1273107"/>
            <a:ext cx="6162587" cy="411169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17579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2672A-9248-A970-9E7E-D706D356A4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B6DBDB9-54FA-29DF-39F0-8FD534209634}"/>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Evaluating the Impact of Direct Care Workforce Investments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(Workshop 3)</a:t>
            </a:r>
          </a:p>
        </p:txBody>
      </p:sp>
      <p:sp>
        <p:nvSpPr>
          <p:cNvPr id="2" name="Content Placeholder 1">
            <a:extLst>
              <a:ext uri="{FF2B5EF4-FFF2-40B4-BE49-F238E27FC236}">
                <a16:creationId xmlns:a16="http://schemas.microsoft.com/office/drawing/2014/main" id="{1CF72565-944B-8B99-BD45-B5486718C475}"/>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Evaluation Planning Tool </a:t>
            </a:r>
          </a:p>
          <a:p>
            <a:pPr>
              <a:spcAft>
                <a:spcPts val="600"/>
              </a:spcAft>
            </a:pPr>
            <a:r>
              <a:rPr lang="en-US" dirty="0"/>
              <a:t>Step 1</a:t>
            </a:r>
          </a:p>
        </p:txBody>
      </p:sp>
      <p:pic>
        <p:nvPicPr>
          <p:cNvPr id="10" name="Picture 9" descr="&#10;Document page titled &quot;Step 1: Engage Partners.&quot; Introductory text instructs users to identify key partners who can inform and support each stage of the evaluation process, and determine when and how to engage them. Below is a five-column table with headers: Interested Party, Mode of Engagement, Cost and Other Considerations, Role in Evaluation, and Frequency of Engagement. Two example rows are provided:&#10;&#10;Direct care workers — Listening sessions; Travel and related expenses (if in person); Inform definition of success, key metrics, benefits and harms; Beginning and midpoint of project.&#10;Evaluation partner — Evaluation project team; Consulting costs; Help design and implement evaluation; Ongoing from outset of project.&#10;&#10;One blank row follows for additional entries.">
            <a:extLst>
              <a:ext uri="{FF2B5EF4-FFF2-40B4-BE49-F238E27FC236}">
                <a16:creationId xmlns:a16="http://schemas.microsoft.com/office/drawing/2014/main" id="{6831D28B-1913-6317-54EA-C3570183FAA8}"/>
              </a:ext>
            </a:extLst>
          </p:cNvPr>
          <p:cNvPicPr>
            <a:picLocks noChangeAspect="1"/>
          </p:cNvPicPr>
          <p:nvPr/>
        </p:nvPicPr>
        <p:blipFill>
          <a:blip r:embed="rId3"/>
          <a:stretch>
            <a:fillRect/>
          </a:stretch>
        </p:blipFill>
        <p:spPr>
          <a:xfrm>
            <a:off x="5437513" y="1519208"/>
            <a:ext cx="6039784" cy="38195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508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45975-6E44-F6D9-1949-8A8EA5A949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161C72-32CF-7436-E415-557BADB611DA}"/>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Evaluating the Impact of Direct Care Workforce Investments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(Workshop 3)   </a:t>
            </a:r>
          </a:p>
        </p:txBody>
      </p:sp>
      <p:sp>
        <p:nvSpPr>
          <p:cNvPr id="2" name="Content Placeholder 1">
            <a:extLst>
              <a:ext uri="{FF2B5EF4-FFF2-40B4-BE49-F238E27FC236}">
                <a16:creationId xmlns:a16="http://schemas.microsoft.com/office/drawing/2014/main" id="{5D93C55D-4893-6374-4AA4-D713361ADC71}"/>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Evaluation Planning Tool </a:t>
            </a:r>
          </a:p>
          <a:p>
            <a:pPr>
              <a:spcAft>
                <a:spcPts val="600"/>
              </a:spcAft>
            </a:pPr>
            <a:r>
              <a:rPr lang="en-US" dirty="0"/>
              <a:t>Step 2</a:t>
            </a:r>
          </a:p>
        </p:txBody>
      </p:sp>
      <p:pic>
        <p:nvPicPr>
          <p:cNvPr id="5" name="Picture 4" descr="Document page titled &quot;Step 2: Create a Logic Model.&quot; Introductory text instructs users to complete the table to create a logic model tying the overall goal to the problem statement, planned inputs and activities, and intended outcomes. The two-column table lists nine logic model components in the left column with guided prompts in the right column:&#10;&#10;Problem Statement — Step 2a: Define the problem that this strategy, investment, or program seeks to solve.&#10;Goal — Step 2b: Describe the overall aim or intended impact of the effort.&#10;Rationale — Step 2c: Describe why you agree the effort will produce results.&#10;Assumptions — Step 2d: Describe the factors that are necessary for success that are already in place.&#10;Inputs/Resources — Step 2e: Detail the funding, staffing, infrastructure, and materials that will be dedicated to this effort.&#10;Activities — Step 2f: Detail the activities that will be undertaken to achieve the desired results.&#10;Outputs — Step 2g: Define the tangible, direct anticipated products of the activities.&#10;Outcomes — Step 2h: Describe the changes that are expected to flow from this effort.&#10;Context/External Factors — Step 2i: Consider the other factors within your organization and the broader environment that may influence your success.">
            <a:extLst>
              <a:ext uri="{FF2B5EF4-FFF2-40B4-BE49-F238E27FC236}">
                <a16:creationId xmlns:a16="http://schemas.microsoft.com/office/drawing/2014/main" id="{A92B1FEE-72CB-19D9-17B6-FB4FA9938086}"/>
              </a:ext>
            </a:extLst>
          </p:cNvPr>
          <p:cNvPicPr>
            <a:picLocks noChangeAspect="1"/>
          </p:cNvPicPr>
          <p:nvPr/>
        </p:nvPicPr>
        <p:blipFill>
          <a:blip r:embed="rId3"/>
          <a:stretch>
            <a:fillRect/>
          </a:stretch>
        </p:blipFill>
        <p:spPr>
          <a:xfrm>
            <a:off x="5483132" y="335208"/>
            <a:ext cx="4930867" cy="61875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6732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4B2E6-048F-89A1-D747-B820005F0E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D03C9A-C305-59F1-0388-9F85625C899D}"/>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Evaluating the Impact of Direct Care Workforce Investments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(Workshop 3)    </a:t>
            </a:r>
          </a:p>
        </p:txBody>
      </p:sp>
      <p:sp>
        <p:nvSpPr>
          <p:cNvPr id="2" name="Content Placeholder 1">
            <a:extLst>
              <a:ext uri="{FF2B5EF4-FFF2-40B4-BE49-F238E27FC236}">
                <a16:creationId xmlns:a16="http://schemas.microsoft.com/office/drawing/2014/main" id="{5CC9D025-AD45-793E-F0DF-23B430067682}"/>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Evaluation Planning Tool </a:t>
            </a:r>
          </a:p>
          <a:p>
            <a:pPr>
              <a:spcAft>
                <a:spcPts val="600"/>
              </a:spcAft>
            </a:pPr>
            <a:r>
              <a:rPr lang="en-US" dirty="0"/>
              <a:t>Step 3</a:t>
            </a:r>
          </a:p>
        </p:txBody>
      </p:sp>
      <p:pic>
        <p:nvPicPr>
          <p:cNvPr id="6" name="Picture 5" descr="Document page titled &quot;Step 3: Craft Evaluation Questions.&quot; Introductory text instructs users to answer the questions below to brainstorm evaluation questions, referring back to their logic model. Three numbered prompts follow:&#10;&#10;3a. Consider what parts of your strategy, initiative, or program to evaluate — which elements of the logic model the evaluation will focus on.&#10;3b. Brainstorm specific evaluation questions, considering process, impact, investment, context, overall strategy, and/or next steps depending on the evaluation focus.&#10;3c. Assess and refine your evaluation questions using the checklist below.&#10;&#10;Below the prompts is a four-column checklist table with headers: Assessment Criteria, Yes, Not Yet, and Comments/Revisions. The six criteria rows are: (1) A variety of audiences have been considered when crafting the questions; (2) The highest priority questions have been selected; (3) Each question will generate useful/actionable insight; (4) It is clear how each question relates to the logic model; (5) The questions are specific about what information is needed; (6) The questions capture lessons learned along the way. Each row includes empty checkboxes under Yes and Not Yet, and a blank Comments/Revisions cell.">
            <a:extLst>
              <a:ext uri="{FF2B5EF4-FFF2-40B4-BE49-F238E27FC236}">
                <a16:creationId xmlns:a16="http://schemas.microsoft.com/office/drawing/2014/main" id="{AF6A5561-4B27-9A8C-A823-B336F32A72A5}"/>
              </a:ext>
            </a:extLst>
          </p:cNvPr>
          <p:cNvPicPr>
            <a:picLocks noChangeAspect="1"/>
          </p:cNvPicPr>
          <p:nvPr/>
        </p:nvPicPr>
        <p:blipFill>
          <a:blip r:embed="rId3"/>
          <a:stretch>
            <a:fillRect/>
          </a:stretch>
        </p:blipFill>
        <p:spPr>
          <a:xfrm>
            <a:off x="5578382" y="489414"/>
            <a:ext cx="4314918" cy="58791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5477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219CC6C-50F8-ECD2-86E9-0A4C9A0AAFE2}"/>
              </a:ext>
            </a:extLst>
          </p:cNvPr>
          <p:cNvSpPr>
            <a:spLocks noGrp="1"/>
          </p:cNvSpPr>
          <p:nvPr>
            <p:ph type="title" idx="4294967295"/>
          </p:nvPr>
        </p:nvSpPr>
        <p:spPr>
          <a:xfrm>
            <a:off x="714375" y="647700"/>
            <a:ext cx="4010025" cy="14144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Helvetica Neue" panose="02000503000000020004" pitchFamily="2" charset="0"/>
                <a:ea typeface="Source Serif Pro" panose="02040603050405020204" pitchFamily="18" charset="0"/>
                <a:cs typeface="FUTURA MEDIUM" panose="020B0602020204020303" pitchFamily="34" charset="-79"/>
              </a:rPr>
              <a:t>Building national capacity to support community living</a:t>
            </a:r>
          </a:p>
        </p:txBody>
      </p:sp>
      <p:sp>
        <p:nvSpPr>
          <p:cNvPr id="3" name="Text Placeholder 2">
            <a:extLst>
              <a:ext uri="{FF2B5EF4-FFF2-40B4-BE49-F238E27FC236}">
                <a16:creationId xmlns:a16="http://schemas.microsoft.com/office/drawing/2014/main" id="{7ECBF320-5C24-ACB6-F72D-320EB8DBC30B}"/>
              </a:ext>
            </a:extLst>
          </p:cNvPr>
          <p:cNvSpPr>
            <a:spLocks noGrp="1"/>
          </p:cNvSpPr>
          <p:nvPr>
            <p:ph type="body" sz="quarter" idx="13"/>
          </p:nvPr>
        </p:nvSpPr>
        <p:spPr/>
        <p:txBody>
          <a:bodyPr/>
          <a:lstStyle/>
          <a:p>
            <a:r>
              <a:rPr lang="en-US" sz="2000"/>
              <a:t>Created by the Administration for Community Living in 2022, the Direct Care Workforce Strategies Center (Strategies Center) provides technical assistance to states and service providers and facilitates collaboration with stakeholders to improve the recruitment, retention, training, and professional development of members of the direct care workforce.</a:t>
            </a:r>
          </a:p>
        </p:txBody>
      </p:sp>
      <p:sp>
        <p:nvSpPr>
          <p:cNvPr id="6" name="Freeform: Shape 5">
            <a:extLst>
              <a:ext uri="{FF2B5EF4-FFF2-40B4-BE49-F238E27FC236}">
                <a16:creationId xmlns:a16="http://schemas.microsoft.com/office/drawing/2014/main" id="{7A675592-E2E0-810F-C5EB-7FF004A2D9B5}"/>
              </a:ext>
            </a:extLst>
          </p:cNvPr>
          <p:cNvSpPr/>
          <p:nvPr/>
        </p:nvSpPr>
        <p:spPr>
          <a:xfrm>
            <a:off x="6396106" y="1924052"/>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4525"/>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chemeClr val="tx1"/>
                </a:solidFill>
                <a:latin typeface="Arial" panose="020B0604020202020204" pitchFamily="34" charset="0"/>
                <a:cs typeface="Arial" panose="020B0604020202020204" pitchFamily="34" charset="0"/>
              </a:rPr>
              <a:t>Provide tools and training to assist </a:t>
            </a:r>
            <a:br>
              <a:rPr lang="en-US" sz="1600" b="1" i="0" kern="1200" dirty="0">
                <a:solidFill>
                  <a:schemeClr val="tx1"/>
                </a:solidFill>
                <a:latin typeface="Arial" panose="020B0604020202020204" pitchFamily="34" charset="0"/>
                <a:cs typeface="Arial" panose="020B0604020202020204" pitchFamily="34" charset="0"/>
              </a:rPr>
            </a:br>
            <a:r>
              <a:rPr lang="en-US" sz="1600" b="1" i="0" kern="1200" dirty="0">
                <a:solidFill>
                  <a:schemeClr val="tx1"/>
                </a:solidFill>
                <a:latin typeface="Arial" panose="020B0604020202020204" pitchFamily="34" charset="0"/>
                <a:cs typeface="Arial" panose="020B0604020202020204" pitchFamily="34" charset="0"/>
              </a:rPr>
              <a:t>state systems and service providers</a:t>
            </a:r>
            <a:endParaRPr lang="en-US" sz="1600" b="1" kern="1200" dirty="0">
              <a:solidFill>
                <a:schemeClr val="tx1"/>
              </a:solidFill>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69B11985-15BC-FA40-B1D3-FBD556AB0B09}"/>
              </a:ext>
            </a:extLst>
          </p:cNvPr>
          <p:cNvSpPr/>
          <p:nvPr/>
        </p:nvSpPr>
        <p:spPr>
          <a:xfrm>
            <a:off x="8952767" y="1924052"/>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5123"/>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chemeClr val="tx1"/>
                </a:solidFill>
                <a:latin typeface="Arial" panose="020B0604020202020204" pitchFamily="34" charset="0"/>
                <a:cs typeface="Arial" panose="020B0604020202020204" pitchFamily="34" charset="0"/>
              </a:rPr>
              <a:t>Facilitate peer-to-</a:t>
            </a:r>
            <a:br>
              <a:rPr lang="en-US" sz="1600" b="1" i="0" kern="1200" dirty="0">
                <a:solidFill>
                  <a:schemeClr val="tx1"/>
                </a:solidFill>
                <a:latin typeface="Arial" panose="020B0604020202020204" pitchFamily="34" charset="0"/>
                <a:cs typeface="Arial" panose="020B0604020202020204" pitchFamily="34" charset="0"/>
              </a:rPr>
            </a:br>
            <a:r>
              <a:rPr lang="en-US" sz="1600" b="1" i="0" kern="1200" dirty="0">
                <a:solidFill>
                  <a:schemeClr val="tx1"/>
                </a:solidFill>
                <a:latin typeface="Arial" panose="020B0604020202020204" pitchFamily="34" charset="0"/>
                <a:cs typeface="Arial" panose="020B0604020202020204" pitchFamily="34" charset="0"/>
              </a:rPr>
              <a:t>peer sharing of lessons learned and promising systems-change practices</a:t>
            </a:r>
            <a:endParaRPr lang="en-US" sz="1600" b="1" kern="1200" dirty="0">
              <a:solidFill>
                <a:schemeClr val="tx1"/>
              </a:solidFill>
              <a:latin typeface="Arial" panose="020B0604020202020204" pitchFamily="34" charset="0"/>
              <a:cs typeface="Arial" panose="020B0604020202020204" pitchFamily="34" charset="0"/>
            </a:endParaRPr>
          </a:p>
        </p:txBody>
      </p:sp>
      <p:sp>
        <p:nvSpPr>
          <p:cNvPr id="8" name="Freeform: Shape 7">
            <a:extLst>
              <a:ext uri="{FF2B5EF4-FFF2-40B4-BE49-F238E27FC236}">
                <a16:creationId xmlns:a16="http://schemas.microsoft.com/office/drawing/2014/main" id="{FDB16320-4E3C-8112-C4D4-130B550618F9}"/>
              </a:ext>
            </a:extLst>
          </p:cNvPr>
          <p:cNvSpPr/>
          <p:nvPr/>
        </p:nvSpPr>
        <p:spPr>
          <a:xfrm>
            <a:off x="7674437" y="3551018"/>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5000"/>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chemeClr val="tx1"/>
                </a:solidFill>
                <a:latin typeface="Arial" panose="020B0604020202020204" pitchFamily="34" charset="0"/>
                <a:cs typeface="Arial" panose="020B0604020202020204" pitchFamily="34" charset="0"/>
              </a:rPr>
              <a:t>Maintain a clearinghouse of resources and promising practices</a:t>
            </a:r>
            <a:endParaRPr lang="en-US" sz="1600" b="1" kern="1200" spc="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6783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E8717-141E-1F8C-2AA5-E251379E05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723889-16CC-F689-F10B-5512375B22C8}"/>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Evaluating the Impact of Direct Care Workforce Investments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(Workshop 3)     </a:t>
            </a:r>
          </a:p>
        </p:txBody>
      </p:sp>
      <p:sp>
        <p:nvSpPr>
          <p:cNvPr id="2" name="Content Placeholder 1">
            <a:extLst>
              <a:ext uri="{FF2B5EF4-FFF2-40B4-BE49-F238E27FC236}">
                <a16:creationId xmlns:a16="http://schemas.microsoft.com/office/drawing/2014/main" id="{0CD3AB26-3ED0-F995-4956-1AA866CB4669}"/>
              </a:ext>
            </a:extLst>
          </p:cNvPr>
          <p:cNvSpPr>
            <a:spLocks noGrp="1"/>
          </p:cNvSpPr>
          <p:nvPr>
            <p:ph type="body" sz="quarter" idx="13"/>
          </p:nvPr>
        </p:nvSpPr>
        <p:spPr>
          <a:xfrm>
            <a:off x="714703" y="2509520"/>
            <a:ext cx="4009697" cy="3700780"/>
          </a:xfrm>
        </p:spPr>
        <p:txBody>
          <a:bodyPr>
            <a:normAutofit/>
          </a:bodyPr>
          <a:lstStyle/>
          <a:p>
            <a:pPr>
              <a:spcAft>
                <a:spcPts val="600"/>
              </a:spcAft>
            </a:pPr>
            <a:r>
              <a:rPr lang="en-US" dirty="0"/>
              <a:t>Evaluation Planning Tool </a:t>
            </a:r>
          </a:p>
          <a:p>
            <a:pPr>
              <a:spcAft>
                <a:spcPts val="600"/>
              </a:spcAft>
            </a:pPr>
            <a:r>
              <a:rPr lang="en-US" dirty="0"/>
              <a:t>Step 4</a:t>
            </a:r>
          </a:p>
        </p:txBody>
      </p:sp>
      <p:pic>
        <p:nvPicPr>
          <p:cNvPr id="5" name="Picture 4" descr="Document page titled &quot;Step 4: Develop a Measurement Framework.&quot; Introductory text reads: &quot;Begin identifying how to gather data to answer your evaluation questions. Consider the following elements:&quot; followed by five bulleted definitions: Outputs/Outcomes (specific expected outputs or changes pulled from the logic model), Indicator (specific markers toward progress), Measures of Change (actual value for assessing progress), Data Source (where data will be collected/obtained), and Data Frequency (how often data will be collected/obtained).&#10;Below the instructions is a blank five-column table with headers: Output/Outcome, Indicator, Measure of Change, Data Source, and Data Frequency. The table is divided into two labeled sections — Output and Outcome — each with three blank rows for data entry.">
            <a:extLst>
              <a:ext uri="{FF2B5EF4-FFF2-40B4-BE49-F238E27FC236}">
                <a16:creationId xmlns:a16="http://schemas.microsoft.com/office/drawing/2014/main" id="{F255FEED-392C-686D-9415-250A50E12C2D}"/>
              </a:ext>
            </a:extLst>
          </p:cNvPr>
          <p:cNvPicPr>
            <a:picLocks noChangeAspect="1"/>
          </p:cNvPicPr>
          <p:nvPr/>
        </p:nvPicPr>
        <p:blipFill>
          <a:blip r:embed="rId3"/>
          <a:stretch>
            <a:fillRect/>
          </a:stretch>
        </p:blipFill>
        <p:spPr>
          <a:xfrm>
            <a:off x="5520616" y="428521"/>
            <a:ext cx="4375224" cy="61544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84500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7485FF-C7B4-FBA2-7FA7-BFF5EF5C97B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E1FD61C-18AB-1FD8-784A-A44A27A4290F}"/>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Final Q&amp;A: What Questions Do You Have </a:t>
            </a:r>
            <a:b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b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for the Presenters and Other Participants?</a:t>
            </a:r>
          </a:p>
        </p:txBody>
      </p:sp>
    </p:spTree>
    <p:extLst>
      <p:ext uri="{BB962C8B-B14F-4D97-AF65-F5344CB8AC3E}">
        <p14:creationId xmlns:p14="http://schemas.microsoft.com/office/powerpoint/2010/main" val="12320026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F6CD-6627-8547-C86F-EADEBD57495F}"/>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9D68AEC-A14E-DC39-961C-46B4762F6D41}"/>
              </a:ext>
            </a:extLst>
          </p:cNvPr>
          <p:cNvSpPr>
            <a:spLocks noGrp="1"/>
          </p:cNvSpPr>
          <p:nvPr>
            <p:ph type="title" idx="4294967295"/>
          </p:nvPr>
        </p:nvSpPr>
        <p:spPr>
          <a:xfrm>
            <a:off x="831850" y="681037"/>
            <a:ext cx="3752850" cy="12065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Contact</a:t>
            </a:r>
          </a:p>
        </p:txBody>
      </p:sp>
      <p:sp>
        <p:nvSpPr>
          <p:cNvPr id="2" name="Text Placeholder 1">
            <a:extLst>
              <a:ext uri="{FF2B5EF4-FFF2-40B4-BE49-F238E27FC236}">
                <a16:creationId xmlns:a16="http://schemas.microsoft.com/office/drawing/2014/main" id="{2242C65E-3F0F-88E4-F349-EE3CCCC1979F}"/>
              </a:ext>
            </a:extLst>
          </p:cNvPr>
          <p:cNvSpPr>
            <a:spLocks noGrp="1"/>
          </p:cNvSpPr>
          <p:nvPr>
            <p:ph type="body" idx="1"/>
          </p:nvPr>
        </p:nvSpPr>
        <p:spPr>
          <a:xfrm>
            <a:off x="5334000" y="719137"/>
            <a:ext cx="6026150" cy="347663"/>
          </a:xfrm>
        </p:spPr>
        <p:txBody>
          <a:bodyPr/>
          <a:lstStyle/>
          <a:p>
            <a:r>
              <a:rPr lang="en-US" dirty="0">
                <a:latin typeface="+mj-lt"/>
              </a:rPr>
              <a:t>Kezia Scales, PhD</a:t>
            </a:r>
          </a:p>
          <a:p>
            <a:r>
              <a:rPr lang="en-US" sz="1600" b="0" dirty="0">
                <a:latin typeface="+mj-lt"/>
                <a:hlinkClick r:id="rId3">
                  <a:extLst>
                    <a:ext uri="{A12FA001-AC4F-418D-AE19-62706E023703}">
                      <ahyp:hlinkClr xmlns:ahyp="http://schemas.microsoft.com/office/drawing/2018/hyperlinkcolor" val="tx"/>
                    </a:ext>
                  </a:extLst>
                </a:hlinkClick>
              </a:rPr>
              <a:t>kscales@phational.org</a:t>
            </a:r>
            <a:endParaRPr lang="en-US" sz="1600" b="0" dirty="0">
              <a:latin typeface="+mj-lt"/>
            </a:endParaRPr>
          </a:p>
          <a:p>
            <a:r>
              <a:rPr lang="en-US" sz="1600" b="0" dirty="0">
                <a:solidFill>
                  <a:srgbClr val="FFFFFF"/>
                </a:solidFill>
                <a:latin typeface="+mj-lt"/>
                <a:ea typeface="Arial" charset="0"/>
                <a:cs typeface="Arial" charset="0"/>
              </a:rPr>
              <a:t>Vice President of Policy, Research, and Evaluation, PHI</a:t>
            </a:r>
          </a:p>
          <a:p>
            <a:endParaRPr lang="en-US" dirty="0">
              <a:latin typeface="+mj-lt"/>
            </a:endParaRPr>
          </a:p>
          <a:p>
            <a:r>
              <a:rPr lang="en-US" dirty="0">
                <a:latin typeface="+mj-lt"/>
              </a:rPr>
              <a:t>Stephen McCall</a:t>
            </a:r>
          </a:p>
          <a:p>
            <a:r>
              <a:rPr lang="en-US" sz="1600" b="0" dirty="0">
                <a:latin typeface="+mj-lt"/>
                <a:hlinkClick r:id="rId4">
                  <a:extLst>
                    <a:ext uri="{A12FA001-AC4F-418D-AE19-62706E023703}">
                      <ahyp:hlinkClr xmlns:ahyp="http://schemas.microsoft.com/office/drawing/2018/hyperlinkcolor" val="tx"/>
                    </a:ext>
                  </a:extLst>
                </a:hlinkClick>
              </a:rPr>
              <a:t>smccall@phinational.org</a:t>
            </a:r>
            <a:endParaRPr lang="en-US" sz="1600" b="0" dirty="0">
              <a:latin typeface="+mj-lt"/>
            </a:endParaRPr>
          </a:p>
          <a:p>
            <a:r>
              <a:rPr lang="en-US" sz="1600" b="0" dirty="0">
                <a:latin typeface="+mj-lt"/>
              </a:rPr>
              <a:t>Director of Research, PHI</a:t>
            </a:r>
          </a:p>
          <a:p>
            <a:endParaRPr lang="en-US" dirty="0">
              <a:latin typeface="+mj-lt"/>
            </a:endParaRPr>
          </a:p>
          <a:p>
            <a:r>
              <a:rPr lang="en-US" dirty="0">
                <a:latin typeface="+mj-lt"/>
              </a:rPr>
              <a:t>Julie Bershadsky</a:t>
            </a:r>
          </a:p>
          <a:p>
            <a:r>
              <a:rPr lang="en-US" sz="1600" b="0" dirty="0">
                <a:latin typeface="+mj-lt"/>
                <a:hlinkClick r:id="rId5">
                  <a:extLst>
                    <a:ext uri="{A12FA001-AC4F-418D-AE19-62706E023703}">
                      <ahyp:hlinkClr xmlns:ahyp="http://schemas.microsoft.com/office/drawing/2018/hyperlinkcolor" val="tx"/>
                    </a:ext>
                  </a:extLst>
                </a:hlinkClick>
              </a:rPr>
              <a:t>Bers0017@umn.edu</a:t>
            </a:r>
            <a:endParaRPr lang="en-US" sz="1600" b="0" dirty="0">
              <a:latin typeface="+mj-lt"/>
            </a:endParaRPr>
          </a:p>
          <a:p>
            <a:r>
              <a:rPr lang="en-US" sz="1600" b="0" dirty="0">
                <a:solidFill>
                  <a:srgbClr val="FFFFFF"/>
                </a:solidFill>
                <a:latin typeface="+mj-lt"/>
                <a:ea typeface="Arial" charset="0"/>
                <a:cs typeface="Arial" charset="0"/>
              </a:rPr>
              <a:t>Associate Director for Research, ICI UMN</a:t>
            </a:r>
          </a:p>
          <a:p>
            <a:endParaRPr lang="en-US" sz="1600" b="0" dirty="0">
              <a:solidFill>
                <a:srgbClr val="FFFFFF"/>
              </a:solidFill>
              <a:latin typeface="+mj-lt"/>
              <a:cs typeface="Arial" charset="0"/>
            </a:endParaRPr>
          </a:p>
          <a:p>
            <a:r>
              <a:rPr lang="en-US" dirty="0">
                <a:solidFill>
                  <a:srgbClr val="FFFFFF"/>
                </a:solidFill>
                <a:latin typeface="+mj-lt"/>
                <a:cs typeface="Arial" charset="0"/>
              </a:rPr>
              <a:t>Clare Luz, PhD</a:t>
            </a:r>
            <a:endParaRPr lang="en-US" sz="1600" b="0" dirty="0">
              <a:solidFill>
                <a:srgbClr val="FFFFFF"/>
              </a:solidFill>
              <a:latin typeface="+mj-lt"/>
              <a:cs typeface="Arial" charset="0"/>
            </a:endParaRPr>
          </a:p>
          <a:p>
            <a:r>
              <a:rPr lang="en-US" sz="1600" b="0" u="sng" dirty="0">
                <a:latin typeface="+mj-lt"/>
              </a:rPr>
              <a:t>luz@msu.edu</a:t>
            </a:r>
            <a:endParaRPr lang="en-US" sz="1600" b="0" dirty="0">
              <a:solidFill>
                <a:srgbClr val="FFFFFF"/>
              </a:solidFill>
              <a:latin typeface="+mj-lt"/>
              <a:cs typeface="Arial" charset="0"/>
            </a:endParaRPr>
          </a:p>
          <a:p>
            <a:r>
              <a:rPr lang="en-US" sz="1600" b="0" dirty="0">
                <a:solidFill>
                  <a:srgbClr val="FFFFFF"/>
                </a:solidFill>
                <a:latin typeface="+mj-lt"/>
                <a:cs typeface="Arial" charset="0"/>
              </a:rPr>
              <a:t>Michigan State University, IMPART Alliance</a:t>
            </a:r>
            <a:endParaRPr lang="en-US" sz="1600" b="0" dirty="0">
              <a:latin typeface="+mj-lt"/>
            </a:endParaRPr>
          </a:p>
        </p:txBody>
      </p:sp>
    </p:spTree>
    <p:extLst>
      <p:ext uri="{BB962C8B-B14F-4D97-AF65-F5344CB8AC3E}">
        <p14:creationId xmlns:p14="http://schemas.microsoft.com/office/powerpoint/2010/main" val="14134466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E8F44B-1EA6-4CEC-597E-C37F6616B27A}"/>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Arial" panose="020B0604020202020204" pitchFamily="34" charset="0"/>
              </a:rPr>
              <a:t>Thank You</a:t>
            </a:r>
          </a:p>
        </p:txBody>
      </p:sp>
      <p:sp>
        <p:nvSpPr>
          <p:cNvPr id="3" name="Text Placeholder 2">
            <a:extLst>
              <a:ext uri="{FF2B5EF4-FFF2-40B4-BE49-F238E27FC236}">
                <a16:creationId xmlns:a16="http://schemas.microsoft.com/office/drawing/2014/main" id="{D88F734D-680E-6076-B946-8BB2643E4088}"/>
              </a:ext>
            </a:extLst>
          </p:cNvPr>
          <p:cNvSpPr>
            <a:spLocks noGrp="1"/>
          </p:cNvSpPr>
          <p:nvPr>
            <p:ph type="body" sz="quarter" idx="11"/>
          </p:nvPr>
        </p:nvSpPr>
        <p:spPr>
          <a:xfrm>
            <a:off x="1322903" y="1435943"/>
            <a:ext cx="8372476" cy="669925"/>
          </a:xfrm>
        </p:spPr>
        <p:txBody>
          <a:bodyPr/>
          <a:lstStyle/>
          <a:p>
            <a:r>
              <a:rPr lang="en-US" sz="2800" dirty="0"/>
              <a:t>Reminders</a:t>
            </a:r>
          </a:p>
        </p:txBody>
      </p:sp>
      <p:sp>
        <p:nvSpPr>
          <p:cNvPr id="4" name="Text Placeholder 3">
            <a:extLst>
              <a:ext uri="{FF2B5EF4-FFF2-40B4-BE49-F238E27FC236}">
                <a16:creationId xmlns:a16="http://schemas.microsoft.com/office/drawing/2014/main" id="{79C14B70-A595-2DDA-C78E-B4E3ABC88CBE}"/>
              </a:ext>
            </a:extLst>
          </p:cNvPr>
          <p:cNvSpPr>
            <a:spLocks noGrp="1"/>
          </p:cNvSpPr>
          <p:nvPr>
            <p:ph type="body" sz="quarter" idx="12"/>
          </p:nvPr>
        </p:nvSpPr>
        <p:spPr>
          <a:xfrm>
            <a:off x="1436914" y="2105869"/>
            <a:ext cx="8821717" cy="3937110"/>
          </a:xfrm>
        </p:spPr>
        <p:txBody>
          <a:bodyPr/>
          <a:lstStyle/>
          <a:p>
            <a:pPr marL="57150" indent="-285750">
              <a:buFont typeface="Arial" panose="020B0604020202020204" pitchFamily="34" charset="0"/>
              <a:buChar char="•"/>
            </a:pPr>
            <a:r>
              <a:rPr lang="en-US" sz="2400" dirty="0"/>
              <a:t>Check out resources on our website and sign up for Center updates at:  </a:t>
            </a:r>
            <a:r>
              <a:rPr lang="en-US" sz="2400" dirty="0">
                <a:hlinkClick r:id="rId2"/>
              </a:rPr>
              <a:t>https://acl.gov/DCWcenter</a:t>
            </a:r>
            <a:r>
              <a:rPr lang="en-US" sz="2400" dirty="0"/>
              <a:t>  </a:t>
            </a:r>
          </a:p>
          <a:p>
            <a:pPr marL="57150" indent="-285750">
              <a:buFont typeface="Arial" panose="020B0604020202020204" pitchFamily="34" charset="0"/>
              <a:buChar char="•"/>
            </a:pPr>
            <a:endParaRPr lang="en-US" sz="2400" dirty="0"/>
          </a:p>
          <a:p>
            <a:pPr marL="57150" indent="-285750">
              <a:buFont typeface="Arial" panose="020B0604020202020204" pitchFamily="34" charset="0"/>
              <a:buChar char="•"/>
            </a:pPr>
            <a:r>
              <a:rPr lang="en-US" sz="2400" dirty="0"/>
              <a:t>Please complete the post-workshop evaluation in the chat</a:t>
            </a:r>
            <a:endParaRPr lang="en-US" sz="2400" dirty="0">
              <a:highlight>
                <a:srgbClr val="FFFF00"/>
              </a:highlight>
            </a:endParaRPr>
          </a:p>
        </p:txBody>
      </p:sp>
    </p:spTree>
    <p:extLst>
      <p:ext uri="{BB962C8B-B14F-4D97-AF65-F5344CB8AC3E}">
        <p14:creationId xmlns:p14="http://schemas.microsoft.com/office/powerpoint/2010/main" val="2127592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1B2E1-577E-BEC5-738B-A272B993C428}"/>
              </a:ext>
            </a:extLst>
          </p:cNvPr>
          <p:cNvSpPr>
            <a:spLocks noGrp="1"/>
          </p:cNvSpPr>
          <p:nvPr>
            <p:ph type="title" idx="4294967295"/>
          </p:nvPr>
        </p:nvSpPr>
        <p:spPr>
          <a:xfrm>
            <a:off x="838200" y="-1325563"/>
            <a:ext cx="10515600" cy="1325563"/>
          </a:xfrm>
          <a:prstGeom prst="rect">
            <a:avLst/>
          </a:prstGeom>
        </p:spPr>
        <p:txBody>
          <a:bodyPr anchor="b"/>
          <a:lstStyle/>
          <a:p>
            <a:r>
              <a:rPr lang="en-US" dirty="0"/>
              <a:t>End</a:t>
            </a:r>
          </a:p>
        </p:txBody>
      </p:sp>
      <p:pic>
        <p:nvPicPr>
          <p:cNvPr id="4" name="Picture 3" descr="Direct Care Workforce Strategies Center">
            <a:extLst>
              <a:ext uri="{FF2B5EF4-FFF2-40B4-BE49-F238E27FC236}">
                <a16:creationId xmlns:a16="http://schemas.microsoft.com/office/drawing/2014/main" id="{80E107F0-E0E0-2F31-E714-010176A92180}"/>
              </a:ext>
            </a:extLst>
          </p:cNvPr>
          <p:cNvPicPr>
            <a:picLocks noChangeAspect="1"/>
          </p:cNvPicPr>
          <p:nvPr/>
        </p:nvPicPr>
        <p:blipFill>
          <a:blip r:embed="rId2"/>
          <a:stretch>
            <a:fillRect/>
          </a:stretch>
        </p:blipFill>
        <p:spPr>
          <a:xfrm>
            <a:off x="2209800" y="2682353"/>
            <a:ext cx="7772400" cy="1493296"/>
          </a:xfrm>
          <a:prstGeom prst="rect">
            <a:avLst/>
          </a:prstGeom>
        </p:spPr>
      </p:pic>
    </p:spTree>
    <p:extLst>
      <p:ext uri="{BB962C8B-B14F-4D97-AF65-F5344CB8AC3E}">
        <p14:creationId xmlns:p14="http://schemas.microsoft.com/office/powerpoint/2010/main" val="325550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06189-1D26-1B83-366E-B4B7C0D941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82A74DB-BA0B-1CD2-F669-FB499B65613E}"/>
              </a:ext>
            </a:extLst>
          </p:cNvPr>
          <p:cNvSpPr>
            <a:spLocks noGrp="1"/>
          </p:cNvSpPr>
          <p:nvPr>
            <p:ph type="title" idx="4294967295"/>
          </p:nvPr>
        </p:nvSpPr>
        <p:spPr>
          <a:xfrm>
            <a:off x="819149" y="1595438"/>
            <a:ext cx="8821562"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Evaluating the Impact of Direct Care Workforce Investments</a:t>
            </a:r>
          </a:p>
        </p:txBody>
      </p:sp>
      <p:sp>
        <p:nvSpPr>
          <p:cNvPr id="2" name="Text Placeholder 1">
            <a:extLst>
              <a:ext uri="{FF2B5EF4-FFF2-40B4-BE49-F238E27FC236}">
                <a16:creationId xmlns:a16="http://schemas.microsoft.com/office/drawing/2014/main" id="{D3B2462C-EF15-EC01-7BDE-C562E8266086}"/>
              </a:ext>
            </a:extLst>
          </p:cNvPr>
          <p:cNvSpPr>
            <a:spLocks noGrp="1"/>
          </p:cNvSpPr>
          <p:nvPr>
            <p:ph type="body" idx="1"/>
          </p:nvPr>
        </p:nvSpPr>
        <p:spPr>
          <a:xfrm>
            <a:off x="804635" y="4198513"/>
            <a:ext cx="8667751" cy="1260053"/>
          </a:xfrm>
        </p:spPr>
        <p:txBody>
          <a:bodyPr/>
          <a:lstStyle/>
          <a:p>
            <a:pPr>
              <a:spcBef>
                <a:spcPts val="1200"/>
              </a:spcBef>
            </a:pPr>
            <a:r>
              <a:rPr lang="en-US" dirty="0"/>
              <a:t>Or: How to Turn </a:t>
            </a:r>
            <a:r>
              <a:rPr lang="en-US" dirty="0" err="1"/>
              <a:t>Effort+Data</a:t>
            </a:r>
            <a:r>
              <a:rPr lang="en-US" dirty="0"/>
              <a:t> into Evidence</a:t>
            </a:r>
          </a:p>
        </p:txBody>
      </p:sp>
    </p:spTree>
    <p:extLst>
      <p:ext uri="{BB962C8B-B14F-4D97-AF65-F5344CB8AC3E}">
        <p14:creationId xmlns:p14="http://schemas.microsoft.com/office/powerpoint/2010/main" val="4127535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9BFA5-B8DE-01ED-A33F-D46BFB9B81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3BE31F-9F5F-E548-200C-85F48C8AC4C4}"/>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Arial" panose="020B0604020202020204" pitchFamily="34" charset="0"/>
              </a:rPr>
              <a:t>Recap: Previous Workshops</a:t>
            </a:r>
          </a:p>
        </p:txBody>
      </p:sp>
      <p:sp>
        <p:nvSpPr>
          <p:cNvPr id="11" name="Text Placeholder 10">
            <a:extLst>
              <a:ext uri="{FF2B5EF4-FFF2-40B4-BE49-F238E27FC236}">
                <a16:creationId xmlns:a16="http://schemas.microsoft.com/office/drawing/2014/main" id="{02CE80FF-268C-98EB-9B79-30322590E1BA}"/>
              </a:ext>
            </a:extLst>
          </p:cNvPr>
          <p:cNvSpPr>
            <a:spLocks noGrp="1"/>
          </p:cNvSpPr>
          <p:nvPr>
            <p:ph type="body" sz="quarter" idx="11"/>
          </p:nvPr>
        </p:nvSpPr>
        <p:spPr>
          <a:xfrm>
            <a:off x="1821666" y="1516063"/>
            <a:ext cx="8372476" cy="669925"/>
          </a:xfrm>
        </p:spPr>
        <p:txBody>
          <a:bodyPr/>
          <a:lstStyle/>
          <a:p>
            <a:r>
              <a:rPr lang="en-US" dirty="0"/>
              <a:t>Part 1: Identifying and Prioritizing Workforce Questions and Data Sources</a:t>
            </a:r>
          </a:p>
          <a:p>
            <a:endParaRPr lang="en-US" dirty="0"/>
          </a:p>
        </p:txBody>
      </p:sp>
      <p:sp>
        <p:nvSpPr>
          <p:cNvPr id="5" name="Text Placeholder 3">
            <a:extLst>
              <a:ext uri="{FF2B5EF4-FFF2-40B4-BE49-F238E27FC236}">
                <a16:creationId xmlns:a16="http://schemas.microsoft.com/office/drawing/2014/main" id="{A8BF37A4-ECB1-60F0-BF51-065E1EE00BAA}"/>
              </a:ext>
            </a:extLst>
          </p:cNvPr>
          <p:cNvSpPr>
            <a:spLocks noGrp="1"/>
          </p:cNvSpPr>
          <p:nvPr>
            <p:ph type="body" sz="quarter" idx="12"/>
          </p:nvPr>
        </p:nvSpPr>
        <p:spPr>
          <a:xfrm>
            <a:off x="1821666" y="2567842"/>
            <a:ext cx="7424187" cy="755576"/>
          </a:xfrm>
        </p:spPr>
        <p:txBody>
          <a:bodyPr anchor="ctr"/>
          <a:lstStyle/>
          <a:p>
            <a:pPr marL="114300" lvl="0" indent="-342900" defTabSz="914400" eaLnBrk="0" fontAlgn="base" hangingPunct="0">
              <a:lnSpc>
                <a:spcPct val="150000"/>
              </a:lnSpc>
              <a:spcBef>
                <a:spcPct val="0"/>
              </a:spcBef>
              <a:spcAft>
                <a:spcPct val="0"/>
              </a:spcAft>
              <a:buClr>
                <a:srgbClr val="C00000"/>
              </a:buClr>
              <a:buAutoNum type="arabicPeriod"/>
              <a:tabLst/>
            </a:pPr>
            <a:r>
              <a:rPr lang="en-US" b="1" dirty="0">
                <a:latin typeface="Arial" panose="020B0604020202020204" pitchFamily="34" charset="0"/>
              </a:rPr>
              <a:t>Identifying and engaging partners</a:t>
            </a:r>
          </a:p>
          <a:p>
            <a:pPr marL="114300" indent="-342900" defTabSz="914400" eaLnBrk="0" fontAlgn="base" hangingPunct="0">
              <a:lnSpc>
                <a:spcPct val="150000"/>
              </a:lnSpc>
              <a:spcBef>
                <a:spcPct val="0"/>
              </a:spcBef>
              <a:spcAft>
                <a:spcPct val="0"/>
              </a:spcAft>
              <a:buClr>
                <a:srgbClr val="C00000"/>
              </a:buClr>
              <a:buFontTx/>
              <a:buAutoNum type="arabicPeriod"/>
              <a:tabLst/>
            </a:pPr>
            <a:r>
              <a:rPr lang="en-US" b="1" dirty="0">
                <a:latin typeface="Arial" panose="020B0604020202020204" pitchFamily="34" charset="0"/>
              </a:rPr>
              <a:t>Defining the workforce</a:t>
            </a:r>
          </a:p>
          <a:p>
            <a:pPr marL="114300" indent="-342900" defTabSz="914400" eaLnBrk="0" fontAlgn="base" hangingPunct="0">
              <a:lnSpc>
                <a:spcPct val="150000"/>
              </a:lnSpc>
              <a:spcBef>
                <a:spcPct val="0"/>
              </a:spcBef>
              <a:spcAft>
                <a:spcPct val="0"/>
              </a:spcAft>
              <a:buClr>
                <a:srgbClr val="C00000"/>
              </a:buClr>
              <a:buFontTx/>
              <a:buAutoNum type="arabicPeriod"/>
              <a:tabLst/>
            </a:pPr>
            <a:r>
              <a:rPr lang="en-US" b="1" dirty="0">
                <a:latin typeface="Arial" panose="020B0604020202020204" pitchFamily="34" charset="0"/>
              </a:rPr>
              <a:t>Specifying data needs</a:t>
            </a:r>
          </a:p>
          <a:p>
            <a:pPr marL="114300" indent="-342900" defTabSz="914400" eaLnBrk="0" fontAlgn="base" hangingPunct="0">
              <a:lnSpc>
                <a:spcPct val="150000"/>
              </a:lnSpc>
              <a:spcBef>
                <a:spcPct val="0"/>
              </a:spcBef>
              <a:spcAft>
                <a:spcPct val="0"/>
              </a:spcAft>
              <a:buClr>
                <a:srgbClr val="C00000"/>
              </a:buClr>
              <a:buFontTx/>
              <a:buAutoNum type="arabicPeriod"/>
              <a:tabLst/>
            </a:pPr>
            <a:r>
              <a:rPr lang="en-US" b="1" dirty="0"/>
              <a:t>Exploring data sources</a:t>
            </a:r>
            <a:endParaRPr lang="en-US" dirty="0">
              <a:latin typeface="Arial" panose="020B0604020202020204" pitchFamily="34" charset="0"/>
            </a:endParaRPr>
          </a:p>
        </p:txBody>
      </p:sp>
      <p:sp>
        <p:nvSpPr>
          <p:cNvPr id="14" name="Text Placeholder 10">
            <a:extLst>
              <a:ext uri="{FF2B5EF4-FFF2-40B4-BE49-F238E27FC236}">
                <a16:creationId xmlns:a16="http://schemas.microsoft.com/office/drawing/2014/main" id="{701B820A-60DB-2DCF-3E64-57F2A696F460}"/>
              </a:ext>
            </a:extLst>
          </p:cNvPr>
          <p:cNvSpPr txBox="1">
            <a:spLocks/>
          </p:cNvSpPr>
          <p:nvPr/>
        </p:nvSpPr>
        <p:spPr>
          <a:xfrm>
            <a:off x="1821666" y="4077713"/>
            <a:ext cx="8372476" cy="669925"/>
          </a:xfrm>
          <a:prstGeom prst="rect">
            <a:avLst/>
          </a:prstGeom>
        </p:spPr>
        <p:txBody>
          <a:bodyPr lIns="0" tIns="0" rIns="0" bIns="0"/>
          <a:lstStyle>
            <a:lvl1pPr marL="0" indent="0" algn="l" defTabSz="914400" rtl="0" eaLnBrk="1" latinLnBrk="0" hangingPunct="1">
              <a:lnSpc>
                <a:spcPct val="90000"/>
              </a:lnSpc>
              <a:spcBef>
                <a:spcPts val="0"/>
              </a:spcBef>
              <a:buFontTx/>
              <a:buNone/>
              <a:defRPr sz="2400" b="1" i="0" kern="1200">
                <a:solidFill>
                  <a:srgbClr val="00549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b="1" i="0" kern="1200">
                <a:solidFill>
                  <a:srgbClr val="04A29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400" b="1" i="0" kern="1200">
                <a:solidFill>
                  <a:srgbClr val="04A29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2400" b="1" i="0" kern="1200">
                <a:solidFill>
                  <a:srgbClr val="04A29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2400" b="1" i="0" kern="1200">
                <a:solidFill>
                  <a:srgbClr val="04A29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Part 2: Identifying and Aligning Data Sources—and Understanding Gaps</a:t>
            </a:r>
          </a:p>
          <a:p>
            <a:endParaRPr lang="en-US" dirty="0"/>
          </a:p>
          <a:p>
            <a:endParaRPr lang="en-US" dirty="0"/>
          </a:p>
        </p:txBody>
      </p:sp>
      <p:sp>
        <p:nvSpPr>
          <p:cNvPr id="15" name="Text Placeholder 3">
            <a:extLst>
              <a:ext uri="{FF2B5EF4-FFF2-40B4-BE49-F238E27FC236}">
                <a16:creationId xmlns:a16="http://schemas.microsoft.com/office/drawing/2014/main" id="{2021534A-9998-4743-7B62-20CC132FE370}"/>
              </a:ext>
            </a:extLst>
          </p:cNvPr>
          <p:cNvSpPr txBox="1">
            <a:spLocks/>
          </p:cNvSpPr>
          <p:nvPr/>
        </p:nvSpPr>
        <p:spPr>
          <a:xfrm>
            <a:off x="1821666" y="5341937"/>
            <a:ext cx="7424187" cy="755576"/>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342900" defTabSz="914400" eaLnBrk="0" fontAlgn="base" hangingPunct="0">
              <a:lnSpc>
                <a:spcPct val="150000"/>
              </a:lnSpc>
              <a:spcBef>
                <a:spcPct val="0"/>
              </a:spcBef>
              <a:spcAft>
                <a:spcPct val="0"/>
              </a:spcAft>
              <a:buClr>
                <a:srgbClr val="C00000"/>
              </a:buClr>
              <a:buFontTx/>
              <a:buAutoNum type="arabicPeriod"/>
              <a:tabLst/>
            </a:pPr>
            <a:r>
              <a:rPr lang="en-US" b="1" dirty="0">
                <a:latin typeface="Arial" panose="020B0604020202020204" pitchFamily="34" charset="0"/>
              </a:rPr>
              <a:t>Understanding your data sources</a:t>
            </a:r>
          </a:p>
          <a:p>
            <a:pPr marL="114300" indent="-342900" defTabSz="914400" eaLnBrk="0" fontAlgn="base" hangingPunct="0">
              <a:lnSpc>
                <a:spcPct val="150000"/>
              </a:lnSpc>
              <a:spcBef>
                <a:spcPct val="0"/>
              </a:spcBef>
              <a:spcAft>
                <a:spcPct val="0"/>
              </a:spcAft>
              <a:buClr>
                <a:srgbClr val="C00000"/>
              </a:buClr>
              <a:buFontTx/>
              <a:buAutoNum type="arabicPeriod"/>
              <a:tabLst/>
            </a:pPr>
            <a:r>
              <a:rPr lang="en-US" b="1" dirty="0">
                <a:latin typeface="Arial" panose="020B0604020202020204" pitchFamily="34" charset="0"/>
              </a:rPr>
              <a:t>Aligning data sources to your workforce questions</a:t>
            </a:r>
          </a:p>
          <a:p>
            <a:pPr marL="114300" indent="-342900" defTabSz="914400" eaLnBrk="0" fontAlgn="base" hangingPunct="0">
              <a:lnSpc>
                <a:spcPct val="150000"/>
              </a:lnSpc>
              <a:spcBef>
                <a:spcPct val="0"/>
              </a:spcBef>
              <a:spcAft>
                <a:spcPct val="0"/>
              </a:spcAft>
              <a:buClr>
                <a:srgbClr val="C00000"/>
              </a:buClr>
              <a:buFontTx/>
              <a:buAutoNum type="arabicPeriod"/>
              <a:tabLst/>
            </a:pPr>
            <a:r>
              <a:rPr lang="en-US" b="1" dirty="0">
                <a:latin typeface="Arial" panose="020B0604020202020204" pitchFamily="34" charset="0"/>
              </a:rPr>
              <a:t>Understanding gaps</a:t>
            </a:r>
            <a:endParaRPr lang="en-US" dirty="0">
              <a:latin typeface="Arial" panose="020B0604020202020204" pitchFamily="34" charset="0"/>
            </a:endParaRPr>
          </a:p>
          <a:p>
            <a:pPr marL="114300" indent="-342900" defTabSz="914400" eaLnBrk="0" fontAlgn="base" hangingPunct="0">
              <a:spcBef>
                <a:spcPct val="0"/>
              </a:spcBef>
              <a:spcAft>
                <a:spcPct val="0"/>
              </a:spcAft>
              <a:buClr>
                <a:schemeClr val="accent1"/>
              </a:buClr>
              <a:buFontTx/>
              <a:buAutoNum type="arabicPeriod"/>
              <a:tabLst/>
            </a:pPr>
            <a:endParaRPr lang="en-US" dirty="0">
              <a:latin typeface="Arial" panose="020B0604020202020204" pitchFamily="34" charset="0"/>
            </a:endParaRPr>
          </a:p>
          <a:p>
            <a:pPr marL="114300" indent="-342900" defTabSz="914400" eaLnBrk="0" fontAlgn="base" hangingPunct="0">
              <a:spcBef>
                <a:spcPct val="0"/>
              </a:spcBef>
              <a:spcAft>
                <a:spcPct val="0"/>
              </a:spcAft>
              <a:buClr>
                <a:schemeClr val="accent1"/>
              </a:buClr>
              <a:buFontTx/>
              <a:buAutoNum type="arabicPeriod"/>
              <a:tabLst/>
            </a:pPr>
            <a:endParaRPr lang="en-US" b="1" dirty="0">
              <a:latin typeface="Arial" panose="020B0604020202020204" pitchFamily="34" charset="0"/>
            </a:endParaRPr>
          </a:p>
          <a:p>
            <a:pPr marL="114300" indent="-342900" defTabSz="914400" eaLnBrk="0" fontAlgn="base" hangingPunct="0">
              <a:spcBef>
                <a:spcPct val="0"/>
              </a:spcBef>
              <a:spcAft>
                <a:spcPct val="0"/>
              </a:spcAft>
              <a:buClr>
                <a:schemeClr val="accent1"/>
              </a:buClr>
              <a:buFontTx/>
              <a:buAutoNum type="arabicPeriod"/>
              <a:tabLst/>
            </a:pPr>
            <a:endParaRPr lang="en-US" dirty="0">
              <a:latin typeface="Arial" panose="020B0604020202020204" pitchFamily="34" charset="0"/>
            </a:endParaRPr>
          </a:p>
        </p:txBody>
      </p:sp>
    </p:spTree>
    <p:extLst>
      <p:ext uri="{BB962C8B-B14F-4D97-AF65-F5344CB8AC3E}">
        <p14:creationId xmlns:p14="http://schemas.microsoft.com/office/powerpoint/2010/main" val="311396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5EFE8-A124-2B46-D294-F5EAE3CE28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70796A-B1A7-6907-952D-938985746612}"/>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Arial" panose="020B0604020202020204" pitchFamily="34" charset="0"/>
              </a:rPr>
              <a:t>Today’s Goal and Objectives</a:t>
            </a:r>
          </a:p>
        </p:txBody>
      </p:sp>
      <p:sp>
        <p:nvSpPr>
          <p:cNvPr id="3" name="Text Placeholder 2">
            <a:extLst>
              <a:ext uri="{FF2B5EF4-FFF2-40B4-BE49-F238E27FC236}">
                <a16:creationId xmlns:a16="http://schemas.microsoft.com/office/drawing/2014/main" id="{918C6DBA-E1CB-53D1-4E09-F7F4936BC991}"/>
              </a:ext>
            </a:extLst>
          </p:cNvPr>
          <p:cNvSpPr>
            <a:spLocks noGrp="1"/>
          </p:cNvSpPr>
          <p:nvPr>
            <p:ph type="body" sz="quarter" idx="11"/>
          </p:nvPr>
        </p:nvSpPr>
        <p:spPr>
          <a:xfrm>
            <a:off x="1821666" y="1440438"/>
            <a:ext cx="8372476" cy="669925"/>
          </a:xfrm>
        </p:spPr>
        <p:txBody>
          <a:bodyPr/>
          <a:lstStyle/>
          <a:p>
            <a:pPr>
              <a:lnSpc>
                <a:spcPct val="114000"/>
              </a:lnSpc>
            </a:pPr>
            <a:r>
              <a:rPr lang="en-US" dirty="0"/>
              <a:t>Participants will learn key steps in designing an evaluation plan for a particular investment or initiative, including:</a:t>
            </a:r>
          </a:p>
        </p:txBody>
      </p:sp>
      <p:sp>
        <p:nvSpPr>
          <p:cNvPr id="6" name="Text Placeholder 3">
            <a:extLst>
              <a:ext uri="{FF2B5EF4-FFF2-40B4-BE49-F238E27FC236}">
                <a16:creationId xmlns:a16="http://schemas.microsoft.com/office/drawing/2014/main" id="{2CDE01D4-8F57-8DB8-1A27-63345FEFBFA2}"/>
              </a:ext>
            </a:extLst>
          </p:cNvPr>
          <p:cNvSpPr txBox="1">
            <a:spLocks/>
          </p:cNvSpPr>
          <p:nvPr/>
        </p:nvSpPr>
        <p:spPr>
          <a:xfrm>
            <a:off x="1821667" y="2968672"/>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1</a:t>
            </a:r>
            <a:endParaRPr lang="en-US" sz="4400">
              <a:solidFill>
                <a:schemeClr val="tx2"/>
              </a:solidFill>
              <a:latin typeface="Arial" panose="020B0604020202020204" pitchFamily="34" charset="0"/>
            </a:endParaRPr>
          </a:p>
        </p:txBody>
      </p:sp>
      <p:sp>
        <p:nvSpPr>
          <p:cNvPr id="5" name="Text Placeholder 3">
            <a:extLst>
              <a:ext uri="{FF2B5EF4-FFF2-40B4-BE49-F238E27FC236}">
                <a16:creationId xmlns:a16="http://schemas.microsoft.com/office/drawing/2014/main" id="{E6EF88A6-BC25-A4BE-D521-ADC5C9514D73}"/>
              </a:ext>
            </a:extLst>
          </p:cNvPr>
          <p:cNvSpPr>
            <a:spLocks noGrp="1"/>
          </p:cNvSpPr>
          <p:nvPr>
            <p:ph type="body" sz="quarter" idx="12"/>
          </p:nvPr>
        </p:nvSpPr>
        <p:spPr>
          <a:xfrm>
            <a:off x="2769955" y="2972829"/>
            <a:ext cx="7424187" cy="685800"/>
          </a:xfrm>
        </p:spPr>
        <p:txBody>
          <a:bodyPr anchor="ctr"/>
          <a:lstStyle/>
          <a:p>
            <a:pPr lvl="0" defTabSz="914400" eaLnBrk="0" fontAlgn="base" hangingPunct="0">
              <a:spcBef>
                <a:spcPct val="0"/>
              </a:spcBef>
              <a:spcAft>
                <a:spcPct val="0"/>
              </a:spcAft>
              <a:buClr>
                <a:schemeClr val="accent1"/>
              </a:buClr>
              <a:tabLst/>
            </a:pPr>
            <a:r>
              <a:rPr lang="en-US" sz="1800" b="1" dirty="0">
                <a:latin typeface="Arial" panose="020B0604020202020204" pitchFamily="34" charset="0"/>
              </a:rPr>
              <a:t>Engaging partners</a:t>
            </a:r>
            <a:endParaRPr lang="en-US" sz="1800" dirty="0">
              <a:latin typeface="Arial" panose="020B0604020202020204" pitchFamily="34" charset="0"/>
            </a:endParaRPr>
          </a:p>
        </p:txBody>
      </p:sp>
      <p:sp>
        <p:nvSpPr>
          <p:cNvPr id="8" name="Text Placeholder 3">
            <a:extLst>
              <a:ext uri="{FF2B5EF4-FFF2-40B4-BE49-F238E27FC236}">
                <a16:creationId xmlns:a16="http://schemas.microsoft.com/office/drawing/2014/main" id="{D0640740-F985-0A46-B673-43F4DBFCADB7}"/>
              </a:ext>
            </a:extLst>
          </p:cNvPr>
          <p:cNvSpPr txBox="1">
            <a:spLocks/>
          </p:cNvSpPr>
          <p:nvPr/>
        </p:nvSpPr>
        <p:spPr>
          <a:xfrm>
            <a:off x="1821668" y="3871596"/>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2</a:t>
            </a:r>
            <a:endParaRPr lang="en-US" sz="4400">
              <a:solidFill>
                <a:schemeClr val="tx2"/>
              </a:solidFill>
              <a:latin typeface="Arial" panose="020B0604020202020204" pitchFamily="34" charset="0"/>
            </a:endParaRPr>
          </a:p>
        </p:txBody>
      </p:sp>
      <p:sp>
        <p:nvSpPr>
          <p:cNvPr id="7" name="Text Placeholder 3">
            <a:extLst>
              <a:ext uri="{FF2B5EF4-FFF2-40B4-BE49-F238E27FC236}">
                <a16:creationId xmlns:a16="http://schemas.microsoft.com/office/drawing/2014/main" id="{400F5221-90F4-0DA3-8383-9949B4098730}"/>
              </a:ext>
            </a:extLst>
          </p:cNvPr>
          <p:cNvSpPr txBox="1">
            <a:spLocks/>
          </p:cNvSpPr>
          <p:nvPr/>
        </p:nvSpPr>
        <p:spPr>
          <a:xfrm>
            <a:off x="2769955" y="3874367"/>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sz="1800" b="1" dirty="0">
                <a:latin typeface="+mj-lt"/>
              </a:rPr>
              <a:t>Creating a logic model</a:t>
            </a:r>
            <a:endParaRPr lang="en-US" sz="1800" dirty="0">
              <a:latin typeface="+mj-lt"/>
            </a:endParaRPr>
          </a:p>
        </p:txBody>
      </p:sp>
      <p:sp>
        <p:nvSpPr>
          <p:cNvPr id="13" name="Text Placeholder 3">
            <a:extLst>
              <a:ext uri="{FF2B5EF4-FFF2-40B4-BE49-F238E27FC236}">
                <a16:creationId xmlns:a16="http://schemas.microsoft.com/office/drawing/2014/main" id="{8A27B5F2-87E7-765A-01A6-527BA898F73E}"/>
              </a:ext>
            </a:extLst>
          </p:cNvPr>
          <p:cNvSpPr txBox="1">
            <a:spLocks/>
          </p:cNvSpPr>
          <p:nvPr/>
        </p:nvSpPr>
        <p:spPr>
          <a:xfrm>
            <a:off x="1821668" y="4774520"/>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3</a:t>
            </a:r>
            <a:endParaRPr lang="en-US" sz="4400">
              <a:solidFill>
                <a:schemeClr val="tx2"/>
              </a:solidFill>
              <a:latin typeface="Arial" panose="020B0604020202020204" pitchFamily="34" charset="0"/>
            </a:endParaRPr>
          </a:p>
        </p:txBody>
      </p:sp>
      <p:sp>
        <p:nvSpPr>
          <p:cNvPr id="12" name="Text Placeholder 3">
            <a:extLst>
              <a:ext uri="{FF2B5EF4-FFF2-40B4-BE49-F238E27FC236}">
                <a16:creationId xmlns:a16="http://schemas.microsoft.com/office/drawing/2014/main" id="{7F21A43D-A37A-AE4C-C4B8-7A33E8120AB2}"/>
              </a:ext>
            </a:extLst>
          </p:cNvPr>
          <p:cNvSpPr txBox="1">
            <a:spLocks/>
          </p:cNvSpPr>
          <p:nvPr/>
        </p:nvSpPr>
        <p:spPr>
          <a:xfrm>
            <a:off x="2769955" y="4775905"/>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sz="1800" b="1" dirty="0">
                <a:latin typeface="+mj-lt"/>
              </a:rPr>
              <a:t>Crafting evaluation questions</a:t>
            </a:r>
            <a:endParaRPr lang="en-US" sz="1800" dirty="0">
              <a:latin typeface="+mj-lt"/>
            </a:endParaRPr>
          </a:p>
        </p:txBody>
      </p:sp>
      <p:sp>
        <p:nvSpPr>
          <p:cNvPr id="10" name="Text Placeholder 3">
            <a:extLst>
              <a:ext uri="{FF2B5EF4-FFF2-40B4-BE49-F238E27FC236}">
                <a16:creationId xmlns:a16="http://schemas.microsoft.com/office/drawing/2014/main" id="{FD96B2FE-C128-2366-9147-C3D5CC67C3E2}"/>
              </a:ext>
            </a:extLst>
          </p:cNvPr>
          <p:cNvSpPr txBox="1">
            <a:spLocks/>
          </p:cNvSpPr>
          <p:nvPr/>
        </p:nvSpPr>
        <p:spPr>
          <a:xfrm>
            <a:off x="1821667" y="5677444"/>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4</a:t>
            </a:r>
            <a:endParaRPr lang="en-US" sz="4400">
              <a:solidFill>
                <a:schemeClr val="tx2"/>
              </a:solidFill>
              <a:latin typeface="Arial" panose="020B0604020202020204" pitchFamily="34" charset="0"/>
            </a:endParaRPr>
          </a:p>
        </p:txBody>
      </p:sp>
      <p:sp>
        <p:nvSpPr>
          <p:cNvPr id="9" name="Text Placeholder 3">
            <a:extLst>
              <a:ext uri="{FF2B5EF4-FFF2-40B4-BE49-F238E27FC236}">
                <a16:creationId xmlns:a16="http://schemas.microsoft.com/office/drawing/2014/main" id="{A46B7BBF-11EC-9D47-7769-1036C9557743}"/>
              </a:ext>
            </a:extLst>
          </p:cNvPr>
          <p:cNvSpPr txBox="1">
            <a:spLocks/>
          </p:cNvSpPr>
          <p:nvPr/>
        </p:nvSpPr>
        <p:spPr>
          <a:xfrm>
            <a:off x="2769954" y="5677444"/>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sz="1800" b="1" dirty="0">
                <a:latin typeface="+mj-lt"/>
              </a:rPr>
              <a:t>Developing a measurement framework </a:t>
            </a:r>
            <a:endParaRPr lang="en-US" sz="1800" dirty="0">
              <a:latin typeface="+mj-lt"/>
            </a:endParaRPr>
          </a:p>
        </p:txBody>
      </p:sp>
    </p:spTree>
    <p:extLst>
      <p:ext uri="{BB962C8B-B14F-4D97-AF65-F5344CB8AC3E}">
        <p14:creationId xmlns:p14="http://schemas.microsoft.com/office/powerpoint/2010/main" val="1323477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2D2E93-4871-E4F4-DAC4-CB2108ABA750}"/>
              </a:ext>
            </a:extLst>
          </p:cNvPr>
          <p:cNvSpPr>
            <a:spLocks noGrp="1"/>
          </p:cNvSpPr>
          <p:nvPr>
            <p:ph type="title"/>
          </p:nvPr>
        </p:nvSpPr>
        <p:spPr/>
        <p:txBody>
          <a:bodyPr/>
          <a:lstStyle/>
          <a:p>
            <a:r>
              <a:rPr lang="en-US" dirty="0"/>
              <a:t>Why Evaluate?</a:t>
            </a:r>
          </a:p>
        </p:txBody>
      </p:sp>
      <p:sp>
        <p:nvSpPr>
          <p:cNvPr id="5" name="Text Placeholder 4">
            <a:extLst>
              <a:ext uri="{FF2B5EF4-FFF2-40B4-BE49-F238E27FC236}">
                <a16:creationId xmlns:a16="http://schemas.microsoft.com/office/drawing/2014/main" id="{A8808207-548A-DB16-B8D8-005876420C14}"/>
              </a:ext>
            </a:extLst>
          </p:cNvPr>
          <p:cNvSpPr>
            <a:spLocks noGrp="1"/>
          </p:cNvSpPr>
          <p:nvPr>
            <p:ph type="body" sz="quarter" idx="17"/>
          </p:nvPr>
        </p:nvSpPr>
        <p:spPr>
          <a:xfrm>
            <a:off x="1906073" y="1357428"/>
            <a:ext cx="9219127" cy="1018944"/>
          </a:xfrm>
        </p:spPr>
        <p:txBody>
          <a:bodyPr/>
          <a:lstStyle/>
          <a:p>
            <a:pPr marL="50800" indent="0">
              <a:lnSpc>
                <a:spcPct val="150000"/>
              </a:lnSpc>
              <a:spcAft>
                <a:spcPts val="1200"/>
              </a:spcAft>
              <a:buClr>
                <a:schemeClr val="accent1"/>
              </a:buClr>
            </a:pPr>
            <a:r>
              <a:rPr lang="en-US" sz="1800" b="1" dirty="0"/>
              <a:t>Track Implementation: </a:t>
            </a:r>
            <a:r>
              <a:rPr lang="en-US" sz="1800" dirty="0"/>
              <a:t>Is the investment or initiative implemented as planned? Are funds and efforts allocated as intended? Are the right partners involved?</a:t>
            </a:r>
          </a:p>
        </p:txBody>
      </p:sp>
      <p:sp>
        <p:nvSpPr>
          <p:cNvPr id="17" name="TextBox 16">
            <a:extLst>
              <a:ext uri="{FF2B5EF4-FFF2-40B4-BE49-F238E27FC236}">
                <a16:creationId xmlns:a16="http://schemas.microsoft.com/office/drawing/2014/main" id="{F754DE84-7BEA-C530-1841-1AD3764E47E9}"/>
              </a:ext>
            </a:extLst>
          </p:cNvPr>
          <p:cNvSpPr txBox="1"/>
          <p:nvPr/>
        </p:nvSpPr>
        <p:spPr>
          <a:xfrm>
            <a:off x="1808686" y="2376372"/>
            <a:ext cx="9219126" cy="872034"/>
          </a:xfrm>
          <a:prstGeom prst="rect">
            <a:avLst/>
          </a:prstGeom>
          <a:noFill/>
          <a:ln>
            <a:noFill/>
          </a:ln>
        </p:spPr>
        <p:txBody>
          <a:bodyPr wrap="square">
            <a:spAutoFit/>
          </a:bodyPr>
          <a:lstStyle/>
          <a:p>
            <a:pPr marL="50800" indent="0">
              <a:lnSpc>
                <a:spcPct val="150000"/>
              </a:lnSpc>
              <a:spcAft>
                <a:spcPts val="1200"/>
              </a:spcAft>
              <a:buClr>
                <a:schemeClr val="accent1"/>
              </a:buClr>
            </a:pPr>
            <a:r>
              <a:rPr lang="en-US" sz="1800" b="1" dirty="0"/>
              <a:t>Assess Progress: </a:t>
            </a:r>
            <a:r>
              <a:rPr lang="en-US" sz="1800" dirty="0"/>
              <a:t>What is working so far—and what is not? What barriers have been encountered? What mid-course corrections might be needed?</a:t>
            </a:r>
          </a:p>
        </p:txBody>
      </p:sp>
      <p:sp>
        <p:nvSpPr>
          <p:cNvPr id="19" name="TextBox 18">
            <a:extLst>
              <a:ext uri="{FF2B5EF4-FFF2-40B4-BE49-F238E27FC236}">
                <a16:creationId xmlns:a16="http://schemas.microsoft.com/office/drawing/2014/main" id="{09EB55F9-B08E-249E-B86F-DF206207BB6A}"/>
              </a:ext>
            </a:extLst>
          </p:cNvPr>
          <p:cNvSpPr txBox="1"/>
          <p:nvPr/>
        </p:nvSpPr>
        <p:spPr>
          <a:xfrm>
            <a:off x="1808683" y="3440843"/>
            <a:ext cx="9219127" cy="872034"/>
          </a:xfrm>
          <a:prstGeom prst="rect">
            <a:avLst/>
          </a:prstGeom>
          <a:noFill/>
        </p:spPr>
        <p:txBody>
          <a:bodyPr wrap="square">
            <a:spAutoFit/>
          </a:bodyPr>
          <a:lstStyle/>
          <a:p>
            <a:pPr marL="50800" indent="0">
              <a:lnSpc>
                <a:spcPct val="150000"/>
              </a:lnSpc>
              <a:spcAft>
                <a:spcPts val="1200"/>
              </a:spcAft>
              <a:buClr>
                <a:schemeClr val="accent1"/>
              </a:buClr>
            </a:pPr>
            <a:r>
              <a:rPr lang="en-US" sz="1800" b="1" dirty="0"/>
              <a:t>Document Impact: </a:t>
            </a:r>
            <a:r>
              <a:rPr lang="en-US" dirty="0"/>
              <a:t>How effective is the investment or initiative? What outcomes have been achieved? Who has benefitted and how?  </a:t>
            </a:r>
            <a:endParaRPr lang="en-US" sz="1800" dirty="0"/>
          </a:p>
        </p:txBody>
      </p:sp>
      <p:pic>
        <p:nvPicPr>
          <p:cNvPr id="4" name="Graphic 3">
            <a:extLst>
              <a:ext uri="{FF2B5EF4-FFF2-40B4-BE49-F238E27FC236}">
                <a16:creationId xmlns:a16="http://schemas.microsoft.com/office/drawing/2014/main" id="{8AE19BA9-0B20-6119-163C-FB1726A77C1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8909" y="1293928"/>
            <a:ext cx="914400" cy="914400"/>
          </a:xfrm>
          <a:prstGeom prst="rect">
            <a:avLst/>
          </a:prstGeom>
        </p:spPr>
      </p:pic>
      <p:pic>
        <p:nvPicPr>
          <p:cNvPr id="7" name="Graphic 6">
            <a:extLst>
              <a:ext uri="{FF2B5EF4-FFF2-40B4-BE49-F238E27FC236}">
                <a16:creationId xmlns:a16="http://schemas.microsoft.com/office/drawing/2014/main" id="{8846A7A3-7970-9BD8-A961-A23CF5BFFE3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7272" y="2368049"/>
            <a:ext cx="872035" cy="872035"/>
          </a:xfrm>
          <a:prstGeom prst="rect">
            <a:avLst/>
          </a:prstGeom>
        </p:spPr>
      </p:pic>
      <p:pic>
        <p:nvPicPr>
          <p:cNvPr id="11" name="Graphic 10">
            <a:extLst>
              <a:ext uri="{FF2B5EF4-FFF2-40B4-BE49-F238E27FC236}">
                <a16:creationId xmlns:a16="http://schemas.microsoft.com/office/drawing/2014/main" id="{67ED3D1D-E97E-5876-D1A6-0F89D97F124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6089" y="4513636"/>
            <a:ext cx="914400" cy="914400"/>
          </a:xfrm>
          <a:prstGeom prst="rect">
            <a:avLst/>
          </a:prstGeom>
        </p:spPr>
      </p:pic>
      <p:pic>
        <p:nvPicPr>
          <p:cNvPr id="13" name="Graphic 12">
            <a:extLst>
              <a:ext uri="{FF2B5EF4-FFF2-40B4-BE49-F238E27FC236}">
                <a16:creationId xmlns:a16="http://schemas.microsoft.com/office/drawing/2014/main" id="{EE5076B3-DA88-92FE-216D-BDF25771CEE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7272" y="3419660"/>
            <a:ext cx="914400" cy="914400"/>
          </a:xfrm>
          <a:prstGeom prst="rect">
            <a:avLst/>
          </a:prstGeom>
        </p:spPr>
      </p:pic>
      <p:sp>
        <p:nvSpPr>
          <p:cNvPr id="18" name="TextBox 17">
            <a:extLst>
              <a:ext uri="{FF2B5EF4-FFF2-40B4-BE49-F238E27FC236}">
                <a16:creationId xmlns:a16="http://schemas.microsoft.com/office/drawing/2014/main" id="{515FB5E0-C872-9EB2-87B8-DD5613004C2F}"/>
              </a:ext>
            </a:extLst>
          </p:cNvPr>
          <p:cNvSpPr txBox="1"/>
          <p:nvPr/>
        </p:nvSpPr>
        <p:spPr>
          <a:xfrm>
            <a:off x="1808684" y="4505314"/>
            <a:ext cx="9219127" cy="872034"/>
          </a:xfrm>
          <a:prstGeom prst="rect">
            <a:avLst/>
          </a:prstGeom>
          <a:noFill/>
        </p:spPr>
        <p:txBody>
          <a:bodyPr wrap="square">
            <a:spAutoFit/>
          </a:bodyPr>
          <a:lstStyle/>
          <a:p>
            <a:pPr marL="50800" indent="0">
              <a:lnSpc>
                <a:spcPct val="150000"/>
              </a:lnSpc>
              <a:spcAft>
                <a:spcPts val="1200"/>
              </a:spcAft>
              <a:buClr>
                <a:schemeClr val="accent1"/>
              </a:buClr>
            </a:pPr>
            <a:r>
              <a:rPr lang="en-US" sz="1800" b="1" dirty="0"/>
              <a:t>Inform Decisions: </a:t>
            </a:r>
            <a:r>
              <a:rPr lang="en-US" dirty="0"/>
              <a:t>Make or promote evidence-informed decisions about where to allocate resources, e.g. through scale-up, a sustainability plan, or a new approach. </a:t>
            </a:r>
            <a:endParaRPr lang="en-US" sz="1800" dirty="0"/>
          </a:p>
        </p:txBody>
      </p:sp>
      <p:sp>
        <p:nvSpPr>
          <p:cNvPr id="16" name="TextBox 15">
            <a:extLst>
              <a:ext uri="{FF2B5EF4-FFF2-40B4-BE49-F238E27FC236}">
                <a16:creationId xmlns:a16="http://schemas.microsoft.com/office/drawing/2014/main" id="{7A321AC7-37F8-878A-2D41-59E299C6C451}"/>
              </a:ext>
            </a:extLst>
          </p:cNvPr>
          <p:cNvSpPr txBox="1"/>
          <p:nvPr/>
        </p:nvSpPr>
        <p:spPr>
          <a:xfrm>
            <a:off x="1808682" y="5569785"/>
            <a:ext cx="9219127" cy="872034"/>
          </a:xfrm>
          <a:prstGeom prst="rect">
            <a:avLst/>
          </a:prstGeom>
          <a:noFill/>
        </p:spPr>
        <p:txBody>
          <a:bodyPr wrap="square">
            <a:spAutoFit/>
          </a:bodyPr>
          <a:lstStyle/>
          <a:p>
            <a:pPr marL="50800" indent="0">
              <a:lnSpc>
                <a:spcPct val="150000"/>
              </a:lnSpc>
              <a:spcAft>
                <a:spcPts val="1200"/>
              </a:spcAft>
              <a:buClr>
                <a:schemeClr val="accent1"/>
              </a:buClr>
            </a:pPr>
            <a:r>
              <a:rPr lang="en-US" sz="1800" b="1" dirty="0"/>
              <a:t>Communicate Success: </a:t>
            </a:r>
            <a:r>
              <a:rPr lang="en-US" dirty="0"/>
              <a:t>Communicate with key audiences in compelling ways to build awareness, generate support, and encourage action.</a:t>
            </a:r>
            <a:endParaRPr lang="en-US" sz="1800" dirty="0"/>
          </a:p>
        </p:txBody>
      </p:sp>
      <p:pic>
        <p:nvPicPr>
          <p:cNvPr id="22" name="Graphic 21">
            <a:extLst>
              <a:ext uri="{FF2B5EF4-FFF2-40B4-BE49-F238E27FC236}">
                <a16:creationId xmlns:a16="http://schemas.microsoft.com/office/drawing/2014/main" id="{296BEAC7-9A35-53D8-BEA8-38F5502088E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7433" y="5545392"/>
            <a:ext cx="914400" cy="914400"/>
          </a:xfrm>
          <a:prstGeom prst="rect">
            <a:avLst/>
          </a:prstGeom>
        </p:spPr>
      </p:pic>
    </p:spTree>
    <p:extLst>
      <p:ext uri="{BB962C8B-B14F-4D97-AF65-F5344CB8AC3E}">
        <p14:creationId xmlns:p14="http://schemas.microsoft.com/office/powerpoint/2010/main" val="306384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1F06A-2813-931C-EB36-1517CCAA07E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0C8B78-0270-2432-A02E-350B709FDC59}"/>
              </a:ext>
            </a:extLst>
          </p:cNvPr>
          <p:cNvSpPr>
            <a:spLocks noGrp="1"/>
          </p:cNvSpPr>
          <p:nvPr>
            <p:ph type="title"/>
          </p:nvPr>
        </p:nvSpPr>
        <p:spPr/>
        <p:txBody>
          <a:bodyPr/>
          <a:lstStyle/>
          <a:p>
            <a:r>
              <a:rPr lang="en-US" dirty="0"/>
              <a:t>Key Resources</a:t>
            </a:r>
          </a:p>
        </p:txBody>
      </p:sp>
      <p:pic>
        <p:nvPicPr>
          <p:cNvPr id="9" name="Picture 8" descr="The Step-by-Step Guide to Evaluation.&#10;How to Become Savvy Evaluation Consumers. By the W.K. Kellog Foundation.">
            <a:extLst>
              <a:ext uri="{FF2B5EF4-FFF2-40B4-BE49-F238E27FC236}">
                <a16:creationId xmlns:a16="http://schemas.microsoft.com/office/drawing/2014/main" id="{7F6787A9-FB47-741B-B33E-553887640F40}"/>
              </a:ext>
            </a:extLst>
          </p:cNvPr>
          <p:cNvPicPr>
            <a:picLocks noChangeAspect="1"/>
          </p:cNvPicPr>
          <p:nvPr/>
        </p:nvPicPr>
        <p:blipFill>
          <a:blip r:embed="rId3"/>
          <a:stretch>
            <a:fillRect/>
          </a:stretch>
        </p:blipFill>
        <p:spPr>
          <a:xfrm>
            <a:off x="1828802" y="1337215"/>
            <a:ext cx="3454398" cy="4457782"/>
          </a:xfrm>
          <a:prstGeom prst="rect">
            <a:avLst/>
          </a:prstGeom>
          <a:effectLst>
            <a:outerShdw blurRad="50800" dist="38100" dir="2700000" algn="tl" rotWithShape="0">
              <a:prstClr val="black">
                <a:alpha val="40000"/>
              </a:prstClr>
            </a:outerShdw>
          </a:effectLst>
        </p:spPr>
      </p:pic>
      <p:sp>
        <p:nvSpPr>
          <p:cNvPr id="21" name="TextBox 20">
            <a:extLst>
              <a:ext uri="{FF2B5EF4-FFF2-40B4-BE49-F238E27FC236}">
                <a16:creationId xmlns:a16="http://schemas.microsoft.com/office/drawing/2014/main" id="{8E01E266-5699-E4BA-401E-F20DF89D6A1B}"/>
              </a:ext>
            </a:extLst>
          </p:cNvPr>
          <p:cNvSpPr txBox="1"/>
          <p:nvPr/>
        </p:nvSpPr>
        <p:spPr>
          <a:xfrm>
            <a:off x="1757682" y="5857725"/>
            <a:ext cx="3454398" cy="400110"/>
          </a:xfrm>
          <a:prstGeom prst="rect">
            <a:avLst/>
          </a:prstGeom>
          <a:noFill/>
        </p:spPr>
        <p:txBody>
          <a:bodyPr wrap="square">
            <a:spAutoFit/>
          </a:bodyPr>
          <a:lstStyle/>
          <a:p>
            <a:r>
              <a:rPr lang="en-US" sz="1000" dirty="0">
                <a:hlinkClick r:id="rId4"/>
              </a:rPr>
              <a:t>https://www.betterevaluation.org/sites/default/files/WKKF_StepByStepGuideToEvaluation_smaller.pdf</a:t>
            </a:r>
            <a:endParaRPr lang="en-US" sz="1000" dirty="0"/>
          </a:p>
        </p:txBody>
      </p:sp>
      <p:pic>
        <p:nvPicPr>
          <p:cNvPr id="12" name="Picture 11" descr="Screenshot of the cover of the W.K. Kellog Foundation Logic Model Development Guide">
            <a:extLst>
              <a:ext uri="{FF2B5EF4-FFF2-40B4-BE49-F238E27FC236}">
                <a16:creationId xmlns:a16="http://schemas.microsoft.com/office/drawing/2014/main" id="{591EE304-3847-2C31-3CA1-ECF1294FB3DE}"/>
              </a:ext>
            </a:extLst>
          </p:cNvPr>
          <p:cNvPicPr>
            <a:picLocks noChangeAspect="1"/>
          </p:cNvPicPr>
          <p:nvPr/>
        </p:nvPicPr>
        <p:blipFill>
          <a:blip r:embed="rId5"/>
          <a:stretch>
            <a:fillRect/>
          </a:stretch>
        </p:blipFill>
        <p:spPr>
          <a:xfrm>
            <a:off x="5985397" y="1682655"/>
            <a:ext cx="3383485" cy="4475698"/>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256AB488-05B8-BD52-B77A-93AA23D8D454}"/>
              </a:ext>
            </a:extLst>
          </p:cNvPr>
          <p:cNvSpPr txBox="1"/>
          <p:nvPr/>
        </p:nvSpPr>
        <p:spPr>
          <a:xfrm>
            <a:off x="5928361" y="6167788"/>
            <a:ext cx="3601719" cy="553998"/>
          </a:xfrm>
          <a:prstGeom prst="rect">
            <a:avLst/>
          </a:prstGeom>
          <a:noFill/>
        </p:spPr>
        <p:txBody>
          <a:bodyPr wrap="square">
            <a:spAutoFit/>
          </a:bodyPr>
          <a:lstStyle/>
          <a:p>
            <a:r>
              <a:rPr lang="en-US" sz="1000" dirty="0">
                <a:hlinkClick r:id="rId6"/>
              </a:rPr>
              <a:t>https://www.naccho.org/uploads/downloadable-resources/Programs/Public-Health-Infrastructure/KelloggLogicModelGuide_161122_162808.pdf</a:t>
            </a:r>
            <a:endParaRPr lang="en-US" sz="1000" dirty="0"/>
          </a:p>
        </p:txBody>
      </p:sp>
    </p:spTree>
    <p:extLst>
      <p:ext uri="{BB962C8B-B14F-4D97-AF65-F5344CB8AC3E}">
        <p14:creationId xmlns:p14="http://schemas.microsoft.com/office/powerpoint/2010/main" val="439766240"/>
      </p:ext>
    </p:extLst>
  </p:cSld>
  <p:clrMapOvr>
    <a:masterClrMapping/>
  </p:clrMapOvr>
</p:sld>
</file>

<file path=ppt/theme/theme1.xml><?xml version="1.0" encoding="utf-8"?>
<a:theme xmlns:a="http://schemas.openxmlformats.org/drawingml/2006/main" name="Office Theme">
  <a:themeElements>
    <a:clrScheme name="Custom 6">
      <a:dk1>
        <a:srgbClr val="2B2B2B"/>
      </a:dk1>
      <a:lt1>
        <a:srgbClr val="FAFAFA"/>
      </a:lt1>
      <a:dk2>
        <a:srgbClr val="0A495D"/>
      </a:dk2>
      <a:lt2>
        <a:srgbClr val="DADADA"/>
      </a:lt2>
      <a:accent1>
        <a:srgbClr val="088650"/>
      </a:accent1>
      <a:accent2>
        <a:srgbClr val="F76366"/>
      </a:accent2>
      <a:accent3>
        <a:srgbClr val="A5A5A5"/>
      </a:accent3>
      <a:accent4>
        <a:srgbClr val="FEECEC"/>
      </a:accent4>
      <a:accent5>
        <a:srgbClr val="DAE4E6"/>
      </a:accent5>
      <a:accent6>
        <a:srgbClr val="BBE8CC"/>
      </a:accent6>
      <a:hlink>
        <a:srgbClr val="3C8A8F"/>
      </a:hlink>
      <a:folHlink>
        <a:srgbClr val="0A495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7c2eead-52eb-4927-a256-9121860b5541">
      <Terms xmlns="http://schemas.microsoft.com/office/infopath/2007/PartnerControls"/>
    </lcf76f155ced4ddcb4097134ff3c332f>
    <TaxCatchAll xmlns="48465d1f-44bf-48c1-bcdd-0cbced3d0a8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0B477631DD4A4890432D610A781FCB" ma:contentTypeVersion="11" ma:contentTypeDescription="Create a new document." ma:contentTypeScope="" ma:versionID="4a73dae639f1568f362e466de2e0169b">
  <xsd:schema xmlns:xsd="http://www.w3.org/2001/XMLSchema" xmlns:xs="http://www.w3.org/2001/XMLSchema" xmlns:p="http://schemas.microsoft.com/office/2006/metadata/properties" xmlns:ns2="57c2eead-52eb-4927-a256-9121860b5541" xmlns:ns3="48465d1f-44bf-48c1-bcdd-0cbced3d0a88" targetNamespace="http://schemas.microsoft.com/office/2006/metadata/properties" ma:root="true" ma:fieldsID="4e2353d0501bd4de5298606d95e6e9d7" ns2:_="" ns3:_="">
    <xsd:import namespace="57c2eead-52eb-4927-a256-9121860b5541"/>
    <xsd:import namespace="48465d1f-44bf-48c1-bcdd-0cbced3d0a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c2eead-52eb-4927-a256-9121860b55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12d6f55-07f9-4665-ad25-941cd020e48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8465d1f-44bf-48c1-bcdd-0cbced3d0a8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62178d9-720f-4c5a-922a-fa8e1aca6780}" ma:internalName="TaxCatchAll" ma:showField="CatchAllData" ma:web="48465d1f-44bf-48c1-bcdd-0cbced3d0a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8FE4C7-50A8-4121-8E27-D02C5E151536}">
  <ds:schemaRefs>
    <ds:schemaRef ds:uri="http://schemas.microsoft.com/office/2006/documentManagement/types"/>
    <ds:schemaRef ds:uri="http://purl.org/dc/terms/"/>
    <ds:schemaRef ds:uri="http://schemas.openxmlformats.org/package/2006/metadata/core-properties"/>
    <ds:schemaRef ds:uri="http://schemas.microsoft.com/office/2006/metadata/properties"/>
    <ds:schemaRef ds:uri="f9e65a70-a359-4a1b-a119-a009cdafbe44"/>
    <ds:schemaRef ds:uri="http://purl.org/dc/dcmitype/"/>
    <ds:schemaRef ds:uri="http://www.w3.org/XML/1998/namespace"/>
    <ds:schemaRef ds:uri="http://schemas.microsoft.com/office/infopath/2007/PartnerControls"/>
    <ds:schemaRef ds:uri="7516ae85-f5f3-484a-9112-32cce6f22b4b"/>
    <ds:schemaRef ds:uri="http://purl.org/dc/elements/1.1/"/>
  </ds:schemaRefs>
</ds:datastoreItem>
</file>

<file path=customXml/itemProps2.xml><?xml version="1.0" encoding="utf-8"?>
<ds:datastoreItem xmlns:ds="http://schemas.openxmlformats.org/officeDocument/2006/customXml" ds:itemID="{A7F57EDA-4A06-4F39-8E03-0C9555628D85}"/>
</file>

<file path=customXml/itemProps3.xml><?xml version="1.0" encoding="utf-8"?>
<ds:datastoreItem xmlns:ds="http://schemas.openxmlformats.org/officeDocument/2006/customXml" ds:itemID="{D85482E1-3D2E-48AF-A621-10632FAFD977}">
  <ds:schemaRefs>
    <ds:schemaRef ds:uri="http://schemas.microsoft.com/sharepoint/v3/contenttype/forms"/>
  </ds:schemaRefs>
</ds:datastoreItem>
</file>

<file path=docMetadata/LabelInfo.xml><?xml version="1.0" encoding="utf-8"?>
<clbl:labelList xmlns:clbl="http://schemas.microsoft.com/office/2020/mipLabelMetadata">
  <clbl:label id="{d58addea-5053-4a80-8499-ba4d944910df}" enabled="0" method="" siteId="{d58addea-5053-4a80-8499-ba4d944910df}" removed="1"/>
</clbl:labelList>
</file>

<file path=docProps/app.xml><?xml version="1.0" encoding="utf-8"?>
<Properties xmlns="http://schemas.openxmlformats.org/officeDocument/2006/extended-properties" xmlns:vt="http://schemas.openxmlformats.org/officeDocument/2006/docPropsVTypes">
  <Template>Office 2013 - 2022 Theme</Template>
  <TotalTime>6586</TotalTime>
  <Words>4318</Words>
  <Application>Microsoft Office PowerPoint</Application>
  <PresentationFormat>Widescreen</PresentationFormat>
  <Paragraphs>507</Paragraphs>
  <Slides>44</Slides>
  <Notes>41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44</vt:i4>
      </vt:variant>
    </vt:vector>
  </HeadingPairs>
  <TitlesOfParts>
    <vt:vector size="56" baseType="lpstr">
      <vt:lpstr>FUTURA MEDIUM</vt:lpstr>
      <vt:lpstr>Helvetica Neue</vt:lpstr>
      <vt:lpstr>Aptos</vt:lpstr>
      <vt:lpstr>Aptos Display</vt:lpstr>
      <vt:lpstr>Arial</vt:lpstr>
      <vt:lpstr>Calibri</vt:lpstr>
      <vt:lpstr>Source Serif Pro</vt:lpstr>
      <vt:lpstr>Source Serif Pro SemiBold</vt:lpstr>
      <vt:lpstr>Times New Roman</vt:lpstr>
      <vt:lpstr>Wingdings</vt:lpstr>
      <vt:lpstr>Office Theme</vt:lpstr>
      <vt:lpstr>1_Office Theme</vt:lpstr>
      <vt:lpstr>Data Workshop Series</vt:lpstr>
      <vt:lpstr>Agenda</vt:lpstr>
      <vt:lpstr>Speaker</vt:lpstr>
      <vt:lpstr>Building national capacity to support community living</vt:lpstr>
      <vt:lpstr>Evaluating the Impact of Direct Care Workforce Investments</vt:lpstr>
      <vt:lpstr>Recap: Previous Workshops</vt:lpstr>
      <vt:lpstr>Today’s Goal and Objectives</vt:lpstr>
      <vt:lpstr>Why Evaluate?</vt:lpstr>
      <vt:lpstr>Key Resources</vt:lpstr>
      <vt:lpstr>Four Steps in Designing an Effective Evaluation Plan</vt:lpstr>
      <vt:lpstr>Engage Partners in Planning the Evaluation</vt:lpstr>
      <vt:lpstr>Planning Tool for Partner Engagement</vt:lpstr>
      <vt:lpstr>Four Steps in Designing an Effective Evaluation Plan </vt:lpstr>
      <vt:lpstr>What is a Logic Model?</vt:lpstr>
      <vt:lpstr>Components of a Logic Model</vt:lpstr>
      <vt:lpstr>Workforce Specific Examples</vt:lpstr>
      <vt:lpstr>Four Steps in Designing an Effective Evaluation Plan  </vt:lpstr>
      <vt:lpstr>Using the Logic Model for Evaluation</vt:lpstr>
      <vt:lpstr>Types of Evaluation</vt:lpstr>
      <vt:lpstr>Developing Evaluation Questions  from the Logic Model</vt:lpstr>
      <vt:lpstr>Developing Evaluation Questions  from the Logic Model </vt:lpstr>
      <vt:lpstr>Assessing and Refining Evaluation Questions</vt:lpstr>
      <vt:lpstr>Four Steps in Designing an Effective Evaluation Plan   </vt:lpstr>
      <vt:lpstr>Components of a Measurement Framework</vt:lpstr>
      <vt:lpstr>Example: Wage Floor Policy</vt:lpstr>
      <vt:lpstr>Learnings from the Field: State Insights on Workforce Data and Evaluation </vt:lpstr>
      <vt:lpstr>State Spotlight: MICHIGAN</vt:lpstr>
      <vt:lpstr>Revisiting Direct Care Workforce Data and Evaluation Tools  </vt:lpstr>
      <vt:lpstr>Data and Evaluation  Tools</vt:lpstr>
      <vt:lpstr>Identifying and Prioritizing Workforce Questions and Data Sources (Workshop 1)</vt:lpstr>
      <vt:lpstr>Identifying and Prioritizing Workforce Questions and Data Sources (Workshop 1) </vt:lpstr>
      <vt:lpstr>Identifying and Prioritizing Workforce Questions and Data Sources (Workshop 1)  </vt:lpstr>
      <vt:lpstr>Identifying and Prioritizing Workforce Questions and Data Sources (Workshop 1)   </vt:lpstr>
      <vt:lpstr>Identifying and Aligning Data Sources and Understanding Gaps (Workshop 2)</vt:lpstr>
      <vt:lpstr>Identifying and Aligning Data Sources and Understanding Gaps (Workshop 2) </vt:lpstr>
      <vt:lpstr>Identifying and Aligning Data Sources and Understanding Gaps (Workshop 2)  </vt:lpstr>
      <vt:lpstr>Evaluating the Impact of Direct Care Workforce Investments (Workshop 3)</vt:lpstr>
      <vt:lpstr>Evaluating the Impact of Direct Care Workforce Investments (Workshop 3)   </vt:lpstr>
      <vt:lpstr>Evaluating the Impact of Direct Care Workforce Investments (Workshop 3)    </vt:lpstr>
      <vt:lpstr>Evaluating the Impact of Direct Care Workforce Investments (Workshop 3)     </vt:lpstr>
      <vt:lpstr>Final Q&amp;A: What Questions Do You Have  for the Presenters and Other Participants?</vt:lpstr>
      <vt:lpstr>Contact</vt:lpstr>
      <vt:lpstr>Thank You</vt:lpstr>
      <vt:lpstr>End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the Impact of Direct Care Workforce Investments</dc:title>
  <dc:subject>Data Workshop Series Workshop 3</dc:subject>
  <dc:creator>Direct Care Workforce Strategies Center</dc:creator>
  <cp:keywords/>
  <dc:description/>
  <cp:lastModifiedBy>Mary Slater</cp:lastModifiedBy>
  <cp:revision>6</cp:revision>
  <dcterms:created xsi:type="dcterms:W3CDTF">2020-11-13T04:28:18Z</dcterms:created>
  <dcterms:modified xsi:type="dcterms:W3CDTF">2026-04-14T16:02:54Z</dcterms:modified>
  <cp:category>Direct Care Workforce Strategies Center, Evaluating the Impact of Direct Care Workforce Investments</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9460100</vt:r8>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MediaServiceImageTags">
    <vt:lpwstr/>
  </property>
  <property fmtid="{D5CDD505-2E9C-101B-9397-08002B2CF9AE}" pid="10" name="ContentTypeId">
    <vt:lpwstr>0x010100AF0B477631DD4A4890432D610A781FCB</vt:lpwstr>
  </property>
  <property fmtid="{D5CDD505-2E9C-101B-9397-08002B2CF9AE}" pid="11" name="Language">
    <vt:lpwstr>en-us</vt:lpwstr>
  </property>
</Properties>
</file>